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73" r:id="rId8"/>
    <p:sldId id="278" r:id="rId9"/>
    <p:sldId id="275" r:id="rId10"/>
    <p:sldId id="276" r:id="rId11"/>
    <p:sldId id="277" r:id="rId12"/>
    <p:sldId id="263" r:id="rId13"/>
    <p:sldId id="264" r:id="rId14"/>
    <p:sldId id="265" r:id="rId15"/>
    <p:sldId id="266" r:id="rId16"/>
    <p:sldId id="267" r:id="rId17"/>
    <p:sldId id="268" r:id="rId18"/>
    <p:sldId id="270" r:id="rId19"/>
    <p:sldId id="272" r:id="rId20"/>
    <p:sldId id="271"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 initials="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56" autoAdjust="0"/>
  </p:normalViewPr>
  <p:slideViewPr>
    <p:cSldViewPr>
      <p:cViewPr varScale="1">
        <p:scale>
          <a:sx n="48" d="100"/>
          <a:sy n="48" d="100"/>
        </p:scale>
        <p:origin x="-84"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C05F5-822B-4278-A6EF-C185765E9B4A}" type="datetimeFigureOut">
              <a:rPr lang="en-US" smtClean="0"/>
              <a:pPr/>
              <a:t>7/27/2012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C5FBE-23F1-4E37-8861-41B8C746655E}" type="slidenum">
              <a:rPr lang="en-US" smtClean="0"/>
              <a:pPr/>
              <a:t>‹#›</a:t>
            </a:fld>
            <a:endParaRPr lang="en-US"/>
          </a:p>
        </p:txBody>
      </p:sp>
    </p:spTree>
    <p:extLst>
      <p:ext uri="{BB962C8B-B14F-4D97-AF65-F5344CB8AC3E}">
        <p14:creationId xmlns:p14="http://schemas.microsoft.com/office/powerpoint/2010/main" xmlns="" val="113597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5FBE-23F1-4E37-8861-41B8C746655E}" type="slidenum">
              <a:rPr lang="en-US" smtClean="0"/>
              <a:pPr/>
              <a:t>1</a:t>
            </a:fld>
            <a:endParaRPr lang="en-US"/>
          </a:p>
        </p:txBody>
      </p:sp>
    </p:spTree>
    <p:extLst>
      <p:ext uri="{BB962C8B-B14F-4D97-AF65-F5344CB8AC3E}">
        <p14:creationId xmlns:p14="http://schemas.microsoft.com/office/powerpoint/2010/main" xmlns="" val="332344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 students to take notes on what the complaints in the Declaration will outline. </a:t>
            </a:r>
          </a:p>
          <a:p>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10</a:t>
            </a:fld>
            <a:endParaRPr lang="en-US"/>
          </a:p>
        </p:txBody>
      </p:sp>
    </p:spTree>
    <p:extLst>
      <p:ext uri="{BB962C8B-B14F-4D97-AF65-F5344CB8AC3E}">
        <p14:creationId xmlns:p14="http://schemas.microsoft.com/office/powerpoint/2010/main" xmlns="" val="87577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 students to take notes on what the conclusion in the Declaration will outline. </a:t>
            </a:r>
          </a:p>
          <a:p>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11</a:t>
            </a:fld>
            <a:endParaRPr lang="en-US"/>
          </a:p>
        </p:txBody>
      </p:sp>
    </p:spTree>
    <p:extLst>
      <p:ext uri="{BB962C8B-B14F-4D97-AF65-F5344CB8AC3E}">
        <p14:creationId xmlns:p14="http://schemas.microsoft.com/office/powerpoint/2010/main" xmlns="" val="127060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Divide class into groups of 4. </a:t>
            </a:r>
          </a:p>
          <a:p>
            <a:r>
              <a:rPr lang="en-US" dirty="0" smtClean="0"/>
              <a:t>2.</a:t>
            </a:r>
            <a:r>
              <a:rPr lang="en-US" baseline="0" dirty="0" smtClean="0"/>
              <a:t> Distribute Seek and Find Student Handout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Distribute a copy of the Declaration of Independence. </a:t>
            </a:r>
            <a:endParaRPr lang="en-US" dirty="0" smtClean="0"/>
          </a:p>
          <a:p>
            <a:r>
              <a:rPr lang="en-US" baseline="0" dirty="0" smtClean="0"/>
              <a:t>4. Distribute one set of the “Ideals”, “Arguments”, “Complaints”, and “Conclusions” pages to each group. </a:t>
            </a:r>
          </a:p>
          <a:p>
            <a:r>
              <a:rPr lang="en-US" baseline="0" dirty="0" smtClean="0"/>
              <a:t>5. The following slides will have quotes from the Declaration. Students will need to decide which section the quote is from and hold up the correct sign after finding it in the document. Discuss the quotes and allow students time to provide </a:t>
            </a:r>
          </a:p>
          <a:p>
            <a:r>
              <a:rPr lang="en-US" dirty="0" smtClean="0"/>
              <a:t>Follow slide instructions to begin the “Seek and Find” activity.</a:t>
            </a:r>
          </a:p>
          <a:p>
            <a:endParaRPr lang="en-US" dirty="0" smtClean="0"/>
          </a:p>
        </p:txBody>
      </p:sp>
      <p:sp>
        <p:nvSpPr>
          <p:cNvPr id="4" name="Slide Number Placeholder 3"/>
          <p:cNvSpPr>
            <a:spLocks noGrp="1"/>
          </p:cNvSpPr>
          <p:nvPr>
            <p:ph type="sldNum" sz="quarter" idx="10"/>
          </p:nvPr>
        </p:nvSpPr>
        <p:spPr/>
        <p:txBody>
          <a:bodyPr/>
          <a:lstStyle/>
          <a:p>
            <a:fld id="{AD3C5FBE-23F1-4E37-8861-41B8C746655E}" type="slidenum">
              <a:rPr lang="en-US" smtClean="0"/>
              <a:pPr/>
              <a:t>12</a:t>
            </a:fld>
            <a:endParaRPr lang="en-US"/>
          </a:p>
        </p:txBody>
      </p:sp>
    </p:spTree>
    <p:extLst>
      <p:ext uri="{BB962C8B-B14F-4D97-AF65-F5344CB8AC3E}">
        <p14:creationId xmlns:p14="http://schemas.microsoft.com/office/powerpoint/2010/main" xmlns="" val="426073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a:t>
            </a:r>
            <a:r>
              <a:rPr lang="en-US" dirty="0" smtClean="0"/>
              <a:t>Complaint against the King.</a:t>
            </a:r>
          </a:p>
          <a:p>
            <a:endParaRPr lang="en-US" dirty="0"/>
          </a:p>
          <a:p>
            <a:r>
              <a:rPr lang="en-US" dirty="0" smtClean="0"/>
              <a:t>Translation:</a:t>
            </a:r>
            <a:r>
              <a:rPr lang="en-US" baseline="0" dirty="0" smtClean="0"/>
              <a:t> The king has refused to pass laws that would promote the expansion of the British colonies to include more people from England, unless those coming to the colonies would give up any representation in the law making body in England. </a:t>
            </a:r>
          </a:p>
          <a:p>
            <a:endParaRPr lang="en-US" baseline="0" dirty="0" smtClean="0"/>
          </a:p>
          <a:p>
            <a:r>
              <a:rPr lang="en-US" baseline="0" dirty="0" smtClean="0"/>
              <a:t>Answer to question: The King has refused to allow the passing of any law that would allow more people to come to the colonies unless they first give up the right to representation in British government. This would leave them with no rights or voice in the British government. </a:t>
            </a:r>
            <a:endParaRPr lang="en-US" dirty="0" smtClean="0"/>
          </a:p>
        </p:txBody>
      </p:sp>
      <p:sp>
        <p:nvSpPr>
          <p:cNvPr id="4" name="Slide Number Placeholder 3"/>
          <p:cNvSpPr>
            <a:spLocks noGrp="1"/>
          </p:cNvSpPr>
          <p:nvPr>
            <p:ph type="sldNum" sz="quarter" idx="10"/>
          </p:nvPr>
        </p:nvSpPr>
        <p:spPr/>
        <p:txBody>
          <a:bodyPr/>
          <a:lstStyle/>
          <a:p>
            <a:fld id="{AD3C5FBE-23F1-4E37-8861-41B8C746655E}" type="slidenum">
              <a:rPr lang="en-US" smtClean="0"/>
              <a:pPr/>
              <a:t>13</a:t>
            </a:fld>
            <a:endParaRPr lang="en-US"/>
          </a:p>
        </p:txBody>
      </p:sp>
    </p:spTree>
    <p:extLst>
      <p:ext uri="{BB962C8B-B14F-4D97-AF65-F5344CB8AC3E}">
        <p14:creationId xmlns:p14="http://schemas.microsoft.com/office/powerpoint/2010/main" xmlns="" val="169983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p>
          <a:p>
            <a:endParaRPr lang="en-US" dirty="0" smtClean="0"/>
          </a:p>
          <a:p>
            <a:r>
              <a:rPr lang="en-US" dirty="0" smtClean="0"/>
              <a:t>Translation</a:t>
            </a:r>
            <a:r>
              <a:rPr lang="en-US" baseline="0" dirty="0" smtClean="0"/>
              <a:t> (responses will vary): Together the colonies agree that they have the right to be free and independent states and remove themselves from the loyalty of the British crown/government. </a:t>
            </a:r>
          </a:p>
          <a:p>
            <a:endParaRPr lang="en-US" baseline="0" dirty="0" smtClean="0"/>
          </a:p>
          <a:p>
            <a:r>
              <a:rPr lang="en-US" baseline="0" dirty="0" smtClean="0"/>
              <a:t>Answer to question (answers will vary): Together these colonies have the right to be free and independent states and removed from all loyalty to the British crown/government/King.</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14</a:t>
            </a:fld>
            <a:endParaRPr lang="en-US"/>
          </a:p>
        </p:txBody>
      </p:sp>
    </p:spTree>
    <p:extLst>
      <p:ext uri="{BB962C8B-B14F-4D97-AF65-F5344CB8AC3E}">
        <p14:creationId xmlns:p14="http://schemas.microsoft.com/office/powerpoint/2010/main" xmlns="" val="352323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Complaints</a:t>
            </a:r>
            <a:r>
              <a:rPr lang="en-US" baseline="0" dirty="0" smtClean="0"/>
              <a:t> against the King.</a:t>
            </a:r>
          </a:p>
          <a:p>
            <a:endParaRPr lang="en-US" dirty="0" smtClean="0"/>
          </a:p>
          <a:p>
            <a:r>
              <a:rPr lang="en-US" dirty="0" smtClean="0"/>
              <a:t>Translation:</a:t>
            </a:r>
            <a:r>
              <a:rPr lang="en-US" baseline="0" dirty="0" smtClean="0"/>
              <a:t> For taxing us (colonists) without allowing us to have a say. For not allowing us to be tried in court by a jury of our peers.</a:t>
            </a:r>
          </a:p>
          <a:p>
            <a:endParaRPr lang="en-US" baseline="0" dirty="0" smtClean="0"/>
          </a:p>
          <a:p>
            <a:r>
              <a:rPr lang="en-US" baseline="0" dirty="0" smtClean="0"/>
              <a:t>Answer to question: If the people are not being tried by a jury, there is a strong chance they are being unjustly treated within the justice system.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15</a:t>
            </a:fld>
            <a:endParaRPr lang="en-US"/>
          </a:p>
        </p:txBody>
      </p:sp>
    </p:spTree>
    <p:extLst>
      <p:ext uri="{BB962C8B-B14F-4D97-AF65-F5344CB8AC3E}">
        <p14:creationId xmlns:p14="http://schemas.microsoft.com/office/powerpoint/2010/main" xmlns="" val="254230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Arguments </a:t>
            </a:r>
          </a:p>
          <a:p>
            <a:endParaRPr lang="en-US" dirty="0" smtClean="0"/>
          </a:p>
          <a:p>
            <a:r>
              <a:rPr lang="en-US" dirty="0" smtClean="0"/>
              <a:t>Translation:</a:t>
            </a:r>
            <a:r>
              <a:rPr lang="en-US" baseline="0" dirty="0" smtClean="0"/>
              <a:t> Governments are established to protect the rights of the people. Governments get their power through a social contract with the people. Whenever a government abuses power and no longer listens to the voice of the people, it is the right of the people to change or get rid of that government, and create a new one.</a:t>
            </a:r>
          </a:p>
          <a:p>
            <a:endParaRPr lang="en-US" baseline="0" dirty="0" smtClean="0"/>
          </a:p>
          <a:p>
            <a:r>
              <a:rPr lang="en-US" baseline="0" dirty="0" smtClean="0"/>
              <a:t>Answer to question: When a government violates the rights of the people and no longer respects the social contract between the people and the government, the people have the rights to alter or abolish (get rid of) the government.</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16</a:t>
            </a:fld>
            <a:endParaRPr lang="en-US"/>
          </a:p>
        </p:txBody>
      </p:sp>
    </p:spTree>
    <p:extLst>
      <p:ext uri="{BB962C8B-B14F-4D97-AF65-F5344CB8AC3E}">
        <p14:creationId xmlns:p14="http://schemas.microsoft.com/office/powerpoint/2010/main" xmlns="" val="2126204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Ideals</a:t>
            </a:r>
          </a:p>
          <a:p>
            <a:endParaRPr lang="en-US" dirty="0" smtClean="0"/>
          </a:p>
          <a:p>
            <a:r>
              <a:rPr lang="en-US" dirty="0" smtClean="0"/>
              <a:t>Translation: Natural law is</a:t>
            </a:r>
            <a:r>
              <a:rPr lang="en-US" baseline="0" dirty="0" smtClean="0"/>
              <a:t> the code by which mankind operates. This quote is a part of the ideals stating that it is the power of the people, by the law of nature, to separate from another entity*</a:t>
            </a:r>
          </a:p>
          <a:p>
            <a:endParaRPr lang="en-US" baseline="0" dirty="0" smtClean="0"/>
          </a:p>
          <a:p>
            <a:r>
              <a:rPr lang="en-US" baseline="0" dirty="0" smtClean="0"/>
              <a:t>*When students read the quote in context, the translation will be that in the course of human events it may become necessary for one group to separate from another group of people based on natural law. When that is the case, it is the obligation of the group that is separating to give reasons for the separation. Thus, the purpose of the Declaration of Independence. </a:t>
            </a:r>
          </a:p>
          <a:p>
            <a:endParaRPr lang="en-US" baseline="0" dirty="0" smtClean="0"/>
          </a:p>
          <a:p>
            <a:r>
              <a:rPr lang="en-US" baseline="0" dirty="0" smtClean="0"/>
              <a:t>Answer to question: The laws of nature are those that govern the actions of all people; how we interact in the human race</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17</a:t>
            </a:fld>
            <a:endParaRPr lang="en-US"/>
          </a:p>
        </p:txBody>
      </p:sp>
    </p:spTree>
    <p:extLst>
      <p:ext uri="{BB962C8B-B14F-4D97-AF65-F5344CB8AC3E}">
        <p14:creationId xmlns:p14="http://schemas.microsoft.com/office/powerpoint/2010/main" xmlns="" val="258882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Conclusion</a:t>
            </a:r>
          </a:p>
          <a:p>
            <a:endParaRPr lang="en-US" dirty="0" smtClean="0"/>
          </a:p>
          <a:p>
            <a:r>
              <a:rPr lang="en-US" dirty="0" smtClean="0"/>
              <a:t>Translation: As free</a:t>
            </a:r>
            <a:r>
              <a:rPr lang="en-US" baseline="0" dirty="0" smtClean="0"/>
              <a:t> states, independent of the British crown, the states have the power to engage in war, declare peace, make alliances (with other countries during a time of war), establish and create businesses, and do anything else free and independent states may have the right to do.</a:t>
            </a:r>
          </a:p>
          <a:p>
            <a:endParaRPr lang="en-US" baseline="0" dirty="0" smtClean="0"/>
          </a:p>
          <a:p>
            <a:r>
              <a:rPr lang="en-US" baseline="0" dirty="0" smtClean="0"/>
              <a:t>Answer to question: These would be important aspects to outline since the Congress knew they would be engaging in the Revolutionary War with England. They needed to establish that they were prepared to engage in war and operate as a free country.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18</a:t>
            </a:fld>
            <a:endParaRPr lang="en-US"/>
          </a:p>
        </p:txBody>
      </p:sp>
    </p:spTree>
    <p:extLst>
      <p:ext uri="{BB962C8B-B14F-4D97-AF65-F5344CB8AC3E}">
        <p14:creationId xmlns:p14="http://schemas.microsoft.com/office/powerpoint/2010/main" xmlns="" val="48112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a:t>
            </a:r>
          </a:p>
          <a:p>
            <a:pPr marL="171450" indent="-171450">
              <a:buFont typeface="Arial" pitchFamily="34" charset="0"/>
              <a:buChar char="•"/>
            </a:pPr>
            <a:r>
              <a:rPr lang="en-US" dirty="0" smtClean="0"/>
              <a:t>Usurpations: trespass; entry without permission </a:t>
            </a:r>
          </a:p>
          <a:p>
            <a:endParaRPr lang="en-US" dirty="0" smtClean="0"/>
          </a:p>
          <a:p>
            <a:pPr marL="171450" indent="-171450">
              <a:buFont typeface="Arial" pitchFamily="34" charset="0"/>
              <a:buChar char="•"/>
            </a:pPr>
            <a:r>
              <a:rPr lang="en-US" dirty="0" smtClean="0"/>
              <a:t>Despotism: a political system in which the</a:t>
            </a:r>
            <a:r>
              <a:rPr lang="en-US" baseline="0" dirty="0" smtClean="0"/>
              <a:t> ruler has complete power; usually corrupt or abusive</a:t>
            </a:r>
          </a:p>
          <a:p>
            <a:endParaRPr lang="en-US" baseline="0" dirty="0" smtClean="0"/>
          </a:p>
          <a:p>
            <a:r>
              <a:rPr lang="en-US" baseline="0" dirty="0" smtClean="0"/>
              <a:t>Section: Arguments</a:t>
            </a:r>
          </a:p>
          <a:p>
            <a:endParaRPr lang="en-US" baseline="0" dirty="0" smtClean="0"/>
          </a:p>
          <a:p>
            <a:r>
              <a:rPr lang="en-US" baseline="0" dirty="0" smtClean="0"/>
              <a:t>Translation: When a long history of abuse and trespassing creates a system where the people are ruled by someone with complete power, it is the right and duty of those people to get rid of this government and create a new system to promote their security in the future. </a:t>
            </a:r>
          </a:p>
          <a:p>
            <a:endParaRPr lang="en-US" baseline="0" dirty="0" smtClean="0"/>
          </a:p>
          <a:p>
            <a:r>
              <a:rPr lang="en-US" baseline="0" dirty="0" smtClean="0"/>
              <a:t>Answer to question: It is their right to overthrow the government in that it is something they are </a:t>
            </a:r>
            <a:r>
              <a:rPr lang="en-US" i="1" baseline="0" dirty="0" smtClean="0"/>
              <a:t>able</a:t>
            </a:r>
            <a:r>
              <a:rPr lang="en-US" baseline="0" dirty="0" smtClean="0"/>
              <a:t> to do based on the laws of nature. </a:t>
            </a:r>
          </a:p>
          <a:p>
            <a:r>
              <a:rPr lang="en-US" baseline="0" dirty="0" smtClean="0"/>
              <a:t>It is their duty to overthrow this government in that they have an obligation (or something they </a:t>
            </a:r>
            <a:r>
              <a:rPr lang="en-US" i="1" baseline="0" dirty="0" smtClean="0"/>
              <a:t>have</a:t>
            </a:r>
            <a:r>
              <a:rPr lang="en-US" baseline="0" dirty="0" smtClean="0"/>
              <a:t>  to do) to check the power of a government that is too powerful and abuses the rights of the people.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D3C5FBE-23F1-4E37-8861-41B8C746655E}" type="slidenum">
              <a:rPr lang="en-US" smtClean="0"/>
              <a:pPr/>
              <a:t>19</a:t>
            </a:fld>
            <a:endParaRPr lang="en-US"/>
          </a:p>
        </p:txBody>
      </p:sp>
    </p:spTree>
    <p:extLst>
      <p:ext uri="{BB962C8B-B14F-4D97-AF65-F5344CB8AC3E}">
        <p14:creationId xmlns:p14="http://schemas.microsoft.com/office/powerpoint/2010/main" xmlns="" val="185770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4</a:t>
            </a:r>
            <a:r>
              <a:rPr lang="en-US" baseline="0" dirty="0" smtClean="0"/>
              <a:t> slides will serve as a review from Parliament v. Patriots.</a:t>
            </a:r>
          </a:p>
          <a:p>
            <a:endParaRPr lang="en-US" baseline="0" dirty="0" smtClean="0"/>
          </a:p>
          <a:p>
            <a:r>
              <a:rPr lang="en-US" baseline="0" dirty="0" smtClean="0"/>
              <a:t>Review with students the reasons the colonists decided to seek independence (no taxation without representation, removal of rights, infringement on self-government)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2</a:t>
            </a:fld>
            <a:endParaRPr lang="en-US"/>
          </a:p>
        </p:txBody>
      </p:sp>
    </p:spTree>
    <p:extLst>
      <p:ext uri="{BB962C8B-B14F-4D97-AF65-F5344CB8AC3E}">
        <p14:creationId xmlns:p14="http://schemas.microsoft.com/office/powerpoint/2010/main" xmlns="" val="38689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a:t>
            </a:r>
          </a:p>
          <a:p>
            <a:pPr marL="171450" indent="-171450">
              <a:buFont typeface="Arial" pitchFamily="34" charset="0"/>
              <a:buChar char="•"/>
            </a:pPr>
            <a:r>
              <a:rPr lang="en-US" dirty="0" smtClean="0"/>
              <a:t>Unalienable: </a:t>
            </a:r>
            <a:r>
              <a:rPr lang="en-US" baseline="0" dirty="0" smtClean="0"/>
              <a:t>cannot be taken from or given away to</a:t>
            </a:r>
            <a:endParaRPr lang="en-US" dirty="0" smtClean="0"/>
          </a:p>
          <a:p>
            <a:endParaRPr lang="en-US" dirty="0" smtClean="0"/>
          </a:p>
          <a:p>
            <a:r>
              <a:rPr lang="en-US" dirty="0" smtClean="0"/>
              <a:t>Section: Arguments </a:t>
            </a:r>
          </a:p>
          <a:p>
            <a:endParaRPr lang="en-US" dirty="0" smtClean="0"/>
          </a:p>
          <a:p>
            <a:r>
              <a:rPr lang="en-US" dirty="0" smtClean="0"/>
              <a:t>Translation:</a:t>
            </a:r>
            <a:r>
              <a:rPr lang="en-US" baseline="0" dirty="0" smtClean="0"/>
              <a:t> We hold these truths to be the obvious truth: all men are created equal and their maker gives them certain rights that can never be taken away. Among those rights are life, liberty, and the ability to be happy. </a:t>
            </a:r>
          </a:p>
          <a:p>
            <a:endParaRPr lang="en-US" baseline="0" dirty="0" smtClean="0"/>
          </a:p>
          <a:p>
            <a:r>
              <a:rPr lang="en-US" baseline="0" dirty="0" smtClean="0"/>
              <a:t>Answer to question: John Locke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20</a:t>
            </a:fld>
            <a:endParaRPr lang="en-US"/>
          </a:p>
        </p:txBody>
      </p:sp>
    </p:spTree>
    <p:extLst>
      <p:ext uri="{BB962C8B-B14F-4D97-AF65-F5344CB8AC3E}">
        <p14:creationId xmlns:p14="http://schemas.microsoft.com/office/powerpoint/2010/main" xmlns="" val="191330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the Outline</a:t>
            </a:r>
            <a:r>
              <a:rPr lang="en-US" baseline="0" dirty="0" smtClean="0"/>
              <a:t> for the Declaration of Independence. </a:t>
            </a:r>
          </a:p>
          <a:p>
            <a:endParaRPr lang="en-US" baseline="0" dirty="0" smtClean="0"/>
          </a:p>
          <a:p>
            <a:r>
              <a:rPr lang="en-US" baseline="0" dirty="0" smtClean="0"/>
              <a:t>Have students work in small groups to create a Declaration of Independence in their own words. Students may use a copy of the Declaration of Independence </a:t>
            </a:r>
            <a:r>
              <a:rPr lang="en-US" baseline="0" smtClean="0"/>
              <a:t>for guidance. </a:t>
            </a:r>
            <a:endParaRPr lang="en-US"/>
          </a:p>
        </p:txBody>
      </p:sp>
      <p:sp>
        <p:nvSpPr>
          <p:cNvPr id="4" name="Slide Number Placeholder 3"/>
          <p:cNvSpPr>
            <a:spLocks noGrp="1"/>
          </p:cNvSpPr>
          <p:nvPr>
            <p:ph type="sldNum" sz="quarter" idx="10"/>
          </p:nvPr>
        </p:nvSpPr>
        <p:spPr/>
        <p:txBody>
          <a:bodyPr/>
          <a:lstStyle/>
          <a:p>
            <a:fld id="{AD3C5FBE-23F1-4E37-8861-41B8C746655E}" type="slidenum">
              <a:rPr lang="en-US" smtClean="0"/>
              <a:pPr/>
              <a:t>21</a:t>
            </a:fld>
            <a:endParaRPr lang="en-US"/>
          </a:p>
        </p:txBody>
      </p:sp>
    </p:spTree>
    <p:extLst>
      <p:ext uri="{BB962C8B-B14F-4D97-AF65-F5344CB8AC3E}">
        <p14:creationId xmlns:p14="http://schemas.microsoft.com/office/powerpoint/2010/main" xmlns="" val="238851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First Continental Congress where colonists discussed how to deal with British policies</a:t>
            </a:r>
            <a:r>
              <a:rPr lang="en-US" baseline="0" dirty="0" smtClean="0"/>
              <a:t> and the reaction to the British Government.</a:t>
            </a:r>
          </a:p>
          <a:p>
            <a:endParaRPr lang="en-US" baseline="0" dirty="0" smtClean="0"/>
          </a:p>
          <a:p>
            <a:r>
              <a:rPr lang="en-US" baseline="0" dirty="0" smtClean="0"/>
              <a:t>The colonists decided to ban/boycott trade with Great Britain in hopes the British would repeal (remove) or change the laws/acts.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3</a:t>
            </a:fld>
            <a:endParaRPr lang="en-US"/>
          </a:p>
        </p:txBody>
      </p:sp>
    </p:spTree>
    <p:extLst>
      <p:ext uri="{BB962C8B-B14F-4D97-AF65-F5344CB8AC3E}">
        <p14:creationId xmlns:p14="http://schemas.microsoft.com/office/powerpoint/2010/main" xmlns="" val="153572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a:t>
            </a:r>
            <a:r>
              <a:rPr lang="en-US" baseline="0" dirty="0" smtClean="0"/>
              <a:t> video available at http://www.history.com/videos/first-revolutionary-battle-at-lexington--concord#first-revolutionary-battle-at-lexington--concord</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4</a:t>
            </a:fld>
            <a:endParaRPr lang="en-US"/>
          </a:p>
        </p:txBody>
      </p:sp>
    </p:spTree>
    <p:extLst>
      <p:ext uri="{BB962C8B-B14F-4D97-AF65-F5344CB8AC3E}">
        <p14:creationId xmlns:p14="http://schemas.microsoft.com/office/powerpoint/2010/main" xmlns="" val="86211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5FBE-23F1-4E37-8861-41B8C746655E}" type="slidenum">
              <a:rPr lang="en-US" smtClean="0"/>
              <a:pPr/>
              <a:t>5</a:t>
            </a:fld>
            <a:endParaRPr lang="en-US"/>
          </a:p>
        </p:txBody>
      </p:sp>
    </p:spTree>
    <p:extLst>
      <p:ext uri="{BB962C8B-B14F-4D97-AF65-F5344CB8AC3E}">
        <p14:creationId xmlns:p14="http://schemas.microsoft.com/office/powerpoint/2010/main" xmlns="" val="394182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5FBE-23F1-4E37-8861-41B8C746655E}" type="slidenum">
              <a:rPr lang="en-US" smtClean="0"/>
              <a:pPr/>
              <a:t>6</a:t>
            </a:fld>
            <a:endParaRPr lang="en-US"/>
          </a:p>
        </p:txBody>
      </p:sp>
    </p:spTree>
    <p:extLst>
      <p:ext uri="{BB962C8B-B14F-4D97-AF65-F5344CB8AC3E}">
        <p14:creationId xmlns:p14="http://schemas.microsoft.com/office/powerpoint/2010/main" xmlns="" val="243296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four sections of the Declaration</a:t>
            </a:r>
            <a:r>
              <a:rPr lang="en-US" baseline="0" dirty="0" smtClean="0"/>
              <a:t> of Independence. Have students take notes on the various parts. The following slides will describe each section.</a:t>
            </a:r>
          </a:p>
          <a:p>
            <a:endParaRPr lang="en-US" baseline="0" dirty="0" smtClean="0"/>
          </a:p>
          <a:p>
            <a:r>
              <a:rPr lang="en-US" baseline="0" dirty="0" smtClean="0"/>
              <a:t>A foldable would make an excellent note taking tool for this lesson. </a:t>
            </a:r>
          </a:p>
          <a:p>
            <a:pPr marL="228600" indent="-228600">
              <a:buAutoNum type="arabicPeriod"/>
            </a:pPr>
            <a:r>
              <a:rPr lang="en-US" baseline="0" dirty="0" smtClean="0"/>
              <a:t>Fold a piece of paper in half the long way (“hot dog”).</a:t>
            </a:r>
          </a:p>
          <a:p>
            <a:pPr marL="228600" indent="-228600">
              <a:buAutoNum type="arabicPeriod"/>
            </a:pPr>
            <a:r>
              <a:rPr lang="en-US" baseline="0" dirty="0" smtClean="0"/>
              <a:t>Divide the paper into 4 equal sections.</a:t>
            </a:r>
          </a:p>
          <a:p>
            <a:pPr marL="228600" indent="-228600">
              <a:buAutoNum type="arabicPeriod"/>
            </a:pPr>
            <a:r>
              <a:rPr lang="en-US" baseline="0" dirty="0" smtClean="0"/>
              <a:t>Cut ONE SIDE of the paper into 4 equal sections, creating flaps.</a:t>
            </a:r>
          </a:p>
          <a:p>
            <a:pPr marL="228600" indent="-228600">
              <a:buAutoNum type="arabicPeriod"/>
            </a:pPr>
            <a:r>
              <a:rPr lang="en-US" baseline="0" dirty="0" smtClean="0"/>
              <a:t>Label each flap with one of the following: Ideals, Arguments, Complaints, Conclusion.</a:t>
            </a:r>
          </a:p>
          <a:p>
            <a:pPr marL="228600" indent="-228600">
              <a:buAutoNum type="arabicPeriod"/>
            </a:pPr>
            <a:r>
              <a:rPr lang="en-US" baseline="0" dirty="0" smtClean="0"/>
              <a:t>Student can take notes inside of each flap about what each section of the Declaration outlines.</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7</a:t>
            </a:fld>
            <a:endParaRPr lang="en-US"/>
          </a:p>
        </p:txBody>
      </p:sp>
    </p:spTree>
    <p:extLst>
      <p:ext uri="{BB962C8B-B14F-4D97-AF65-F5344CB8AC3E}">
        <p14:creationId xmlns:p14="http://schemas.microsoft.com/office/powerpoint/2010/main" xmlns="" val="408166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 students to take notes on what the ideals in the Declaration will outline. </a:t>
            </a:r>
          </a:p>
          <a:p>
            <a:endParaRPr lang="en-US" dirty="0" smtClean="0"/>
          </a:p>
          <a:p>
            <a:r>
              <a:rPr lang="en-US" dirty="0" smtClean="0"/>
              <a:t>Discuss ideals with students.</a:t>
            </a:r>
            <a:r>
              <a:rPr lang="en-US" baseline="0" dirty="0" smtClean="0"/>
              <a:t> Sample questions:</a:t>
            </a:r>
          </a:p>
          <a:p>
            <a:pPr marL="228600" indent="-228600">
              <a:buAutoNum type="arabicPeriod"/>
            </a:pPr>
            <a:r>
              <a:rPr lang="en-US" baseline="0" dirty="0" smtClean="0"/>
              <a:t>What were some of the Founders’ beliefs about government? (Purpose of government is to protect the rights of the people, there should be a social contract between the government and the people, all people are entitled to natural rights, all should be equal before the law [Rule of Law])</a:t>
            </a:r>
          </a:p>
          <a:p>
            <a:pPr marL="228600" indent="-228600">
              <a:buAutoNum type="arabicPeriod"/>
            </a:pPr>
            <a:r>
              <a:rPr lang="en-US" baseline="0" dirty="0" smtClean="0"/>
              <a:t>What is important to the Founders in the creation of a government? (Rule of Law, consent of the governed)</a:t>
            </a:r>
          </a:p>
          <a:p>
            <a:pPr marL="228600" indent="-228600">
              <a:buAutoNum type="arabicPeriod"/>
            </a:pPr>
            <a:r>
              <a:rPr lang="en-US" baseline="0" dirty="0" smtClean="0"/>
              <a:t>What are some of the ideals and concepts that create a good government? (natural rights, protection of the rights of the people, Rule of Law, limited government)</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8</a:t>
            </a:fld>
            <a:endParaRPr lang="en-US"/>
          </a:p>
        </p:txBody>
      </p:sp>
    </p:spTree>
    <p:extLst>
      <p:ext uri="{BB962C8B-B14F-4D97-AF65-F5344CB8AC3E}">
        <p14:creationId xmlns:p14="http://schemas.microsoft.com/office/powerpoint/2010/main" xmlns="" val="144360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 to take notes on what the arguments in the Declaration will outline. </a:t>
            </a:r>
          </a:p>
          <a:p>
            <a:endParaRPr lang="en-US" dirty="0" smtClean="0"/>
          </a:p>
          <a:p>
            <a:r>
              <a:rPr lang="en-US" dirty="0" smtClean="0"/>
              <a:t>Ask</a:t>
            </a:r>
            <a:r>
              <a:rPr lang="en-US" baseline="0" dirty="0" smtClean="0"/>
              <a:t> students why they think the colonists would want to establish their own government no longer under British rule. </a:t>
            </a:r>
            <a:endParaRPr lang="en-US" dirty="0"/>
          </a:p>
        </p:txBody>
      </p:sp>
      <p:sp>
        <p:nvSpPr>
          <p:cNvPr id="4" name="Slide Number Placeholder 3"/>
          <p:cNvSpPr>
            <a:spLocks noGrp="1"/>
          </p:cNvSpPr>
          <p:nvPr>
            <p:ph type="sldNum" sz="quarter" idx="10"/>
          </p:nvPr>
        </p:nvSpPr>
        <p:spPr/>
        <p:txBody>
          <a:bodyPr/>
          <a:lstStyle/>
          <a:p>
            <a:fld id="{AD3C5FBE-23F1-4E37-8861-41B8C746655E}" type="slidenum">
              <a:rPr lang="en-US" smtClean="0"/>
              <a:pPr/>
              <a:t>9</a:t>
            </a:fld>
            <a:endParaRPr lang="en-US"/>
          </a:p>
        </p:txBody>
      </p:sp>
    </p:spTree>
    <p:extLst>
      <p:ext uri="{BB962C8B-B14F-4D97-AF65-F5344CB8AC3E}">
        <p14:creationId xmlns:p14="http://schemas.microsoft.com/office/powerpoint/2010/main" xmlns="" val="203897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6F811-F785-4427-8DC3-1A8B1A1C0E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5D47CB-7840-4274-9E2D-10CEF315672A}" type="datetimeFigureOut">
              <a:rPr lang="en-US" smtClean="0"/>
              <a:pPr/>
              <a:t>7/27/2012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6F811-F785-4427-8DC3-1A8B1A1C0EB6}"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55D47CB-7840-4274-9E2D-10CEF315672A}" type="datetimeFigureOut">
              <a:rPr lang="en-US" smtClean="0"/>
              <a:pPr/>
              <a:t>7/27/2012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166F811-F785-4427-8DC3-1A8B1A1C0E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history.com/videos/first-revolutionary-battle-at-lexington--conco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latin typeface="Old English Text MT" pitchFamily="66" charset="0"/>
              </a:rPr>
              <a:t>We Declare…</a:t>
            </a:r>
            <a:endParaRPr lang="en-US" sz="8800" dirty="0">
              <a:latin typeface="Old English Text MT" pitchFamily="66" charset="0"/>
            </a:endParaRPr>
          </a:p>
        </p:txBody>
      </p:sp>
      <p:sp>
        <p:nvSpPr>
          <p:cNvPr id="3" name="Subtitle 2"/>
          <p:cNvSpPr>
            <a:spLocks noGrp="1"/>
          </p:cNvSpPr>
          <p:nvPr>
            <p:ph type="subTitle" idx="1"/>
          </p:nvPr>
        </p:nvSpPr>
        <p:spPr/>
        <p:txBody>
          <a:bodyPr/>
          <a:lstStyle/>
          <a:p>
            <a:r>
              <a:rPr lang="en-US" dirty="0" smtClean="0"/>
              <a:t>Breaking Down the Declaration</a:t>
            </a:r>
            <a:endParaRPr lang="en-US" dirty="0"/>
          </a:p>
        </p:txBody>
      </p:sp>
      <p:pic>
        <p:nvPicPr>
          <p:cNvPr id="1026" name="Picture 2" descr="C:\Documents and Settings\flrea\Local Settings\Temporary Internet Files\Content.IE5\WAFDA75N\MP90044643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3523957"/>
            <a:ext cx="1913975" cy="2954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7765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7472" lvl="1" indent="0">
              <a:buNone/>
            </a:pPr>
            <a:r>
              <a:rPr lang="en-US" sz="3200" b="1" dirty="0">
                <a:solidFill>
                  <a:schemeClr val="accent2"/>
                </a:solidFill>
              </a:rPr>
              <a:t>Complaints</a:t>
            </a:r>
            <a:r>
              <a:rPr lang="en-US" sz="3200" dirty="0"/>
              <a:t> – the Founders listed grievances against the King (King George). These are things they felt the King had done to violate their rights, and thus justify their separation from the crown</a:t>
            </a:r>
          </a:p>
          <a:p>
            <a:endParaRPr lang="en-US" sz="3600" dirty="0"/>
          </a:p>
        </p:txBody>
      </p:sp>
      <p:pic>
        <p:nvPicPr>
          <p:cNvPr id="4" name="Picture 2" descr="C:\Documents and Settings\flrea\Local Settings\Temporary Internet Files\Content.IE5\FH0Z1Q3L\MC90043265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9917" y="3759034"/>
            <a:ext cx="2285714" cy="22857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6023683" y="3759034"/>
            <a:ext cx="2027185" cy="2133314"/>
            <a:chOff x="5299727" y="2790440"/>
            <a:chExt cx="2598127" cy="2403567"/>
          </a:xfrm>
          <a:solidFill>
            <a:srgbClr val="FF0000"/>
          </a:solidFill>
        </p:grpSpPr>
        <p:sp>
          <p:nvSpPr>
            <p:cNvPr id="6" name="Rectangle 5"/>
            <p:cNvSpPr/>
            <p:nvPr/>
          </p:nvSpPr>
          <p:spPr>
            <a:xfrm rot="2128202">
              <a:off x="6430423" y="2790440"/>
              <a:ext cx="313312" cy="24035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886523">
              <a:off x="6436906" y="2701387"/>
              <a:ext cx="323769" cy="2598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descr="C:\Documents and Settings\flrea\Local Settings\Temporary Internet Files\Content.IE5\53OAU1L4\MC900149847[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7917" y="3609621"/>
            <a:ext cx="3200400" cy="2455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3707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1" indent="0">
              <a:buSzPct val="80000"/>
              <a:buNone/>
            </a:pPr>
            <a:r>
              <a:rPr lang="en-US" sz="3200" b="1" dirty="0">
                <a:solidFill>
                  <a:schemeClr val="accent2"/>
                </a:solidFill>
              </a:rPr>
              <a:t>Conclusion</a:t>
            </a:r>
            <a:r>
              <a:rPr lang="en-US" sz="3200" dirty="0"/>
              <a:t> – the Founders state that there will be a separation from Great Britain and what the rights they will be entitled to as a free nation </a:t>
            </a:r>
          </a:p>
          <a:p>
            <a:endParaRPr lang="en-US" sz="3600" dirty="0"/>
          </a:p>
        </p:txBody>
      </p:sp>
      <p:pic>
        <p:nvPicPr>
          <p:cNvPr id="4098" name="Picture 2" descr="C:\Documents and Settings\flrea\Local Settings\Temporary Internet Files\Content.IE5\J53TWFJT\MC90017437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2684221"/>
            <a:ext cx="3060802" cy="2458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630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8183880" cy="1874520"/>
          </a:xfrm>
        </p:spPr>
        <p:txBody>
          <a:bodyPr/>
          <a:lstStyle/>
          <a:p>
            <a:r>
              <a:rPr lang="en-US" dirty="0" smtClean="0"/>
              <a:t>Seek and Find</a:t>
            </a:r>
            <a:endParaRPr lang="en-US" dirty="0"/>
          </a:p>
        </p:txBody>
      </p:sp>
      <p:sp>
        <p:nvSpPr>
          <p:cNvPr id="3" name="Content Placeholder 2"/>
          <p:cNvSpPr>
            <a:spLocks noGrp="1"/>
          </p:cNvSpPr>
          <p:nvPr>
            <p:ph idx="1"/>
          </p:nvPr>
        </p:nvSpPr>
        <p:spPr>
          <a:xfrm>
            <a:off x="502920" y="530352"/>
            <a:ext cx="8183880" cy="4956048"/>
          </a:xfrm>
        </p:spPr>
        <p:txBody>
          <a:bodyPr>
            <a:normAutofit fontScale="92500" lnSpcReduction="20000"/>
          </a:bodyPr>
          <a:lstStyle/>
          <a:p>
            <a:r>
              <a:rPr lang="en-US" dirty="0" smtClean="0"/>
              <a:t>Divide class into groups of 4. </a:t>
            </a:r>
          </a:p>
          <a:p>
            <a:r>
              <a:rPr lang="en-US" dirty="0" smtClean="0"/>
              <a:t>Each group is going to be given a copy of the Declaration of Independence (</a:t>
            </a:r>
            <a:r>
              <a:rPr lang="en-US" dirty="0" err="1" smtClean="0"/>
              <a:t>DoI</a:t>
            </a:r>
            <a:r>
              <a:rPr lang="en-US" dirty="0" smtClean="0"/>
              <a:t>).</a:t>
            </a:r>
          </a:p>
          <a:p>
            <a:r>
              <a:rPr lang="en-US" dirty="0" smtClean="0"/>
              <a:t>Each student in your group will be given a sign with a section of the </a:t>
            </a:r>
            <a:r>
              <a:rPr lang="en-US" dirty="0" err="1" smtClean="0"/>
              <a:t>DoI</a:t>
            </a:r>
            <a:r>
              <a:rPr lang="en-US" dirty="0" smtClean="0"/>
              <a:t> on it – Ideal, Argument, Complaint, Conclusion.</a:t>
            </a:r>
          </a:p>
          <a:p>
            <a:r>
              <a:rPr lang="en-US" dirty="0" smtClean="0"/>
              <a:t>Quotes from the Declaration of Independence will come up on this presentation. </a:t>
            </a:r>
          </a:p>
          <a:p>
            <a:r>
              <a:rPr lang="en-US" dirty="0" smtClean="0"/>
              <a:t>If you think the quote is from your section, find the quote in the </a:t>
            </a:r>
            <a:r>
              <a:rPr lang="en-US" dirty="0" err="1" smtClean="0"/>
              <a:t>DoI</a:t>
            </a:r>
            <a:r>
              <a:rPr lang="en-US" dirty="0" smtClean="0"/>
              <a:t> and raise your sign. </a:t>
            </a:r>
          </a:p>
          <a:p>
            <a:r>
              <a:rPr lang="en-US" dirty="0" smtClean="0"/>
              <a:t>You will need to read the sentence before and after your quote in order to get the point for your group, so make sure you find the quote first, and then raise your sign.</a:t>
            </a:r>
            <a:endParaRPr lang="en-US" dirty="0"/>
          </a:p>
        </p:txBody>
      </p:sp>
    </p:spTree>
    <p:extLst>
      <p:ext uri="{BB962C8B-B14F-4D97-AF65-F5344CB8AC3E}">
        <p14:creationId xmlns:p14="http://schemas.microsoft.com/office/powerpoint/2010/main" xmlns="" val="36498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1</a:t>
            </a:r>
            <a:endParaRPr lang="en-US" dirty="0"/>
          </a:p>
        </p:txBody>
      </p:sp>
      <p:sp>
        <p:nvSpPr>
          <p:cNvPr id="3" name="Content Placeholder 2"/>
          <p:cNvSpPr>
            <a:spLocks noGrp="1"/>
          </p:cNvSpPr>
          <p:nvPr>
            <p:ph idx="1"/>
          </p:nvPr>
        </p:nvSpPr>
        <p:spPr/>
        <p:txBody>
          <a:bodyPr/>
          <a:lstStyle/>
          <a:p>
            <a:pPr marL="0" indent="0">
              <a:buNone/>
            </a:pPr>
            <a:r>
              <a:rPr lang="en-US" dirty="0" smtClean="0"/>
              <a:t>“He has refused to pass other Laws for the Accommodation of large Districts of People, unless those People would relinquish the Right of Representation in the Legislature…”</a:t>
            </a:r>
          </a:p>
          <a:p>
            <a:endParaRPr lang="en-US" dirty="0"/>
          </a:p>
          <a:p>
            <a:pPr marL="0" indent="0" algn="ctr">
              <a:buNone/>
            </a:pPr>
            <a:r>
              <a:rPr lang="en-US" sz="3200" b="1" dirty="0" smtClean="0">
                <a:solidFill>
                  <a:schemeClr val="accent2"/>
                </a:solidFill>
              </a:rPr>
              <a:t>What does this mean?</a:t>
            </a:r>
            <a:endParaRPr lang="en-US" sz="3200" b="1" dirty="0">
              <a:solidFill>
                <a:schemeClr val="accent2"/>
              </a:solidFill>
            </a:endParaRPr>
          </a:p>
        </p:txBody>
      </p:sp>
    </p:spTree>
    <p:extLst>
      <p:ext uri="{BB962C8B-B14F-4D97-AF65-F5344CB8AC3E}">
        <p14:creationId xmlns:p14="http://schemas.microsoft.com/office/powerpoint/2010/main" xmlns="" val="42327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2</a:t>
            </a:r>
            <a:endParaRPr lang="en-US" dirty="0"/>
          </a:p>
        </p:txBody>
      </p:sp>
      <p:sp>
        <p:nvSpPr>
          <p:cNvPr id="3" name="Content Placeholder 2"/>
          <p:cNvSpPr>
            <a:spLocks noGrp="1"/>
          </p:cNvSpPr>
          <p:nvPr>
            <p:ph idx="1"/>
          </p:nvPr>
        </p:nvSpPr>
        <p:spPr>
          <a:xfrm>
            <a:off x="457200" y="533400"/>
            <a:ext cx="8183880" cy="4187952"/>
          </a:xfrm>
        </p:spPr>
        <p:txBody>
          <a:bodyPr/>
          <a:lstStyle/>
          <a:p>
            <a:pPr marL="0" indent="0">
              <a:buNone/>
            </a:pPr>
            <a:r>
              <a:rPr lang="en-US" dirty="0" smtClean="0"/>
              <a:t>“…these United colonies are, and of Right ought to be, FREE AND INDPENDENT STATES; that they are absolved from all allegiance to the British Crown…”</a:t>
            </a:r>
          </a:p>
          <a:p>
            <a:endParaRPr lang="en-US" dirty="0"/>
          </a:p>
          <a:p>
            <a:pPr marL="0" indent="0" algn="ctr">
              <a:buNone/>
            </a:pPr>
            <a:r>
              <a:rPr lang="en-US" sz="3200" b="1" dirty="0" smtClean="0">
                <a:solidFill>
                  <a:schemeClr val="accent2"/>
                </a:solidFill>
              </a:rPr>
              <a:t>How would you put that in your own words?</a:t>
            </a:r>
            <a:endParaRPr lang="en-US" sz="3200" b="1" dirty="0">
              <a:solidFill>
                <a:schemeClr val="accent2"/>
              </a:solidFill>
            </a:endParaRPr>
          </a:p>
        </p:txBody>
      </p:sp>
    </p:spTree>
    <p:extLst>
      <p:ext uri="{BB962C8B-B14F-4D97-AF65-F5344CB8AC3E}">
        <p14:creationId xmlns:p14="http://schemas.microsoft.com/office/powerpoint/2010/main" xmlns="" val="10555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3</a:t>
            </a:r>
            <a:endParaRPr lang="en-US" dirty="0"/>
          </a:p>
        </p:txBody>
      </p:sp>
      <p:sp>
        <p:nvSpPr>
          <p:cNvPr id="3" name="Content Placeholder 2"/>
          <p:cNvSpPr>
            <a:spLocks noGrp="1"/>
          </p:cNvSpPr>
          <p:nvPr>
            <p:ph idx="1"/>
          </p:nvPr>
        </p:nvSpPr>
        <p:spPr/>
        <p:txBody>
          <a:bodyPr/>
          <a:lstStyle/>
          <a:p>
            <a:pPr marL="0" indent="0">
              <a:buNone/>
            </a:pPr>
            <a:r>
              <a:rPr lang="en-US" dirty="0" smtClean="0"/>
              <a:t>“For imposing taxes on us without our consent; </a:t>
            </a:r>
          </a:p>
          <a:p>
            <a:pPr marL="0" indent="0">
              <a:buNone/>
            </a:pPr>
            <a:r>
              <a:rPr lang="en-US" dirty="0" smtClean="0"/>
              <a:t>For depriving us, in many Cases, of the Benefits of Trial by Jury…”</a:t>
            </a:r>
            <a:br>
              <a:rPr lang="en-US" dirty="0" smtClean="0"/>
            </a:br>
            <a:endParaRPr lang="en-US" dirty="0" smtClean="0"/>
          </a:p>
          <a:p>
            <a:pPr marL="0" indent="0">
              <a:buNone/>
            </a:pPr>
            <a:endParaRPr lang="en-US" dirty="0"/>
          </a:p>
          <a:p>
            <a:pPr marL="0" indent="0" algn="ctr">
              <a:buNone/>
            </a:pPr>
            <a:r>
              <a:rPr lang="en-US" sz="3200" b="1" dirty="0" smtClean="0">
                <a:solidFill>
                  <a:schemeClr val="accent2"/>
                </a:solidFill>
              </a:rPr>
              <a:t>Why would a trial by jury be an important right to the people?</a:t>
            </a:r>
            <a:endParaRPr lang="en-US" sz="3200" b="1" dirty="0">
              <a:solidFill>
                <a:schemeClr val="accent2"/>
              </a:solidFill>
            </a:endParaRPr>
          </a:p>
        </p:txBody>
      </p:sp>
    </p:spTree>
    <p:extLst>
      <p:ext uri="{BB962C8B-B14F-4D97-AF65-F5344CB8AC3E}">
        <p14:creationId xmlns:p14="http://schemas.microsoft.com/office/powerpoint/2010/main" xmlns="" val="3767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4</a:t>
            </a:r>
            <a:endParaRPr lang="en-US" dirty="0"/>
          </a:p>
        </p:txBody>
      </p:sp>
      <p:sp>
        <p:nvSpPr>
          <p:cNvPr id="3" name="Content Placeholder 2"/>
          <p:cNvSpPr>
            <a:spLocks noGrp="1"/>
          </p:cNvSpPr>
          <p:nvPr>
            <p:ph idx="1"/>
          </p:nvPr>
        </p:nvSpPr>
        <p:spPr>
          <a:xfrm>
            <a:off x="502920" y="530352"/>
            <a:ext cx="8183880" cy="4727448"/>
          </a:xfrm>
        </p:spPr>
        <p:txBody>
          <a:bodyPr>
            <a:normAutofit fontScale="92500" lnSpcReduction="10000"/>
          </a:bodyPr>
          <a:lstStyle/>
          <a:p>
            <a:pPr marL="0" indent="0">
              <a:buNone/>
            </a:pPr>
            <a:r>
              <a:rPr lang="en-US" dirty="0" smtClean="0"/>
              <a:t>“…to secure these Rights, Governments are instituted among Men, deriving their Powers from the Consent of the Governed, that whenever any Form of Government becomes destructive of these Ends it is the Right of the People to alter or to abolish it, and to institute new Government”</a:t>
            </a:r>
          </a:p>
          <a:p>
            <a:pPr marL="0" indent="0">
              <a:buNone/>
            </a:pPr>
            <a:endParaRPr lang="en-US" dirty="0"/>
          </a:p>
          <a:p>
            <a:endParaRPr lang="en-US" dirty="0"/>
          </a:p>
          <a:p>
            <a:pPr marL="0" indent="0" algn="ctr">
              <a:buNone/>
            </a:pPr>
            <a:r>
              <a:rPr lang="en-US" sz="3000" b="1" dirty="0">
                <a:solidFill>
                  <a:schemeClr val="accent2"/>
                </a:solidFill>
              </a:rPr>
              <a:t>Under what conditions do the people have the right to alter or abolish government? 	</a:t>
            </a:r>
          </a:p>
          <a:p>
            <a:endParaRPr lang="en-US" dirty="0"/>
          </a:p>
        </p:txBody>
      </p:sp>
    </p:spTree>
    <p:extLst>
      <p:ext uri="{BB962C8B-B14F-4D97-AF65-F5344CB8AC3E}">
        <p14:creationId xmlns:p14="http://schemas.microsoft.com/office/powerpoint/2010/main" xmlns="" val="367061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5</a:t>
            </a:r>
            <a:endParaRPr lang="en-US" dirty="0"/>
          </a:p>
        </p:txBody>
      </p:sp>
      <p:sp>
        <p:nvSpPr>
          <p:cNvPr id="3" name="Content Placeholder 2"/>
          <p:cNvSpPr>
            <a:spLocks noGrp="1"/>
          </p:cNvSpPr>
          <p:nvPr>
            <p:ph idx="1"/>
          </p:nvPr>
        </p:nvSpPr>
        <p:spPr/>
        <p:txBody>
          <a:bodyPr/>
          <a:lstStyle/>
          <a:p>
            <a:pPr marL="0" indent="0">
              <a:buNone/>
            </a:pPr>
            <a:r>
              <a:rPr lang="en-US" dirty="0" smtClean="0"/>
              <a:t>“…and to assume among the Powers of the Earth, the separate and equal Station to which the Laws of Nature…entitle them…”</a:t>
            </a:r>
          </a:p>
          <a:p>
            <a:pPr marL="0" indent="0">
              <a:buNone/>
            </a:pPr>
            <a:endParaRPr lang="en-US" dirty="0"/>
          </a:p>
          <a:p>
            <a:pPr marL="0" indent="0" algn="ctr">
              <a:buNone/>
            </a:pPr>
            <a:endParaRPr lang="en-US" b="1" dirty="0" smtClean="0">
              <a:solidFill>
                <a:schemeClr val="accent2"/>
              </a:solidFill>
            </a:endParaRPr>
          </a:p>
          <a:p>
            <a:pPr marL="0" indent="0" algn="ctr">
              <a:buNone/>
            </a:pPr>
            <a:r>
              <a:rPr lang="en-US" b="1" dirty="0" smtClean="0">
                <a:solidFill>
                  <a:schemeClr val="accent2"/>
                </a:solidFill>
              </a:rPr>
              <a:t>What are the “laws of nature” referred to in this quote?</a:t>
            </a:r>
          </a:p>
          <a:p>
            <a:pPr marL="0" indent="0" algn="ctr">
              <a:buNone/>
            </a:pPr>
            <a:r>
              <a:rPr lang="en-US" sz="2400" b="1" i="1" dirty="0" smtClean="0">
                <a:solidFill>
                  <a:schemeClr val="accent2"/>
                </a:solidFill>
              </a:rPr>
              <a:t>Remember when we talked about natural law.</a:t>
            </a:r>
            <a:endParaRPr lang="en-US" sz="2400" b="1" i="1" dirty="0">
              <a:solidFill>
                <a:schemeClr val="accent2"/>
              </a:solidFill>
            </a:endParaRPr>
          </a:p>
        </p:txBody>
      </p:sp>
    </p:spTree>
    <p:extLst>
      <p:ext uri="{BB962C8B-B14F-4D97-AF65-F5344CB8AC3E}">
        <p14:creationId xmlns:p14="http://schemas.microsoft.com/office/powerpoint/2010/main" xmlns="" val="273462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7</a:t>
            </a:r>
            <a:endParaRPr lang="en-US" dirty="0"/>
          </a:p>
        </p:txBody>
      </p:sp>
      <p:sp>
        <p:nvSpPr>
          <p:cNvPr id="3" name="Content Placeholder 2"/>
          <p:cNvSpPr>
            <a:spLocks noGrp="1"/>
          </p:cNvSpPr>
          <p:nvPr>
            <p:ph idx="1"/>
          </p:nvPr>
        </p:nvSpPr>
        <p:spPr>
          <a:xfrm>
            <a:off x="502920" y="530352"/>
            <a:ext cx="8183880" cy="4879848"/>
          </a:xfrm>
        </p:spPr>
        <p:txBody>
          <a:bodyPr>
            <a:normAutofit lnSpcReduction="10000"/>
          </a:bodyPr>
          <a:lstStyle/>
          <a:p>
            <a:pPr marL="0" indent="0">
              <a:buNone/>
            </a:pPr>
            <a:r>
              <a:rPr lang="en-US" dirty="0" smtClean="0"/>
              <a:t>“…that as free and independent states, they have full power to levy War, conclude Peace, contract Alliances, establish commerce, and to do all other Acts and Things which independent states may of right do.”</a:t>
            </a:r>
          </a:p>
          <a:p>
            <a:pPr marL="0" indent="0">
              <a:buNone/>
            </a:pPr>
            <a:endParaRPr lang="en-US" dirty="0"/>
          </a:p>
          <a:p>
            <a:pPr marL="0" indent="0" algn="ctr">
              <a:buNone/>
            </a:pPr>
            <a:r>
              <a:rPr lang="en-US" b="1" dirty="0" smtClean="0">
                <a:solidFill>
                  <a:schemeClr val="accent2"/>
                </a:solidFill>
              </a:rPr>
              <a:t>At this time, why would these be important things to include in the Declaration of Independence to be seen by the crown?</a:t>
            </a:r>
            <a:endParaRPr lang="en-US" b="1" dirty="0">
              <a:solidFill>
                <a:schemeClr val="accent2"/>
              </a:solidFill>
            </a:endParaRPr>
          </a:p>
        </p:txBody>
      </p:sp>
    </p:spTree>
    <p:extLst>
      <p:ext uri="{BB962C8B-B14F-4D97-AF65-F5344CB8AC3E}">
        <p14:creationId xmlns:p14="http://schemas.microsoft.com/office/powerpoint/2010/main" xmlns="" val="29564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6</a:t>
            </a:r>
            <a:endParaRPr lang="en-US" dirty="0"/>
          </a:p>
        </p:txBody>
      </p:sp>
      <p:sp>
        <p:nvSpPr>
          <p:cNvPr id="3" name="Content Placeholder 2"/>
          <p:cNvSpPr>
            <a:spLocks noGrp="1"/>
          </p:cNvSpPr>
          <p:nvPr>
            <p:ph idx="1"/>
          </p:nvPr>
        </p:nvSpPr>
        <p:spPr>
          <a:xfrm>
            <a:off x="502920" y="530352"/>
            <a:ext cx="8183880" cy="4879848"/>
          </a:xfrm>
        </p:spPr>
        <p:txBody>
          <a:bodyPr>
            <a:normAutofit lnSpcReduction="10000"/>
          </a:bodyPr>
          <a:lstStyle/>
          <a:p>
            <a:pPr marL="0" indent="0">
              <a:buNone/>
            </a:pPr>
            <a:r>
              <a:rPr lang="en-US" dirty="0" smtClean="0"/>
              <a:t>“But when a long Train of Abuses and </a:t>
            </a:r>
            <a:r>
              <a:rPr lang="en-US" dirty="0" err="1" smtClean="0"/>
              <a:t>Usurptions</a:t>
            </a:r>
            <a:r>
              <a:rPr lang="en-US" dirty="0" smtClean="0"/>
              <a:t>, pursuing invariably the same Object, evinces a Design to reduce them under absolute Despotism, it is their Right, it is their Duty, to throw off such Government, and to provide new Guards for their future Security.”</a:t>
            </a:r>
          </a:p>
          <a:p>
            <a:pPr marL="0" indent="0">
              <a:buNone/>
            </a:pPr>
            <a:endParaRPr lang="en-US" dirty="0" smtClean="0"/>
          </a:p>
          <a:p>
            <a:pPr marL="0" indent="0">
              <a:buNone/>
            </a:pPr>
            <a:endParaRPr lang="en-US" dirty="0"/>
          </a:p>
          <a:p>
            <a:pPr marL="0" indent="0" algn="ctr">
              <a:buNone/>
            </a:pPr>
            <a:r>
              <a:rPr lang="en-US" b="1" dirty="0" smtClean="0">
                <a:solidFill>
                  <a:schemeClr val="accent2"/>
                </a:solidFill>
              </a:rPr>
              <a:t>What is the difference between a right and a duty in this situation?</a:t>
            </a:r>
            <a:endParaRPr lang="en-US" b="1" dirty="0">
              <a:solidFill>
                <a:schemeClr val="accent2"/>
              </a:solidFill>
            </a:endParaRPr>
          </a:p>
        </p:txBody>
      </p:sp>
    </p:spTree>
    <p:extLst>
      <p:ext uri="{BB962C8B-B14F-4D97-AF65-F5344CB8AC3E}">
        <p14:creationId xmlns:p14="http://schemas.microsoft.com/office/powerpoint/2010/main" xmlns="" val="97417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98099"/>
            <a:ext cx="8183880" cy="1051560"/>
          </a:xfrm>
        </p:spPr>
        <p:txBody>
          <a:bodyPr/>
          <a:lstStyle/>
          <a:p>
            <a:r>
              <a:rPr lang="en-US" dirty="0" smtClean="0"/>
              <a:t>Action and Reaction</a:t>
            </a:r>
            <a:endParaRPr lang="en-US" dirty="0"/>
          </a:p>
        </p:txBody>
      </p:sp>
      <p:sp>
        <p:nvSpPr>
          <p:cNvPr id="3" name="Content Placeholder 2"/>
          <p:cNvSpPr>
            <a:spLocks noGrp="1"/>
          </p:cNvSpPr>
          <p:nvPr>
            <p:ph idx="1"/>
          </p:nvPr>
        </p:nvSpPr>
        <p:spPr>
          <a:xfrm>
            <a:off x="502920" y="530352"/>
            <a:ext cx="8183880" cy="4956048"/>
          </a:xfrm>
        </p:spPr>
        <p:txBody>
          <a:bodyPr>
            <a:normAutofit fontScale="92500"/>
          </a:bodyPr>
          <a:lstStyle/>
          <a:p>
            <a:r>
              <a:rPr lang="en-US" dirty="0" smtClean="0"/>
              <a:t>After the Boston Massacre and the Boston Tea Party, the colonists decided it was time to take action in reference to the problems they were having with the British crown</a:t>
            </a:r>
          </a:p>
          <a:p>
            <a:r>
              <a:rPr lang="en-US" dirty="0" smtClean="0"/>
              <a:t>Refresher: What were those problems?</a:t>
            </a:r>
          </a:p>
          <a:p>
            <a:pPr lvl="1"/>
            <a:r>
              <a:rPr lang="en-US" dirty="0" smtClean="0"/>
              <a:t>“No taxation without  representation”</a:t>
            </a:r>
          </a:p>
          <a:p>
            <a:pPr lvl="2"/>
            <a:r>
              <a:rPr lang="en-US" dirty="0" smtClean="0"/>
              <a:t>What does that mean?</a:t>
            </a:r>
          </a:p>
          <a:p>
            <a:pPr lvl="3"/>
            <a:r>
              <a:rPr lang="en-US" dirty="0" smtClean="0"/>
              <a:t>The colonists felt that tax laws should only be passed in the colonial legislatures, not in England more that 3,000 miles away</a:t>
            </a:r>
          </a:p>
          <a:p>
            <a:pPr lvl="1"/>
            <a:r>
              <a:rPr lang="en-US" dirty="0" smtClean="0"/>
              <a:t>Removal of basic rights – privacy, trial by jury</a:t>
            </a:r>
          </a:p>
          <a:p>
            <a:pPr lvl="1"/>
            <a:r>
              <a:rPr lang="en-US" dirty="0" smtClean="0"/>
              <a:t>Removal of self-government to which they had become accustomed</a:t>
            </a:r>
          </a:p>
        </p:txBody>
      </p:sp>
      <p:sp>
        <p:nvSpPr>
          <p:cNvPr id="4" name="Cloud Callout 3"/>
          <p:cNvSpPr/>
          <p:nvPr/>
        </p:nvSpPr>
        <p:spPr>
          <a:xfrm>
            <a:off x="2209800" y="762000"/>
            <a:ext cx="6096000" cy="3505200"/>
          </a:xfrm>
          <a:prstGeom prst="cloudCallout">
            <a:avLst>
              <a:gd name="adj1" fmla="val 67751"/>
              <a:gd name="adj2" fmla="val -62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1371600"/>
            <a:ext cx="4876800" cy="2308324"/>
          </a:xfrm>
          <a:prstGeom prst="rect">
            <a:avLst/>
          </a:prstGeom>
          <a:noFill/>
        </p:spPr>
        <p:txBody>
          <a:bodyPr wrap="square" rtlCol="0">
            <a:spAutoFit/>
          </a:bodyPr>
          <a:lstStyle/>
          <a:p>
            <a:pPr algn="ctr"/>
            <a:r>
              <a:rPr lang="en-US" sz="2400" b="1" dirty="0" smtClean="0">
                <a:solidFill>
                  <a:schemeClr val="bg1"/>
                </a:solidFill>
              </a:rPr>
              <a:t>The Colonists felt it was important to petition for their rights and freedom in response to the British policies by protesting and letter writing.</a:t>
            </a:r>
            <a:endParaRPr lang="en-US" sz="2400" b="1" dirty="0">
              <a:solidFill>
                <a:schemeClr val="bg1"/>
              </a:solidFill>
            </a:endParaRPr>
          </a:p>
        </p:txBody>
      </p:sp>
      <p:grpSp>
        <p:nvGrpSpPr>
          <p:cNvPr id="8" name="Group 7"/>
          <p:cNvGrpSpPr/>
          <p:nvPr/>
        </p:nvGrpSpPr>
        <p:grpSpPr>
          <a:xfrm>
            <a:off x="358588" y="3352800"/>
            <a:ext cx="2971800" cy="2133600"/>
            <a:chOff x="152400" y="3239069"/>
            <a:chExt cx="2971800" cy="2133600"/>
          </a:xfrm>
        </p:grpSpPr>
        <p:sp>
          <p:nvSpPr>
            <p:cNvPr id="6" name="Oval Callout 5"/>
            <p:cNvSpPr/>
            <p:nvPr/>
          </p:nvSpPr>
          <p:spPr>
            <a:xfrm>
              <a:off x="152400" y="3239069"/>
              <a:ext cx="2971800" cy="2133600"/>
            </a:xfrm>
            <a:prstGeom prst="wedgeEllipseCallout">
              <a:avLst>
                <a:gd name="adj1" fmla="val 32899"/>
                <a:gd name="adj2" fmla="val -8909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381000" y="3644149"/>
              <a:ext cx="2514600" cy="1323439"/>
            </a:xfrm>
            <a:prstGeom prst="rect">
              <a:avLst/>
            </a:prstGeom>
            <a:noFill/>
          </p:spPr>
          <p:txBody>
            <a:bodyPr wrap="square" rtlCol="0">
              <a:spAutoFit/>
            </a:bodyPr>
            <a:lstStyle/>
            <a:p>
              <a:pPr algn="ctr"/>
              <a:r>
                <a:rPr lang="en-US" sz="2000" b="1" dirty="0" smtClean="0">
                  <a:solidFill>
                    <a:schemeClr val="bg1"/>
                  </a:solidFill>
                </a:rPr>
                <a:t>To petition means to write a formal, written request.</a:t>
              </a:r>
              <a:endParaRPr lang="en-US" sz="2000" b="1" dirty="0">
                <a:solidFill>
                  <a:schemeClr val="bg1"/>
                </a:solidFill>
              </a:endParaRPr>
            </a:p>
          </p:txBody>
        </p:sp>
      </p:grpSp>
    </p:spTree>
    <p:extLst>
      <p:ext uri="{BB962C8B-B14F-4D97-AF65-F5344CB8AC3E}">
        <p14:creationId xmlns:p14="http://schemas.microsoft.com/office/powerpoint/2010/main" xmlns="" val="5400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8</a:t>
            </a:r>
            <a:endParaRPr lang="en-US" dirty="0"/>
          </a:p>
        </p:txBody>
      </p:sp>
      <p:sp>
        <p:nvSpPr>
          <p:cNvPr id="3" name="Content Placeholder 2"/>
          <p:cNvSpPr>
            <a:spLocks noGrp="1"/>
          </p:cNvSpPr>
          <p:nvPr>
            <p:ph idx="1"/>
          </p:nvPr>
        </p:nvSpPr>
        <p:spPr/>
        <p:txBody>
          <a:bodyPr/>
          <a:lstStyle/>
          <a:p>
            <a:pPr marL="0" indent="0">
              <a:buNone/>
            </a:pPr>
            <a:r>
              <a:rPr lang="en-US" dirty="0" smtClean="0"/>
              <a:t>“We hold these truths to be self-evident, that all men are created equal, that they are endowed by their Creator with certain unalienable Rights, that among these are life, liberty, and the Pursuit of Happiness…”</a:t>
            </a:r>
          </a:p>
          <a:p>
            <a:pPr marL="0" indent="0">
              <a:buNone/>
            </a:pPr>
            <a:endParaRPr lang="en-US" dirty="0"/>
          </a:p>
          <a:p>
            <a:pPr marL="0" indent="0" algn="ctr">
              <a:buNone/>
            </a:pPr>
            <a:r>
              <a:rPr lang="en-US" b="1" dirty="0" smtClean="0">
                <a:solidFill>
                  <a:schemeClr val="accent2"/>
                </a:solidFill>
              </a:rPr>
              <a:t>From which philosopher did the colonists get this concept of natural, or unalienable, rights?</a:t>
            </a:r>
            <a:endParaRPr lang="en-US" b="1" dirty="0">
              <a:solidFill>
                <a:schemeClr val="accent2"/>
              </a:solidFill>
            </a:endParaRPr>
          </a:p>
        </p:txBody>
      </p:sp>
    </p:spTree>
    <p:extLst>
      <p:ext uri="{BB962C8B-B14F-4D97-AF65-F5344CB8AC3E}">
        <p14:creationId xmlns:p14="http://schemas.microsoft.com/office/powerpoint/2010/main" xmlns="" val="42665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Drafting Committee</a:t>
            </a:r>
            <a:endParaRPr lang="en-US" dirty="0"/>
          </a:p>
        </p:txBody>
      </p:sp>
      <p:sp>
        <p:nvSpPr>
          <p:cNvPr id="3" name="Content Placeholder 2"/>
          <p:cNvSpPr>
            <a:spLocks noGrp="1"/>
          </p:cNvSpPr>
          <p:nvPr>
            <p:ph idx="1"/>
          </p:nvPr>
        </p:nvSpPr>
        <p:spPr>
          <a:xfrm>
            <a:off x="502920" y="530352"/>
            <a:ext cx="8183880" cy="4651248"/>
          </a:xfrm>
        </p:spPr>
        <p:txBody>
          <a:bodyPr>
            <a:normAutofit fontScale="92500" lnSpcReduction="10000"/>
          </a:bodyPr>
          <a:lstStyle/>
          <a:p>
            <a:r>
              <a:rPr lang="en-US" b="1" dirty="0"/>
              <a:t>In your group…</a:t>
            </a:r>
          </a:p>
          <a:p>
            <a:pPr lvl="1"/>
            <a:r>
              <a:rPr lang="en-US" b="1" dirty="0"/>
              <a:t>You are going to work as the Declaration Drafting Committee</a:t>
            </a:r>
            <a:r>
              <a:rPr lang="en-US" b="1" dirty="0" smtClean="0"/>
              <a:t>.</a:t>
            </a:r>
            <a:endParaRPr lang="en-US" b="1" dirty="0"/>
          </a:p>
          <a:p>
            <a:pPr lvl="1"/>
            <a:r>
              <a:rPr lang="en-US" b="1" dirty="0"/>
              <a:t>Using what you know about the colonists’ views on government and the reasons they oppose British control, write a brief Declaration of Independence in your own </a:t>
            </a:r>
            <a:r>
              <a:rPr lang="en-US" b="1" dirty="0" smtClean="0"/>
              <a:t>words</a:t>
            </a:r>
          </a:p>
          <a:p>
            <a:pPr lvl="1"/>
            <a:r>
              <a:rPr lang="en-US" b="1" dirty="0" smtClean="0"/>
              <a:t>The outline provided will give you a place to write the ideals you wish to express, your arguments for breaking away from British rule, your complaints against the king, and a conclusion to summarize your points.</a:t>
            </a:r>
          </a:p>
          <a:p>
            <a:pPr marL="347472" lvl="1" indent="0">
              <a:buNone/>
            </a:pPr>
            <a:endParaRPr lang="en-US" b="1" dirty="0"/>
          </a:p>
          <a:p>
            <a:pPr marL="0" indent="0">
              <a:buNone/>
            </a:pPr>
            <a:endParaRPr lang="en-US" dirty="0"/>
          </a:p>
        </p:txBody>
      </p:sp>
    </p:spTree>
    <p:extLst>
      <p:ext uri="{BB962C8B-B14F-4D97-AF65-F5344CB8AC3E}">
        <p14:creationId xmlns:p14="http://schemas.microsoft.com/office/powerpoint/2010/main" xmlns="" val="9133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start of something…</a:t>
            </a:r>
            <a:endParaRPr lang="en-US" dirty="0"/>
          </a:p>
        </p:txBody>
      </p:sp>
      <p:sp>
        <p:nvSpPr>
          <p:cNvPr id="3" name="Content Placeholder 2"/>
          <p:cNvSpPr>
            <a:spLocks noGrp="1"/>
          </p:cNvSpPr>
          <p:nvPr>
            <p:ph idx="1"/>
          </p:nvPr>
        </p:nvSpPr>
        <p:spPr/>
        <p:txBody>
          <a:bodyPr/>
          <a:lstStyle/>
          <a:p>
            <a:r>
              <a:rPr lang="en-US" dirty="0" smtClean="0"/>
              <a:t>Representatives from all colonies met in a general congress once a year to discuss what was happening in the colonies. </a:t>
            </a:r>
          </a:p>
          <a:p>
            <a:r>
              <a:rPr lang="en-US" dirty="0" smtClean="0"/>
              <a:t>This first meeting was called the </a:t>
            </a:r>
            <a:r>
              <a:rPr lang="en-US" b="1" dirty="0" smtClean="0">
                <a:solidFill>
                  <a:schemeClr val="accent1"/>
                </a:solidFill>
              </a:rPr>
              <a:t>First Continental Congress</a:t>
            </a:r>
          </a:p>
          <a:p>
            <a:pPr lvl="1"/>
            <a:r>
              <a:rPr lang="en-US" dirty="0" smtClean="0"/>
              <a:t>Colonists met to decide on the best response to the British policies and actions of the British government</a:t>
            </a:r>
            <a:endParaRPr lang="en-US" dirty="0"/>
          </a:p>
        </p:txBody>
      </p:sp>
      <p:sp>
        <p:nvSpPr>
          <p:cNvPr id="5" name="TextBox 4"/>
          <p:cNvSpPr txBox="1"/>
          <p:nvPr/>
        </p:nvSpPr>
        <p:spPr>
          <a:xfrm>
            <a:off x="2514600" y="2743200"/>
            <a:ext cx="4876800" cy="461665"/>
          </a:xfrm>
          <a:prstGeom prst="rect">
            <a:avLst/>
          </a:prstGeom>
          <a:noFill/>
        </p:spPr>
        <p:txBody>
          <a:bodyPr wrap="square" rtlCol="0">
            <a:spAutoFit/>
          </a:bodyPr>
          <a:lstStyle/>
          <a:p>
            <a:pPr algn="ct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xmlns="" val="7559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flrea\Local Settings\Temporary Internet Files\Content.IE5\53OAU1L4\MC90014942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37474" y="3124200"/>
            <a:ext cx="1789568" cy="27235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shot heard around the world…</a:t>
            </a:r>
            <a:endParaRPr lang="en-US" dirty="0"/>
          </a:p>
        </p:txBody>
      </p:sp>
      <p:sp>
        <p:nvSpPr>
          <p:cNvPr id="3" name="Content Placeholder 2"/>
          <p:cNvSpPr>
            <a:spLocks noGrp="1"/>
          </p:cNvSpPr>
          <p:nvPr>
            <p:ph idx="1"/>
          </p:nvPr>
        </p:nvSpPr>
        <p:spPr>
          <a:xfrm>
            <a:off x="457200" y="457200"/>
            <a:ext cx="8183880" cy="4187952"/>
          </a:xfrm>
        </p:spPr>
        <p:txBody>
          <a:bodyPr/>
          <a:lstStyle/>
          <a:p>
            <a:r>
              <a:rPr lang="en-US" dirty="0" smtClean="0"/>
              <a:t>On April 17, 1775 British troops marched into the towns of Lexington and Concord to remove guns and supplies from the colonists </a:t>
            </a:r>
          </a:p>
          <a:p>
            <a:r>
              <a:rPr lang="en-US" dirty="0" smtClean="0"/>
              <a:t>The colonists fired on the British troops, forcing them out of the towns and back to Boston</a:t>
            </a:r>
          </a:p>
          <a:p>
            <a:r>
              <a:rPr lang="en-US" dirty="0" smtClean="0"/>
              <a:t>These would be the first shots of the Revolutionary War</a:t>
            </a:r>
          </a:p>
          <a:p>
            <a:endParaRPr lang="en-US" dirty="0"/>
          </a:p>
        </p:txBody>
      </p:sp>
      <p:sp>
        <p:nvSpPr>
          <p:cNvPr id="4" name="TextBox 3"/>
          <p:cNvSpPr txBox="1"/>
          <p:nvPr/>
        </p:nvSpPr>
        <p:spPr>
          <a:xfrm>
            <a:off x="609600" y="4532719"/>
            <a:ext cx="6553200" cy="707886"/>
          </a:xfrm>
          <a:prstGeom prst="rect">
            <a:avLst/>
          </a:prstGeom>
          <a:noFill/>
        </p:spPr>
        <p:txBody>
          <a:bodyPr wrap="square" rtlCol="0">
            <a:spAutoFit/>
          </a:bodyPr>
          <a:lstStyle/>
          <a:p>
            <a:pPr algn="ctr"/>
            <a:r>
              <a:rPr lang="en-US" sz="2000" b="1" dirty="0" smtClean="0">
                <a:solidFill>
                  <a:schemeClr val="accent4"/>
                </a:solidFill>
              </a:rPr>
              <a:t>Click </a:t>
            </a:r>
            <a:r>
              <a:rPr lang="en-US" sz="2000" b="1" dirty="0" smtClean="0">
                <a:solidFill>
                  <a:schemeClr val="accent4"/>
                </a:solidFill>
                <a:hlinkClick r:id="rId4"/>
              </a:rPr>
              <a:t>HERE</a:t>
            </a:r>
            <a:r>
              <a:rPr lang="en-US" sz="2000" b="1" dirty="0" smtClean="0">
                <a:solidFill>
                  <a:schemeClr val="accent4"/>
                </a:solidFill>
              </a:rPr>
              <a:t> to watch a short video about the first shots of the Revolutionary War.</a:t>
            </a:r>
            <a:endParaRPr lang="en-US" sz="2000" b="1" dirty="0">
              <a:solidFill>
                <a:schemeClr val="accent4"/>
              </a:solidFill>
            </a:endParaRPr>
          </a:p>
        </p:txBody>
      </p:sp>
    </p:spTree>
    <p:extLst>
      <p:ext uri="{BB962C8B-B14F-4D97-AF65-F5344CB8AC3E}">
        <p14:creationId xmlns:p14="http://schemas.microsoft.com/office/powerpoint/2010/main" xmlns="" val="31912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Continental Congress</a:t>
            </a:r>
            <a:endParaRPr lang="en-US" dirty="0"/>
          </a:p>
        </p:txBody>
      </p:sp>
      <p:sp>
        <p:nvSpPr>
          <p:cNvPr id="3" name="Content Placeholder 2"/>
          <p:cNvSpPr>
            <a:spLocks noGrp="1"/>
          </p:cNvSpPr>
          <p:nvPr>
            <p:ph idx="1"/>
          </p:nvPr>
        </p:nvSpPr>
        <p:spPr/>
        <p:txBody>
          <a:bodyPr/>
          <a:lstStyle/>
          <a:p>
            <a:pPr marL="0" indent="0">
              <a:buNone/>
            </a:pPr>
            <a:r>
              <a:rPr lang="en-US" dirty="0" smtClean="0"/>
              <a:t>During the next meeting in Congress (Second Continental Congress) shortly after the shots at Lexington and Concord, the delegates decided it was time to resist the British control and establish a new country no longer under control of the British government</a:t>
            </a:r>
            <a:endParaRPr lang="en-US" dirty="0"/>
          </a:p>
        </p:txBody>
      </p:sp>
      <p:pic>
        <p:nvPicPr>
          <p:cNvPr id="3074" name="Picture 2" descr="C:\Documents and Settings\flrea\Local Settings\Temporary Internet Files\Content.IE5\MIT1Q49H\MC90014984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224719"/>
            <a:ext cx="2954448" cy="226638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685800" y="3657600"/>
            <a:ext cx="3886200" cy="2062103"/>
            <a:chOff x="533400" y="3433703"/>
            <a:chExt cx="3886200" cy="2062103"/>
          </a:xfrm>
        </p:grpSpPr>
        <p:sp>
          <p:nvSpPr>
            <p:cNvPr id="4" name="Rectangular Callout 3"/>
            <p:cNvSpPr/>
            <p:nvPr/>
          </p:nvSpPr>
          <p:spPr>
            <a:xfrm>
              <a:off x="533400" y="3433703"/>
              <a:ext cx="3886200" cy="2057400"/>
            </a:xfrm>
            <a:prstGeom prst="wedgeRectCallout">
              <a:avLst>
                <a:gd name="adj1" fmla="val -54498"/>
                <a:gd name="adj2" fmla="val 81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3433703"/>
              <a:ext cx="3886200" cy="2062103"/>
            </a:xfrm>
            <a:prstGeom prst="rect">
              <a:avLst/>
            </a:prstGeom>
            <a:noFill/>
          </p:spPr>
          <p:txBody>
            <a:bodyPr wrap="square" rtlCol="0">
              <a:spAutoFit/>
            </a:bodyPr>
            <a:lstStyle/>
            <a:p>
              <a:pPr algn="ctr"/>
              <a:r>
                <a:rPr lang="en-US" sz="1600" dirty="0" smtClean="0"/>
                <a:t>Side note:</a:t>
              </a:r>
            </a:p>
            <a:p>
              <a:pPr algn="ctr"/>
              <a:r>
                <a:rPr lang="en-US" sz="1600" dirty="0" smtClean="0"/>
                <a:t>Sometimes the British government is referred to as the “British crown”. This is because the British government is a monarchy ruled by a king. Thus, the “British crown” would be the same as the “British government”</a:t>
              </a:r>
              <a:endParaRPr lang="en-US" sz="1600" dirty="0"/>
            </a:p>
          </p:txBody>
        </p:sp>
      </p:grpSp>
    </p:spTree>
    <p:extLst>
      <p:ext uri="{BB962C8B-B14F-4D97-AF65-F5344CB8AC3E}">
        <p14:creationId xmlns:p14="http://schemas.microsoft.com/office/powerpoint/2010/main" xmlns="" val="285106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official…</a:t>
            </a:r>
            <a:endParaRPr lang="en-US" dirty="0"/>
          </a:p>
        </p:txBody>
      </p:sp>
      <p:sp>
        <p:nvSpPr>
          <p:cNvPr id="3" name="Content Placeholder 2"/>
          <p:cNvSpPr>
            <a:spLocks noGrp="1"/>
          </p:cNvSpPr>
          <p:nvPr>
            <p:ph idx="1"/>
          </p:nvPr>
        </p:nvSpPr>
        <p:spPr>
          <a:xfrm>
            <a:off x="502920" y="530352"/>
            <a:ext cx="8183880" cy="4879848"/>
          </a:xfrm>
        </p:spPr>
        <p:txBody>
          <a:bodyPr>
            <a:normAutofit/>
          </a:bodyPr>
          <a:lstStyle/>
          <a:p>
            <a:r>
              <a:rPr lang="en-US" dirty="0" smtClean="0"/>
              <a:t>Congress asked a committee to create a document establishing why it was necessary to seek independence from British control. </a:t>
            </a:r>
          </a:p>
          <a:p>
            <a:r>
              <a:rPr lang="en-US" dirty="0" smtClean="0"/>
              <a:t>This document would be the colonists’ Declaration of Independence</a:t>
            </a:r>
          </a:p>
          <a:p>
            <a:endParaRPr lang="en-US" dirty="0"/>
          </a:p>
        </p:txBody>
      </p:sp>
      <p:pic>
        <p:nvPicPr>
          <p:cNvPr id="1026" name="Picture 2" descr="C:\Documents and Settings\flrea\Local Settings\Temporary Internet Files\Content.IE5\MIT1Q49H\MM900046599[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3657600"/>
            <a:ext cx="1981200" cy="17907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Documents and Settings\flrea\Local Settings\Temporary Internet Files\Content.IE5\53OAU1L4\MP90041015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3450431"/>
            <a:ext cx="3312732" cy="2205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72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lrea\Local Settings\Temporary Internet Files\Content.IE5\53OAU1L4\MP900410154[1].jpg"/>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3429000" y="2514600"/>
            <a:ext cx="5176591" cy="34456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Declaration Outline</a:t>
            </a:r>
            <a:endParaRPr lang="en-US" dirty="0"/>
          </a:p>
        </p:txBody>
      </p:sp>
      <p:sp>
        <p:nvSpPr>
          <p:cNvPr id="3" name="Content Placeholder 2"/>
          <p:cNvSpPr>
            <a:spLocks noGrp="1"/>
          </p:cNvSpPr>
          <p:nvPr>
            <p:ph idx="1"/>
          </p:nvPr>
        </p:nvSpPr>
        <p:spPr>
          <a:xfrm>
            <a:off x="502920" y="530352"/>
            <a:ext cx="8183880" cy="4956048"/>
          </a:xfrm>
        </p:spPr>
        <p:txBody>
          <a:bodyPr>
            <a:normAutofit/>
          </a:bodyPr>
          <a:lstStyle/>
          <a:p>
            <a:r>
              <a:rPr lang="en-US" sz="3600" dirty="0" smtClean="0"/>
              <a:t>The Declaration of Independence was divided into 4 sections:</a:t>
            </a:r>
          </a:p>
          <a:p>
            <a:pPr lvl="1"/>
            <a:r>
              <a:rPr lang="en-US" sz="3200" dirty="0" smtClean="0"/>
              <a:t>Ideals</a:t>
            </a:r>
          </a:p>
          <a:p>
            <a:pPr lvl="1"/>
            <a:r>
              <a:rPr lang="en-US" sz="3200" dirty="0" smtClean="0"/>
              <a:t>Arguments</a:t>
            </a:r>
          </a:p>
          <a:p>
            <a:pPr lvl="1"/>
            <a:r>
              <a:rPr lang="en-US" sz="3200" dirty="0" smtClean="0"/>
              <a:t>Complaints/Grievances</a:t>
            </a:r>
          </a:p>
          <a:p>
            <a:pPr lvl="1"/>
            <a:r>
              <a:rPr lang="en-US" sz="3200" dirty="0" smtClean="0"/>
              <a:t>Conclusion</a:t>
            </a:r>
          </a:p>
        </p:txBody>
      </p:sp>
    </p:spTree>
    <p:extLst>
      <p:ext uri="{BB962C8B-B14F-4D97-AF65-F5344CB8AC3E}">
        <p14:creationId xmlns:p14="http://schemas.microsoft.com/office/powerpoint/2010/main" xmlns="" val="24318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flrea\Local Settings\Temporary Internet Files\Content.IE5\53OAU1L4\MP900410154[1].jpg"/>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3429000" y="2514600"/>
            <a:ext cx="5176591" cy="34456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1" indent="0">
              <a:buSzPct val="80000"/>
              <a:buNone/>
            </a:pPr>
            <a:r>
              <a:rPr lang="en-US" sz="3200" b="1" dirty="0">
                <a:solidFill>
                  <a:schemeClr val="accent2"/>
                </a:solidFill>
              </a:rPr>
              <a:t>Ideals</a:t>
            </a:r>
            <a:r>
              <a:rPr lang="en-US" sz="3200" dirty="0"/>
              <a:t> – this is where the Founders outlined their beliefs about government, how government should be created, and the ideals and concepts that create a good government</a:t>
            </a:r>
          </a:p>
          <a:p>
            <a:endParaRPr lang="en-US" dirty="0"/>
          </a:p>
        </p:txBody>
      </p:sp>
      <p:pic>
        <p:nvPicPr>
          <p:cNvPr id="2050" name="Picture 2" descr="C:\Documents and Settings\flrea\Local Settings\Temporary Internet Files\Content.IE5\ERK1T08N\MC90044188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2971800"/>
            <a:ext cx="1981200" cy="2762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60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flrea\Local Settings\Temporary Internet Files\Content.IE5\53OAU1L4\MP900410154[1].jpg"/>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3429000" y="2514600"/>
            <a:ext cx="5176591" cy="34456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normAutofit/>
          </a:bodyPr>
          <a:lstStyle/>
          <a:p>
            <a:pPr marL="347472" lvl="1" indent="0">
              <a:buNone/>
            </a:pPr>
            <a:r>
              <a:rPr lang="en-US" sz="3200" b="1" dirty="0">
                <a:solidFill>
                  <a:schemeClr val="accent2"/>
                </a:solidFill>
              </a:rPr>
              <a:t>Arguments</a:t>
            </a:r>
            <a:r>
              <a:rPr lang="en-US" sz="3200" dirty="0"/>
              <a:t> – these are the reasons the Founders felt it was necessary to create a new government no longer under British rule</a:t>
            </a:r>
          </a:p>
          <a:p>
            <a:endParaRPr lang="en-US" sz="3600" dirty="0"/>
          </a:p>
        </p:txBody>
      </p:sp>
      <p:pic>
        <p:nvPicPr>
          <p:cNvPr id="3076" name="Picture 4" descr="C:\Documents and Settings\flrea\Local Settings\Temporary Internet Files\Content.IE5\WAFDA75N\MC900250879[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19543712">
            <a:off x="1304552" y="3066838"/>
            <a:ext cx="2308912" cy="2882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93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2603</TotalTime>
  <Words>2544</Words>
  <Application>Microsoft Office PowerPoint</Application>
  <PresentationFormat>On-screen Show (4:3)</PresentationFormat>
  <Paragraphs>195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We Declare…</vt:lpstr>
      <vt:lpstr>Action and Reaction</vt:lpstr>
      <vt:lpstr>The start of something…</vt:lpstr>
      <vt:lpstr>The shot heard around the world…</vt:lpstr>
      <vt:lpstr>Second Continental Congress</vt:lpstr>
      <vt:lpstr>Making it official…</vt:lpstr>
      <vt:lpstr>Declaration Outline</vt:lpstr>
      <vt:lpstr>Slide 8</vt:lpstr>
      <vt:lpstr>Slide 9</vt:lpstr>
      <vt:lpstr>Slide 10</vt:lpstr>
      <vt:lpstr>Slide 11</vt:lpstr>
      <vt:lpstr>Seek and Find</vt:lpstr>
      <vt:lpstr>Round 1</vt:lpstr>
      <vt:lpstr>Round 2</vt:lpstr>
      <vt:lpstr>Round 3</vt:lpstr>
      <vt:lpstr>Round 4</vt:lpstr>
      <vt:lpstr>Round 5</vt:lpstr>
      <vt:lpstr>Round 7</vt:lpstr>
      <vt:lpstr>Round 6</vt:lpstr>
      <vt:lpstr>Round 8</vt:lpstr>
      <vt:lpstr>Declaration Drafting Committee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Declare…</dc:title>
  <dc:creator>Erin Crowe</dc:creator>
  <cp:lastModifiedBy>Christi</cp:lastModifiedBy>
  <cp:revision>40</cp:revision>
  <dcterms:created xsi:type="dcterms:W3CDTF">2012-05-01T12:38:58Z</dcterms:created>
  <dcterms:modified xsi:type="dcterms:W3CDTF">2012-07-27T16:52:44Z</dcterms:modified>
</cp:coreProperties>
</file>