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7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8ACDB3CC-F982-40F9-8DD6-BCC9AFBF44BD}" type="datetime1">
              <a:rPr lang="en-US" smtClean="0"/>
              <a:pPr/>
              <a:t>10/15/13</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610FC3EB-42FB-4C38-8CAE-7A1293B83421}" type="datetime1">
              <a:rPr lang="en-US" smtClean="0"/>
              <a:pPr/>
              <a:t>10/15/13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188DB32-6162-43C0-9325-230E0A9B0177}" type="datetime1">
              <a:rPr lang="en-US" smtClean="0"/>
              <a:pPr/>
              <a:t>10/15/13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AF219B57-0E9E-4DE4-A7F5-9A169EF1CEE0}" type="datetime1">
              <a:rPr lang="en-US" smtClean="0"/>
              <a:pPr/>
              <a:t>10/15/13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74F8F86C-0F1B-4333-B99B-B3B2B1F87225}" type="datetime1">
              <a:rPr lang="en-US" smtClean="0"/>
              <a:pPr/>
              <a:t>10/15/13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40D7FCD9-7699-43D6-8D62-436E2DD234FF}" type="datetime1">
              <a:rPr lang="en-US" smtClean="0"/>
              <a:pPr/>
              <a:t>10/15/13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FC3EB-42FB-4C38-8CAE-7A1293B83421}" type="datetime1">
              <a:rPr lang="en-US" smtClean="0"/>
              <a:pPr/>
              <a:t>10/15/13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610FC3EB-42FB-4C38-8CAE-7A1293B83421}" type="datetime1">
              <a:rPr lang="en-US" smtClean="0"/>
              <a:pPr/>
              <a:t>10/15/13</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610FC3EB-42FB-4C38-8CAE-7A1293B83421}" type="datetime1">
              <a:rPr lang="en-US" smtClean="0"/>
              <a:pPr/>
              <a:t>10/15/13</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10FC3EB-42FB-4C38-8CAE-7A1293B83421}" type="datetime1">
              <a:rPr lang="en-US" smtClean="0"/>
              <a:pPr/>
              <a:t>10/15/13</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7371C1A-CAFA-43FD-A579-55B116A1448A}" type="datetime1">
              <a:rPr lang="en-US" smtClean="0"/>
              <a:pPr/>
              <a:t>10/15/13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3008867-0964-49C4-9DE5-8FBB189497BC}" type="datetime1">
              <a:rPr lang="en-US" smtClean="0"/>
              <a:pPr/>
              <a:t>10/15/13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DA1BC03-21BF-4F6B-A3BE-29C937D452B1}" type="datetime1">
              <a:rPr lang="en-US" smtClean="0"/>
              <a:pPr/>
              <a:t>10/15/13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0FC3EB-42FB-4C38-8CAE-7A1293B83421}" type="datetime1">
              <a:rPr lang="en-US" smtClean="0"/>
              <a:pPr/>
              <a:t>10/15/13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610FC3EB-42FB-4C38-8CAE-7A1293B83421}" type="datetime1">
              <a:rPr lang="en-US" smtClean="0"/>
              <a:pPr/>
              <a:t>10/15/13</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64DDAE5B-B07C-441A-8026-C23A427A74DC}" type="datetime1">
              <a:rPr lang="en-US" smtClean="0"/>
              <a:pPr/>
              <a:t>10/15/13</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AC5B1FEA-406A-7749-A5C3-DDCB5F67A4CE}"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151D5B8-D9C5-419F-913D-2186935717ED}" type="datetime1">
              <a:rPr lang="en-US" smtClean="0"/>
              <a:pPr/>
              <a:t>10/15/13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86F952F-F888-4FB8-9CB7-51D5F02FA3C8}" type="datetime1">
              <a:rPr lang="en-US" smtClean="0"/>
              <a:pPr/>
              <a:t>10/15/13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5B1FEA-406A-7749-A5C3-DDCB5F67A4CE}"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10FC3EB-42FB-4C38-8CAE-7A1293B83421}" type="datetime1">
              <a:rPr lang="en-US" smtClean="0"/>
              <a:pPr/>
              <a:t>10/15/13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AC5B1FEA-406A-7749-A5C3-DDCB5F67A4CE}" type="slidenum">
              <a:rPr lang="en-US" smtClean="0"/>
              <a:pPr/>
              <a:t>‹#›</a:t>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10FC3EB-42FB-4C38-8CAE-7A1293B83421}" type="datetime1">
              <a:rPr lang="en-US" smtClean="0"/>
              <a:pPr/>
              <a:t>10/15/13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610FC3EB-42FB-4C38-8CAE-7A1293B83421}" type="datetime1">
              <a:rPr lang="en-US" smtClean="0"/>
              <a:pPr/>
              <a:t>10/15/13</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C5B1FEA-406A-7749-A5C3-DDCB5F67A4C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sldNum="0"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1 Test Review</a:t>
            </a:r>
            <a:endParaRPr lang="en-US" dirty="0"/>
          </a:p>
        </p:txBody>
      </p:sp>
      <p:sp>
        <p:nvSpPr>
          <p:cNvPr id="3" name="Subtitle 2"/>
          <p:cNvSpPr>
            <a:spLocks noGrp="1"/>
          </p:cNvSpPr>
          <p:nvPr>
            <p:ph type="subTitle" idx="1"/>
          </p:nvPr>
        </p:nvSpPr>
        <p:spPr/>
        <p:txBody>
          <a:bodyPr/>
          <a:lstStyle/>
          <a:p>
            <a:r>
              <a:rPr lang="en-US" dirty="0" smtClean="0"/>
              <a:t>Civics- October 15, 2013 </a:t>
            </a:r>
            <a:endParaRPr lang="en-US" dirty="0"/>
          </a:p>
        </p:txBody>
      </p:sp>
    </p:spTree>
    <p:extLst>
      <p:ext uri="{BB962C8B-B14F-4D97-AF65-F5344CB8AC3E}">
        <p14:creationId xmlns:p14="http://schemas.microsoft.com/office/powerpoint/2010/main" val="315282651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Following the French and Indian War, the British were in ______ and needed to tax the colonists.</a:t>
            </a:r>
            <a:endParaRPr lang="en-US" dirty="0"/>
          </a:p>
        </p:txBody>
      </p:sp>
      <p:sp>
        <p:nvSpPr>
          <p:cNvPr id="3" name="Text Placeholder 2"/>
          <p:cNvSpPr>
            <a:spLocks noGrp="1"/>
          </p:cNvSpPr>
          <p:nvPr>
            <p:ph type="body" idx="1"/>
          </p:nvPr>
        </p:nvSpPr>
        <p:spPr/>
        <p:txBody>
          <a:bodyPr>
            <a:normAutofit/>
          </a:bodyPr>
          <a:lstStyle/>
          <a:p>
            <a:r>
              <a:rPr lang="en-US" sz="3600" dirty="0" smtClean="0"/>
              <a:t>Debt </a:t>
            </a:r>
            <a:endParaRPr lang="en-US" sz="3600" dirty="0"/>
          </a:p>
        </p:txBody>
      </p:sp>
    </p:spTree>
    <p:extLst>
      <p:ext uri="{BB962C8B-B14F-4D97-AF65-F5344CB8AC3E}">
        <p14:creationId xmlns:p14="http://schemas.microsoft.com/office/powerpoint/2010/main" val="41301239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0"/>
            <a:ext cx="5638800" cy="2200275"/>
          </a:xfrm>
        </p:spPr>
        <p:txBody>
          <a:bodyPr>
            <a:normAutofit/>
          </a:bodyPr>
          <a:lstStyle/>
          <a:p>
            <a:r>
              <a:rPr lang="en-US" dirty="0" smtClean="0"/>
              <a:t>_________ were a series of essays written to counter and defeat the proposed U.S. Constitution. </a:t>
            </a:r>
            <a:endParaRPr lang="en-US" dirty="0"/>
          </a:p>
        </p:txBody>
      </p:sp>
      <p:sp>
        <p:nvSpPr>
          <p:cNvPr id="3" name="Text Placeholder 2"/>
          <p:cNvSpPr>
            <a:spLocks noGrp="1"/>
          </p:cNvSpPr>
          <p:nvPr>
            <p:ph type="body" idx="1"/>
          </p:nvPr>
        </p:nvSpPr>
        <p:spPr/>
        <p:txBody>
          <a:bodyPr>
            <a:normAutofit/>
          </a:bodyPr>
          <a:lstStyle/>
          <a:p>
            <a:r>
              <a:rPr lang="en-US" sz="2800" dirty="0" smtClean="0"/>
              <a:t>Anti-Federalist Papers</a:t>
            </a:r>
            <a:endParaRPr lang="en-US" sz="2800" dirty="0"/>
          </a:p>
        </p:txBody>
      </p:sp>
    </p:spTree>
    <p:extLst>
      <p:ext uri="{BB962C8B-B14F-4D97-AF65-F5344CB8AC3E}">
        <p14:creationId xmlns:p14="http://schemas.microsoft.com/office/powerpoint/2010/main" val="29223584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was one of the main reasons the colonists sought independence from Great Britain? (think $) </a:t>
            </a:r>
            <a:endParaRPr lang="en-US" dirty="0"/>
          </a:p>
        </p:txBody>
      </p:sp>
      <p:sp>
        <p:nvSpPr>
          <p:cNvPr id="3" name="Text Placeholder 2"/>
          <p:cNvSpPr>
            <a:spLocks noGrp="1"/>
          </p:cNvSpPr>
          <p:nvPr>
            <p:ph type="body" idx="1"/>
          </p:nvPr>
        </p:nvSpPr>
        <p:spPr/>
        <p:txBody>
          <a:bodyPr>
            <a:normAutofit/>
          </a:bodyPr>
          <a:lstStyle/>
          <a:p>
            <a:r>
              <a:rPr lang="en-US" sz="2400" dirty="0" smtClean="0"/>
              <a:t>Taxation without representation </a:t>
            </a:r>
            <a:endParaRPr lang="en-US" sz="2400" dirty="0"/>
          </a:p>
        </p:txBody>
      </p:sp>
    </p:spTree>
    <p:extLst>
      <p:ext uri="{BB962C8B-B14F-4D97-AF65-F5344CB8AC3E}">
        <p14:creationId xmlns:p14="http://schemas.microsoft.com/office/powerpoint/2010/main" val="2426325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taxation without representation mean?</a:t>
            </a:r>
            <a:endParaRPr lang="en-US" dirty="0"/>
          </a:p>
        </p:txBody>
      </p:sp>
      <p:sp>
        <p:nvSpPr>
          <p:cNvPr id="3" name="Text Placeholder 2"/>
          <p:cNvSpPr>
            <a:spLocks noGrp="1"/>
          </p:cNvSpPr>
          <p:nvPr>
            <p:ph type="body" idx="1"/>
          </p:nvPr>
        </p:nvSpPr>
        <p:spPr/>
        <p:txBody>
          <a:bodyPr>
            <a:normAutofit/>
          </a:bodyPr>
          <a:lstStyle/>
          <a:p>
            <a:r>
              <a:rPr lang="en-US" sz="2400" dirty="0" smtClean="0"/>
              <a:t>Paying taxes to a government in which you cannot participate in and do not have a say in. </a:t>
            </a:r>
            <a:endParaRPr lang="en-US" sz="2400" dirty="0"/>
          </a:p>
        </p:txBody>
      </p:sp>
    </p:spTree>
    <p:extLst>
      <p:ext uri="{BB962C8B-B14F-4D97-AF65-F5344CB8AC3E}">
        <p14:creationId xmlns:p14="http://schemas.microsoft.com/office/powerpoint/2010/main" val="40031610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States government is divided into three branches of government, this idea is known as _____________________. </a:t>
            </a:r>
            <a:endParaRPr lang="en-US" dirty="0"/>
          </a:p>
        </p:txBody>
      </p:sp>
      <p:sp>
        <p:nvSpPr>
          <p:cNvPr id="3" name="Text Placeholder 2"/>
          <p:cNvSpPr>
            <a:spLocks noGrp="1"/>
          </p:cNvSpPr>
          <p:nvPr>
            <p:ph type="body" idx="1"/>
          </p:nvPr>
        </p:nvSpPr>
        <p:spPr/>
        <p:txBody>
          <a:bodyPr>
            <a:normAutofit/>
          </a:bodyPr>
          <a:lstStyle/>
          <a:p>
            <a:r>
              <a:rPr lang="en-US" sz="2800" dirty="0" smtClean="0"/>
              <a:t>Separation of powers. </a:t>
            </a:r>
            <a:endParaRPr lang="en-US" sz="2800" dirty="0"/>
          </a:p>
        </p:txBody>
      </p:sp>
    </p:spTree>
    <p:extLst>
      <p:ext uri="{BB962C8B-B14F-4D97-AF65-F5344CB8AC3E}">
        <p14:creationId xmlns:p14="http://schemas.microsoft.com/office/powerpoint/2010/main" val="10171407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three branches of government?</a:t>
            </a:r>
            <a:endParaRPr lang="en-US" dirty="0"/>
          </a:p>
        </p:txBody>
      </p:sp>
      <p:sp>
        <p:nvSpPr>
          <p:cNvPr id="3" name="Text Placeholder 2"/>
          <p:cNvSpPr>
            <a:spLocks noGrp="1"/>
          </p:cNvSpPr>
          <p:nvPr>
            <p:ph type="body" idx="1"/>
          </p:nvPr>
        </p:nvSpPr>
        <p:spPr/>
        <p:txBody>
          <a:bodyPr>
            <a:normAutofit/>
          </a:bodyPr>
          <a:lstStyle/>
          <a:p>
            <a:r>
              <a:rPr lang="en-US" sz="2800" dirty="0" smtClean="0"/>
              <a:t>Legislative, executive, and judicial </a:t>
            </a:r>
            <a:endParaRPr lang="en-US" sz="2800" dirty="0"/>
          </a:p>
        </p:txBody>
      </p:sp>
    </p:spTree>
    <p:extLst>
      <p:ext uri="{BB962C8B-B14F-4D97-AF65-F5344CB8AC3E}">
        <p14:creationId xmlns:p14="http://schemas.microsoft.com/office/powerpoint/2010/main" val="19354734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Congress can pass legislation, however, the president can veto that legislation if he chooses. This is an example of ______________.</a:t>
            </a:r>
            <a:endParaRPr lang="en-US" dirty="0"/>
          </a:p>
        </p:txBody>
      </p:sp>
      <p:sp>
        <p:nvSpPr>
          <p:cNvPr id="3" name="Text Placeholder 2"/>
          <p:cNvSpPr>
            <a:spLocks noGrp="1"/>
          </p:cNvSpPr>
          <p:nvPr>
            <p:ph type="body" idx="1"/>
          </p:nvPr>
        </p:nvSpPr>
        <p:spPr/>
        <p:txBody>
          <a:bodyPr>
            <a:normAutofit/>
          </a:bodyPr>
          <a:lstStyle/>
          <a:p>
            <a:r>
              <a:rPr lang="en-US" sz="2800" dirty="0" smtClean="0"/>
              <a:t>Checks and balances </a:t>
            </a:r>
            <a:endParaRPr lang="en-US" sz="2800" dirty="0"/>
          </a:p>
        </p:txBody>
      </p:sp>
    </p:spTree>
    <p:extLst>
      <p:ext uri="{BB962C8B-B14F-4D97-AF65-F5344CB8AC3E}">
        <p14:creationId xmlns:p14="http://schemas.microsoft.com/office/powerpoint/2010/main" val="34620109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Magna </a:t>
            </a:r>
            <a:r>
              <a:rPr lang="en-US" dirty="0" err="1" smtClean="0"/>
              <a:t>Carta</a:t>
            </a:r>
            <a:r>
              <a:rPr lang="en-US" dirty="0" smtClean="0"/>
              <a:t> was written in 1215. It was the first document to limit _________________. </a:t>
            </a:r>
            <a:endParaRPr lang="en-US" dirty="0"/>
          </a:p>
        </p:txBody>
      </p:sp>
      <p:sp>
        <p:nvSpPr>
          <p:cNvPr id="3" name="Text Placeholder 2"/>
          <p:cNvSpPr>
            <a:spLocks noGrp="1"/>
          </p:cNvSpPr>
          <p:nvPr>
            <p:ph type="body" idx="1"/>
          </p:nvPr>
        </p:nvSpPr>
        <p:spPr/>
        <p:txBody>
          <a:bodyPr>
            <a:normAutofit/>
          </a:bodyPr>
          <a:lstStyle/>
          <a:p>
            <a:r>
              <a:rPr lang="en-US" sz="2800" dirty="0" smtClean="0"/>
              <a:t>The power of the King. </a:t>
            </a:r>
            <a:endParaRPr lang="en-US" sz="2800" dirty="0"/>
          </a:p>
        </p:txBody>
      </p:sp>
    </p:spTree>
    <p:extLst>
      <p:ext uri="{BB962C8B-B14F-4D97-AF65-F5344CB8AC3E}">
        <p14:creationId xmlns:p14="http://schemas.microsoft.com/office/powerpoint/2010/main" val="18571904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name of the pamphlet written by Thomas Paine to convince American colonists to seek independence from Great Britain?</a:t>
            </a:r>
            <a:endParaRPr lang="en-US" dirty="0"/>
          </a:p>
        </p:txBody>
      </p:sp>
      <p:sp>
        <p:nvSpPr>
          <p:cNvPr id="3" name="Text Placeholder 2"/>
          <p:cNvSpPr>
            <a:spLocks noGrp="1"/>
          </p:cNvSpPr>
          <p:nvPr>
            <p:ph type="body" idx="1"/>
          </p:nvPr>
        </p:nvSpPr>
        <p:spPr/>
        <p:txBody>
          <a:bodyPr>
            <a:normAutofit/>
          </a:bodyPr>
          <a:lstStyle/>
          <a:p>
            <a:r>
              <a:rPr lang="en-US" sz="2800" i="1" dirty="0" smtClean="0"/>
              <a:t>Common Sense</a:t>
            </a:r>
            <a:endParaRPr lang="en-US" sz="2800" i="1" dirty="0"/>
          </a:p>
        </p:txBody>
      </p:sp>
    </p:spTree>
    <p:extLst>
      <p:ext uri="{BB962C8B-B14F-4D97-AF65-F5344CB8AC3E}">
        <p14:creationId xmlns:p14="http://schemas.microsoft.com/office/powerpoint/2010/main" val="9883032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English who landed in Massachusetts in 1620 set up  ____________ in the Mayflower Compact.</a:t>
            </a:r>
            <a:endParaRPr lang="en-US" dirty="0"/>
          </a:p>
        </p:txBody>
      </p:sp>
      <p:sp>
        <p:nvSpPr>
          <p:cNvPr id="3" name="Text Placeholder 2"/>
          <p:cNvSpPr>
            <a:spLocks noGrp="1"/>
          </p:cNvSpPr>
          <p:nvPr>
            <p:ph type="body" idx="1"/>
          </p:nvPr>
        </p:nvSpPr>
        <p:spPr/>
        <p:txBody>
          <a:bodyPr>
            <a:normAutofit/>
          </a:bodyPr>
          <a:lstStyle/>
          <a:p>
            <a:r>
              <a:rPr lang="en-US" sz="2800" dirty="0" smtClean="0"/>
              <a:t>Self-government</a:t>
            </a:r>
            <a:endParaRPr lang="en-US" sz="2800" dirty="0"/>
          </a:p>
        </p:txBody>
      </p:sp>
    </p:spTree>
    <p:extLst>
      <p:ext uri="{BB962C8B-B14F-4D97-AF65-F5344CB8AC3E}">
        <p14:creationId xmlns:p14="http://schemas.microsoft.com/office/powerpoint/2010/main" val="37954436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the “Bluff” Game </a:t>
            </a:r>
            <a:endParaRPr lang="en-US" dirty="0"/>
          </a:p>
        </p:txBody>
      </p:sp>
      <p:sp>
        <p:nvSpPr>
          <p:cNvPr id="3" name="Content Placeholder 2"/>
          <p:cNvSpPr>
            <a:spLocks noGrp="1"/>
          </p:cNvSpPr>
          <p:nvPr>
            <p:ph idx="1"/>
          </p:nvPr>
        </p:nvSpPr>
        <p:spPr/>
        <p:txBody>
          <a:bodyPr>
            <a:normAutofit fontScale="92500"/>
          </a:bodyPr>
          <a:lstStyle/>
          <a:p>
            <a:r>
              <a:rPr lang="en-US" b="1" dirty="0" smtClean="0"/>
              <a:t>Class is divided into two groups.</a:t>
            </a:r>
          </a:p>
          <a:p>
            <a:r>
              <a:rPr lang="en-US" b="1" dirty="0" smtClean="0"/>
              <a:t>I will take turns asking each group a question.  </a:t>
            </a:r>
          </a:p>
          <a:p>
            <a:r>
              <a:rPr lang="en-US" b="1" dirty="0" smtClean="0"/>
              <a:t>When I give </a:t>
            </a:r>
            <a:r>
              <a:rPr lang="en-US" b="1" dirty="0"/>
              <a:t>a question to group A, all the students who think they know the answer stand up. Then, the students in group B get to decide which of the students in group A should answer the question. </a:t>
            </a:r>
            <a:endParaRPr lang="en-US" b="1" dirty="0" smtClean="0"/>
          </a:p>
          <a:p>
            <a:r>
              <a:rPr lang="en-US" b="1" dirty="0" smtClean="0"/>
              <a:t>If </a:t>
            </a:r>
            <a:r>
              <a:rPr lang="en-US" b="1" dirty="0"/>
              <a:t>the selected student can answer the question, that group gets as many points as the number of people who stood up, but if the student cannot answer the question, then group B gets to answer (any student in that group can answer) and group B will get the same number of points. </a:t>
            </a:r>
            <a:endParaRPr lang="en-US" dirty="0"/>
          </a:p>
        </p:txBody>
      </p:sp>
    </p:spTree>
    <p:extLst>
      <p:ext uri="{BB962C8B-B14F-4D97-AF65-F5344CB8AC3E}">
        <p14:creationId xmlns:p14="http://schemas.microsoft.com/office/powerpoint/2010/main" val="368126691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Besides declaring independence from Great Britain, what did the Declaration of Independence do? (2 answers)</a:t>
            </a:r>
            <a:endParaRPr lang="en-US" dirty="0"/>
          </a:p>
        </p:txBody>
      </p:sp>
      <p:sp>
        <p:nvSpPr>
          <p:cNvPr id="3" name="Text Placeholder 2"/>
          <p:cNvSpPr>
            <a:spLocks noGrp="1"/>
          </p:cNvSpPr>
          <p:nvPr>
            <p:ph type="body" idx="1"/>
          </p:nvPr>
        </p:nvSpPr>
        <p:spPr/>
        <p:txBody>
          <a:bodyPr>
            <a:normAutofit/>
          </a:bodyPr>
          <a:lstStyle/>
          <a:p>
            <a:r>
              <a:rPr lang="en-US" sz="2000" dirty="0" smtClean="0"/>
              <a:t>Established natural rights and explained why they colonists wanted independence from Great Britain.</a:t>
            </a:r>
            <a:endParaRPr lang="en-US" sz="2000" dirty="0"/>
          </a:p>
        </p:txBody>
      </p:sp>
    </p:spTree>
    <p:extLst>
      <p:ext uri="{BB962C8B-B14F-4D97-AF65-F5344CB8AC3E}">
        <p14:creationId xmlns:p14="http://schemas.microsoft.com/office/powerpoint/2010/main" val="19140838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Shay’s Rebellion? </a:t>
            </a:r>
            <a:endParaRPr lang="en-US" dirty="0"/>
          </a:p>
        </p:txBody>
      </p:sp>
      <p:sp>
        <p:nvSpPr>
          <p:cNvPr id="3" name="Text Placeholder 2"/>
          <p:cNvSpPr>
            <a:spLocks noGrp="1"/>
          </p:cNvSpPr>
          <p:nvPr>
            <p:ph type="body" idx="1"/>
          </p:nvPr>
        </p:nvSpPr>
        <p:spPr/>
        <p:txBody>
          <a:bodyPr>
            <a:normAutofit/>
          </a:bodyPr>
          <a:lstStyle/>
          <a:p>
            <a:r>
              <a:rPr lang="en-US" sz="2400" dirty="0" smtClean="0"/>
              <a:t>2,000 rebels led by Daniel Shays raided a federal arsenal in Springfield, MA. </a:t>
            </a:r>
            <a:endParaRPr lang="en-US" sz="2400" dirty="0"/>
          </a:p>
        </p:txBody>
      </p:sp>
    </p:spTree>
    <p:extLst>
      <p:ext uri="{BB962C8B-B14F-4D97-AF65-F5344CB8AC3E}">
        <p14:creationId xmlns:p14="http://schemas.microsoft.com/office/powerpoint/2010/main" val="23489581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sz="3600" dirty="0" smtClean="0"/>
              <a:t>was</a:t>
            </a:r>
            <a:r>
              <a:rPr lang="en-US" dirty="0" smtClean="0"/>
              <a:t> important about Shay’s Rebellion?</a:t>
            </a:r>
            <a:endParaRPr lang="en-US" dirty="0"/>
          </a:p>
        </p:txBody>
      </p:sp>
      <p:sp>
        <p:nvSpPr>
          <p:cNvPr id="3" name="Text Placeholder 2"/>
          <p:cNvSpPr>
            <a:spLocks noGrp="1"/>
          </p:cNvSpPr>
          <p:nvPr>
            <p:ph type="body" idx="1"/>
          </p:nvPr>
        </p:nvSpPr>
        <p:spPr/>
        <p:txBody>
          <a:bodyPr>
            <a:normAutofit/>
          </a:bodyPr>
          <a:lstStyle/>
          <a:p>
            <a:r>
              <a:rPr lang="en-US" sz="2000" dirty="0" smtClean="0"/>
              <a:t>Led to the Constitutional Convention</a:t>
            </a:r>
            <a:endParaRPr lang="en-US" sz="2000" dirty="0"/>
          </a:p>
        </p:txBody>
      </p:sp>
    </p:spTree>
    <p:extLst>
      <p:ext uri="{BB962C8B-B14F-4D97-AF65-F5344CB8AC3E}">
        <p14:creationId xmlns:p14="http://schemas.microsoft.com/office/powerpoint/2010/main" val="27108924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the nation’s first constitution?</a:t>
            </a:r>
            <a:endParaRPr lang="en-US" dirty="0"/>
          </a:p>
        </p:txBody>
      </p:sp>
      <p:sp>
        <p:nvSpPr>
          <p:cNvPr id="3" name="Text Placeholder 2"/>
          <p:cNvSpPr>
            <a:spLocks noGrp="1"/>
          </p:cNvSpPr>
          <p:nvPr>
            <p:ph type="body" idx="1"/>
          </p:nvPr>
        </p:nvSpPr>
        <p:spPr/>
        <p:txBody>
          <a:bodyPr>
            <a:normAutofit/>
          </a:bodyPr>
          <a:lstStyle/>
          <a:p>
            <a:r>
              <a:rPr lang="en-US" sz="2400" dirty="0" smtClean="0"/>
              <a:t>Articles of Confederation</a:t>
            </a:r>
            <a:endParaRPr lang="en-US" sz="2400" dirty="0"/>
          </a:p>
        </p:txBody>
      </p:sp>
    </p:spTree>
    <p:extLst>
      <p:ext uri="{BB962C8B-B14F-4D97-AF65-F5344CB8AC3E}">
        <p14:creationId xmlns:p14="http://schemas.microsoft.com/office/powerpoint/2010/main" val="39620943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was the main problem with the Articles of Confederation?</a:t>
            </a:r>
            <a:endParaRPr lang="en-US" dirty="0"/>
          </a:p>
        </p:txBody>
      </p:sp>
      <p:sp>
        <p:nvSpPr>
          <p:cNvPr id="3" name="Text Placeholder 2"/>
          <p:cNvSpPr>
            <a:spLocks noGrp="1"/>
          </p:cNvSpPr>
          <p:nvPr>
            <p:ph type="body" idx="1"/>
          </p:nvPr>
        </p:nvSpPr>
        <p:spPr/>
        <p:txBody>
          <a:bodyPr>
            <a:normAutofit/>
          </a:bodyPr>
          <a:lstStyle/>
          <a:p>
            <a:r>
              <a:rPr lang="en-US" sz="2400" dirty="0" smtClean="0"/>
              <a:t>It established a weak national government </a:t>
            </a:r>
            <a:endParaRPr lang="en-US" sz="2400" dirty="0"/>
          </a:p>
        </p:txBody>
      </p:sp>
    </p:spTree>
    <p:extLst>
      <p:ext uri="{BB962C8B-B14F-4D97-AF65-F5344CB8AC3E}">
        <p14:creationId xmlns:p14="http://schemas.microsoft.com/office/powerpoint/2010/main" val="9819537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was the original intention or purpose of the Constitutional Convention?</a:t>
            </a:r>
            <a:endParaRPr lang="en-US" dirty="0"/>
          </a:p>
        </p:txBody>
      </p:sp>
      <p:sp>
        <p:nvSpPr>
          <p:cNvPr id="3" name="Text Placeholder 2"/>
          <p:cNvSpPr>
            <a:spLocks noGrp="1"/>
          </p:cNvSpPr>
          <p:nvPr>
            <p:ph type="body" idx="1"/>
          </p:nvPr>
        </p:nvSpPr>
        <p:spPr/>
        <p:txBody>
          <a:bodyPr>
            <a:normAutofit/>
          </a:bodyPr>
          <a:lstStyle/>
          <a:p>
            <a:r>
              <a:rPr lang="en-US" sz="2800" dirty="0" smtClean="0"/>
              <a:t>To revise the AOC</a:t>
            </a:r>
            <a:endParaRPr lang="en-US" sz="2800" dirty="0"/>
          </a:p>
        </p:txBody>
      </p:sp>
    </p:spTree>
    <p:extLst>
      <p:ext uri="{BB962C8B-B14F-4D97-AF65-F5344CB8AC3E}">
        <p14:creationId xmlns:p14="http://schemas.microsoft.com/office/powerpoint/2010/main" val="22587919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Preamble of the Constitution do?</a:t>
            </a:r>
            <a:endParaRPr lang="en-US" dirty="0"/>
          </a:p>
        </p:txBody>
      </p:sp>
      <p:sp>
        <p:nvSpPr>
          <p:cNvPr id="3" name="Text Placeholder 2"/>
          <p:cNvSpPr>
            <a:spLocks noGrp="1"/>
          </p:cNvSpPr>
          <p:nvPr>
            <p:ph type="body" idx="1"/>
          </p:nvPr>
        </p:nvSpPr>
        <p:spPr/>
        <p:txBody>
          <a:bodyPr>
            <a:normAutofit/>
          </a:bodyPr>
          <a:lstStyle/>
          <a:p>
            <a:r>
              <a:rPr lang="en-US" sz="2400" dirty="0" smtClean="0"/>
              <a:t>Introduces the goals of the U.S. government </a:t>
            </a:r>
            <a:endParaRPr lang="en-US" sz="2400" dirty="0"/>
          </a:p>
        </p:txBody>
      </p:sp>
    </p:spTree>
    <p:extLst>
      <p:ext uri="{BB962C8B-B14F-4D97-AF65-F5344CB8AC3E}">
        <p14:creationId xmlns:p14="http://schemas.microsoft.com/office/powerpoint/2010/main" val="5212613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considered the “mission statement” of the U.S. Constitution?</a:t>
            </a:r>
            <a:endParaRPr lang="en-US" dirty="0"/>
          </a:p>
        </p:txBody>
      </p:sp>
      <p:sp>
        <p:nvSpPr>
          <p:cNvPr id="3" name="Text Placeholder 2"/>
          <p:cNvSpPr>
            <a:spLocks noGrp="1"/>
          </p:cNvSpPr>
          <p:nvPr>
            <p:ph type="body" idx="1"/>
          </p:nvPr>
        </p:nvSpPr>
        <p:spPr/>
        <p:txBody>
          <a:bodyPr>
            <a:normAutofit/>
          </a:bodyPr>
          <a:lstStyle/>
          <a:p>
            <a:r>
              <a:rPr lang="en-US" sz="2800" dirty="0" smtClean="0"/>
              <a:t>The Preamble </a:t>
            </a:r>
            <a:endParaRPr lang="en-US" sz="2800" dirty="0"/>
          </a:p>
        </p:txBody>
      </p:sp>
    </p:spTree>
    <p:extLst>
      <p:ext uri="{BB962C8B-B14F-4D97-AF65-F5344CB8AC3E}">
        <p14:creationId xmlns:p14="http://schemas.microsoft.com/office/powerpoint/2010/main" val="42834791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U.S. military meets which of the five goals of the Preamble?</a:t>
            </a:r>
            <a:endParaRPr lang="en-US" dirty="0"/>
          </a:p>
        </p:txBody>
      </p:sp>
      <p:sp>
        <p:nvSpPr>
          <p:cNvPr id="3" name="Text Placeholder 2"/>
          <p:cNvSpPr>
            <a:spLocks noGrp="1"/>
          </p:cNvSpPr>
          <p:nvPr>
            <p:ph type="body" idx="1"/>
          </p:nvPr>
        </p:nvSpPr>
        <p:spPr/>
        <p:txBody>
          <a:bodyPr>
            <a:normAutofit/>
          </a:bodyPr>
          <a:lstStyle/>
          <a:p>
            <a:r>
              <a:rPr lang="en-US" sz="2800" dirty="0" smtClean="0"/>
              <a:t>Provide for the common defense </a:t>
            </a:r>
            <a:endParaRPr lang="en-US" sz="2800" dirty="0"/>
          </a:p>
        </p:txBody>
      </p:sp>
    </p:spTree>
    <p:extLst>
      <p:ext uri="{BB962C8B-B14F-4D97-AF65-F5344CB8AC3E}">
        <p14:creationId xmlns:p14="http://schemas.microsoft.com/office/powerpoint/2010/main" val="36153331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court system meets which of the five goals of the Preamble?</a:t>
            </a:r>
            <a:endParaRPr lang="en-US" dirty="0"/>
          </a:p>
        </p:txBody>
      </p:sp>
      <p:sp>
        <p:nvSpPr>
          <p:cNvPr id="3" name="Text Placeholder 2"/>
          <p:cNvSpPr>
            <a:spLocks noGrp="1"/>
          </p:cNvSpPr>
          <p:nvPr>
            <p:ph type="body" idx="1"/>
          </p:nvPr>
        </p:nvSpPr>
        <p:spPr/>
        <p:txBody>
          <a:bodyPr>
            <a:normAutofit/>
          </a:bodyPr>
          <a:lstStyle/>
          <a:p>
            <a:r>
              <a:rPr lang="en-US" sz="2400" dirty="0" smtClean="0"/>
              <a:t>Establish justice </a:t>
            </a:r>
            <a:endParaRPr lang="en-US" sz="2400" dirty="0"/>
          </a:p>
        </p:txBody>
      </p:sp>
    </p:spTree>
    <p:extLst>
      <p:ext uri="{BB962C8B-B14F-4D97-AF65-F5344CB8AC3E}">
        <p14:creationId xmlns:p14="http://schemas.microsoft.com/office/powerpoint/2010/main" val="11752198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A _______ is an agreement by which individuals give up a state of nature for an organized society. </a:t>
            </a:r>
            <a:endParaRPr lang="en-US" dirty="0"/>
          </a:p>
        </p:txBody>
      </p:sp>
      <p:sp>
        <p:nvSpPr>
          <p:cNvPr id="8" name="Text Placeholder 7"/>
          <p:cNvSpPr>
            <a:spLocks noGrp="1"/>
          </p:cNvSpPr>
          <p:nvPr>
            <p:ph type="body" idx="1"/>
          </p:nvPr>
        </p:nvSpPr>
        <p:spPr/>
        <p:txBody>
          <a:bodyPr>
            <a:normAutofit/>
          </a:bodyPr>
          <a:lstStyle/>
          <a:p>
            <a:r>
              <a:rPr lang="en-US" sz="3200" dirty="0" smtClean="0"/>
              <a:t>Social Contract </a:t>
            </a:r>
            <a:endParaRPr lang="en-US" sz="3200" dirty="0"/>
          </a:p>
        </p:txBody>
      </p:sp>
    </p:spTree>
    <p:extLst>
      <p:ext uri="{BB962C8B-B14F-4D97-AF65-F5344CB8AC3E}">
        <p14:creationId xmlns:p14="http://schemas.microsoft.com/office/powerpoint/2010/main" val="744548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linds(horizontal)">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Freedom of speech, freedom of religion, and the right to bear arms are all examples of which of the five goals of the preamble?</a:t>
            </a:r>
            <a:endParaRPr lang="en-US" dirty="0"/>
          </a:p>
        </p:txBody>
      </p:sp>
      <p:sp>
        <p:nvSpPr>
          <p:cNvPr id="3" name="Text Placeholder 2"/>
          <p:cNvSpPr>
            <a:spLocks noGrp="1"/>
          </p:cNvSpPr>
          <p:nvPr>
            <p:ph type="body" idx="1"/>
          </p:nvPr>
        </p:nvSpPr>
        <p:spPr/>
        <p:txBody>
          <a:bodyPr>
            <a:normAutofit/>
          </a:bodyPr>
          <a:lstStyle/>
          <a:p>
            <a:r>
              <a:rPr lang="en-US" sz="2800" dirty="0" smtClean="0"/>
              <a:t>Secure the blessings of liberty </a:t>
            </a:r>
            <a:endParaRPr lang="en-US" sz="2800" dirty="0"/>
          </a:p>
        </p:txBody>
      </p:sp>
    </p:spTree>
    <p:extLst>
      <p:ext uri="{BB962C8B-B14F-4D97-AF65-F5344CB8AC3E}">
        <p14:creationId xmlns:p14="http://schemas.microsoft.com/office/powerpoint/2010/main" val="16765893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Define: A system of government in which the king or queen shares authority with an elected legislature and agrees to be bound by a constitution or a set of laws. </a:t>
            </a:r>
            <a:endParaRPr lang="en-US" dirty="0"/>
          </a:p>
        </p:txBody>
      </p:sp>
      <p:sp>
        <p:nvSpPr>
          <p:cNvPr id="3" name="Text Placeholder 2"/>
          <p:cNvSpPr>
            <a:spLocks noGrp="1"/>
          </p:cNvSpPr>
          <p:nvPr>
            <p:ph type="body" idx="1"/>
          </p:nvPr>
        </p:nvSpPr>
        <p:spPr/>
        <p:txBody>
          <a:bodyPr>
            <a:normAutofit/>
          </a:bodyPr>
          <a:lstStyle/>
          <a:p>
            <a:r>
              <a:rPr lang="en-US" sz="2800" dirty="0" smtClean="0"/>
              <a:t>Limited (or Constitutional) Monarchy </a:t>
            </a:r>
            <a:endParaRPr lang="en-US" sz="2800" dirty="0"/>
          </a:p>
        </p:txBody>
      </p:sp>
    </p:spTree>
    <p:extLst>
      <p:ext uri="{BB962C8B-B14F-4D97-AF65-F5344CB8AC3E}">
        <p14:creationId xmlns:p14="http://schemas.microsoft.com/office/powerpoint/2010/main" val="41385011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Define: basic rights of the people that may not be taken away.</a:t>
            </a:r>
            <a:endParaRPr lang="en-US" dirty="0"/>
          </a:p>
        </p:txBody>
      </p:sp>
      <p:sp>
        <p:nvSpPr>
          <p:cNvPr id="3" name="Text Placeholder 2"/>
          <p:cNvSpPr>
            <a:spLocks noGrp="1"/>
          </p:cNvSpPr>
          <p:nvPr>
            <p:ph type="body" idx="1"/>
          </p:nvPr>
        </p:nvSpPr>
        <p:spPr/>
        <p:txBody>
          <a:bodyPr>
            <a:normAutofit/>
          </a:bodyPr>
          <a:lstStyle/>
          <a:p>
            <a:r>
              <a:rPr lang="en-US" sz="2400" dirty="0" smtClean="0"/>
              <a:t>Unalienable rights</a:t>
            </a:r>
            <a:endParaRPr lang="en-US" sz="2400" dirty="0"/>
          </a:p>
        </p:txBody>
      </p:sp>
    </p:spTree>
    <p:extLst>
      <p:ext uri="{BB962C8B-B14F-4D97-AF65-F5344CB8AC3E}">
        <p14:creationId xmlns:p14="http://schemas.microsoft.com/office/powerpoint/2010/main" val="11644430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John Locke influence the founding fathers?</a:t>
            </a:r>
            <a:endParaRPr lang="en-US" dirty="0"/>
          </a:p>
        </p:txBody>
      </p:sp>
      <p:sp>
        <p:nvSpPr>
          <p:cNvPr id="3" name="Text Placeholder 2"/>
          <p:cNvSpPr>
            <a:spLocks noGrp="1"/>
          </p:cNvSpPr>
          <p:nvPr>
            <p:ph type="body" idx="1"/>
          </p:nvPr>
        </p:nvSpPr>
        <p:spPr/>
        <p:txBody>
          <a:bodyPr>
            <a:normAutofit/>
          </a:bodyPr>
          <a:lstStyle/>
          <a:p>
            <a:r>
              <a:rPr lang="en-US" sz="1800" dirty="0" smtClean="0"/>
              <a:t>Influenced T. Jefferson’s natural rights “ life, liberty, and pursuit of happiness” </a:t>
            </a:r>
            <a:r>
              <a:rPr lang="en-US" sz="1800" dirty="0" smtClean="0">
                <a:sym typeface="Wingdings"/>
              </a:rPr>
              <a:t> the idea of a social contract, and the right to revolution (American Revolution). </a:t>
            </a:r>
            <a:endParaRPr lang="en-US" sz="1800" dirty="0"/>
          </a:p>
        </p:txBody>
      </p:sp>
    </p:spTree>
    <p:extLst>
      <p:ext uri="{BB962C8B-B14F-4D97-AF65-F5344CB8AC3E}">
        <p14:creationId xmlns:p14="http://schemas.microsoft.com/office/powerpoint/2010/main" val="1772488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three natural rights explicitly listed in the Declaration of Independence?</a:t>
            </a:r>
            <a:endParaRPr lang="en-US" dirty="0"/>
          </a:p>
        </p:txBody>
      </p:sp>
      <p:sp>
        <p:nvSpPr>
          <p:cNvPr id="3" name="Text Placeholder 2"/>
          <p:cNvSpPr>
            <a:spLocks noGrp="1"/>
          </p:cNvSpPr>
          <p:nvPr>
            <p:ph type="body" idx="1"/>
          </p:nvPr>
        </p:nvSpPr>
        <p:spPr/>
        <p:txBody>
          <a:bodyPr>
            <a:normAutofit/>
          </a:bodyPr>
          <a:lstStyle/>
          <a:p>
            <a:r>
              <a:rPr lang="en-US" sz="2400" dirty="0" smtClean="0"/>
              <a:t>Life, liberty, and the pursuit of happiness </a:t>
            </a:r>
            <a:endParaRPr lang="en-US" sz="2400" dirty="0"/>
          </a:p>
        </p:txBody>
      </p:sp>
    </p:spTree>
    <p:extLst>
      <p:ext uri="{BB962C8B-B14F-4D97-AF65-F5344CB8AC3E}">
        <p14:creationId xmlns:p14="http://schemas.microsoft.com/office/powerpoint/2010/main" val="42478156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571750"/>
            <a:ext cx="5638800" cy="1914525"/>
          </a:xfrm>
        </p:spPr>
        <p:txBody>
          <a:bodyPr>
            <a:normAutofit fontScale="90000"/>
          </a:bodyPr>
          <a:lstStyle/>
          <a:p>
            <a:r>
              <a:rPr lang="en-US" dirty="0" smtClean="0"/>
              <a:t>What group of people believed that the U.S. Constitution should have a Bill of Rights before it could be ratified?</a:t>
            </a:r>
            <a:endParaRPr lang="en-US" dirty="0"/>
          </a:p>
        </p:txBody>
      </p:sp>
      <p:sp>
        <p:nvSpPr>
          <p:cNvPr id="3" name="Text Placeholder 2"/>
          <p:cNvSpPr>
            <a:spLocks noGrp="1"/>
          </p:cNvSpPr>
          <p:nvPr>
            <p:ph type="body" idx="1"/>
          </p:nvPr>
        </p:nvSpPr>
        <p:spPr/>
        <p:txBody>
          <a:bodyPr>
            <a:normAutofit/>
          </a:bodyPr>
          <a:lstStyle/>
          <a:p>
            <a:r>
              <a:rPr lang="en-US" sz="2400" dirty="0" smtClean="0"/>
              <a:t>Anti-Federalists</a:t>
            </a:r>
            <a:endParaRPr lang="en-US" sz="2400" dirty="0"/>
          </a:p>
        </p:txBody>
      </p:sp>
    </p:spTree>
    <p:extLst>
      <p:ext uri="{BB962C8B-B14F-4D97-AF65-F5344CB8AC3E}">
        <p14:creationId xmlns:p14="http://schemas.microsoft.com/office/powerpoint/2010/main" val="1671317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524126"/>
            <a:ext cx="5638800" cy="1962150"/>
          </a:xfrm>
        </p:spPr>
        <p:txBody>
          <a:bodyPr>
            <a:normAutofit fontScale="90000"/>
          </a:bodyPr>
          <a:lstStyle/>
          <a:p>
            <a:r>
              <a:rPr lang="en-US" dirty="0" smtClean="0"/>
              <a:t>_________ were a series of essays written to explain and defend the proposed U.S. Constitution.</a:t>
            </a:r>
            <a:endParaRPr lang="en-US" dirty="0"/>
          </a:p>
        </p:txBody>
      </p:sp>
      <p:sp>
        <p:nvSpPr>
          <p:cNvPr id="3" name="Text Placeholder 2"/>
          <p:cNvSpPr>
            <a:spLocks noGrp="1"/>
          </p:cNvSpPr>
          <p:nvPr>
            <p:ph type="body" idx="1"/>
          </p:nvPr>
        </p:nvSpPr>
        <p:spPr/>
        <p:txBody>
          <a:bodyPr>
            <a:normAutofit/>
          </a:bodyPr>
          <a:lstStyle/>
          <a:p>
            <a:r>
              <a:rPr lang="en-US" sz="2400" dirty="0" smtClean="0"/>
              <a:t>Federalist Papers</a:t>
            </a:r>
            <a:endParaRPr lang="en-US" sz="2400" dirty="0"/>
          </a:p>
        </p:txBody>
      </p:sp>
    </p:spTree>
    <p:extLst>
      <p:ext uri="{BB962C8B-B14F-4D97-AF65-F5344CB8AC3E}">
        <p14:creationId xmlns:p14="http://schemas.microsoft.com/office/powerpoint/2010/main" val="3797727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Enlightenment thinker proposed the idea of separation of powers?</a:t>
            </a:r>
            <a:endParaRPr lang="en-US" dirty="0"/>
          </a:p>
        </p:txBody>
      </p:sp>
      <p:sp>
        <p:nvSpPr>
          <p:cNvPr id="3" name="Text Placeholder 2"/>
          <p:cNvSpPr>
            <a:spLocks noGrp="1"/>
          </p:cNvSpPr>
          <p:nvPr>
            <p:ph type="body" idx="1"/>
          </p:nvPr>
        </p:nvSpPr>
        <p:spPr/>
        <p:txBody>
          <a:bodyPr>
            <a:normAutofit/>
          </a:bodyPr>
          <a:lstStyle/>
          <a:p>
            <a:r>
              <a:rPr lang="en-US" sz="2400" dirty="0" smtClean="0"/>
              <a:t>Baron de Montesquieu </a:t>
            </a:r>
            <a:endParaRPr lang="en-US" sz="2400" dirty="0"/>
          </a:p>
        </p:txBody>
      </p:sp>
    </p:spTree>
    <p:extLst>
      <p:ext uri="{BB962C8B-B14F-4D97-AF65-F5344CB8AC3E}">
        <p14:creationId xmlns:p14="http://schemas.microsoft.com/office/powerpoint/2010/main" val="6302972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571626"/>
            <a:ext cx="5638800" cy="2914650"/>
          </a:xfrm>
        </p:spPr>
        <p:txBody>
          <a:bodyPr>
            <a:normAutofit fontScale="90000"/>
          </a:bodyPr>
          <a:lstStyle/>
          <a:p>
            <a:r>
              <a:rPr lang="en-US" dirty="0" smtClean="0"/>
              <a:t>The colonists believed that the King of England held too much power and they </a:t>
            </a:r>
            <a:r>
              <a:rPr lang="en-US" smtClean="0"/>
              <a:t>feared creating </a:t>
            </a:r>
            <a:r>
              <a:rPr lang="en-US" dirty="0" smtClean="0"/>
              <a:t>a national government that would be too powerful or become a ____________</a:t>
            </a:r>
            <a:endParaRPr lang="en-US" dirty="0"/>
          </a:p>
        </p:txBody>
      </p:sp>
      <p:sp>
        <p:nvSpPr>
          <p:cNvPr id="3" name="Text Placeholder 2"/>
          <p:cNvSpPr>
            <a:spLocks noGrp="1"/>
          </p:cNvSpPr>
          <p:nvPr>
            <p:ph type="body" idx="1"/>
          </p:nvPr>
        </p:nvSpPr>
        <p:spPr/>
        <p:txBody>
          <a:bodyPr>
            <a:normAutofit/>
          </a:bodyPr>
          <a:lstStyle/>
          <a:p>
            <a:r>
              <a:rPr lang="en-US" sz="3600" dirty="0" smtClean="0"/>
              <a:t>Tyranny</a:t>
            </a:r>
            <a:endParaRPr lang="en-US" sz="3600" dirty="0"/>
          </a:p>
        </p:txBody>
      </p:sp>
    </p:spTree>
    <p:extLst>
      <p:ext uri="{BB962C8B-B14F-4D97-AF65-F5344CB8AC3E}">
        <p14:creationId xmlns:p14="http://schemas.microsoft.com/office/powerpoint/2010/main" val="24941173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52</TotalTime>
  <Words>790</Words>
  <Application>Microsoft Macintosh PowerPoint</Application>
  <PresentationFormat>On-screen Show (4:3)</PresentationFormat>
  <Paragraphs>67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Advantage</vt:lpstr>
      <vt:lpstr>Unit 1 Test Review</vt:lpstr>
      <vt:lpstr>Rules of the “Bluff” Game </vt:lpstr>
      <vt:lpstr>A _______ is an agreement by which individuals give up a state of nature for an organized society. </vt:lpstr>
      <vt:lpstr>How did John Locke influence the founding fathers?</vt:lpstr>
      <vt:lpstr>What are the three natural rights explicitly listed in the Declaration of Independence?</vt:lpstr>
      <vt:lpstr>What group of people believed that the U.S. Constitution should have a Bill of Rights before it could be ratified?</vt:lpstr>
      <vt:lpstr>_________ were a series of essays written to explain and defend the proposed U.S. Constitution.</vt:lpstr>
      <vt:lpstr>What Enlightenment thinker proposed the idea of separation of powers?</vt:lpstr>
      <vt:lpstr>The colonists believed that the King of England held too much power and they feared creating a national government that would be too powerful or become a ____________</vt:lpstr>
      <vt:lpstr>Following the French and Indian War, the British were in ______ and needed to tax the colonists.</vt:lpstr>
      <vt:lpstr>_________ were a series of essays written to counter and defeat the proposed U.S. Constitution. </vt:lpstr>
      <vt:lpstr>What was one of the main reasons the colonists sought independence from Great Britain? (think $) </vt:lpstr>
      <vt:lpstr>What does taxation without representation mean?</vt:lpstr>
      <vt:lpstr>The United States government is divided into three branches of government, this idea is known as _____________________. </vt:lpstr>
      <vt:lpstr>What are the three branches of government?</vt:lpstr>
      <vt:lpstr>Congress can pass legislation, however, the president can veto that legislation if he chooses. This is an example of ______________.</vt:lpstr>
      <vt:lpstr>The Magna Carta was written in 1215. It was the first document to limit _________________. </vt:lpstr>
      <vt:lpstr>What is the name of the pamphlet written by Thomas Paine to convince American colonists to seek independence from Great Britain?</vt:lpstr>
      <vt:lpstr>The English who landed in Massachusetts in 1620 set up  ____________ in the Mayflower Compact.</vt:lpstr>
      <vt:lpstr>Besides declaring independence from Great Britain, what did the Declaration of Independence do? (2 answers)</vt:lpstr>
      <vt:lpstr>What was Shay’s Rebellion? </vt:lpstr>
      <vt:lpstr>What was important about Shay’s Rebellion?</vt:lpstr>
      <vt:lpstr>What was the nation’s first constitution?</vt:lpstr>
      <vt:lpstr>What was the main problem with the Articles of Confederation?</vt:lpstr>
      <vt:lpstr>What was the original intention or purpose of the Constitutional Convention?</vt:lpstr>
      <vt:lpstr>What does the Preamble of the Constitution do?</vt:lpstr>
      <vt:lpstr>What is considered the “mission statement” of the U.S. Constitution?</vt:lpstr>
      <vt:lpstr>The U.S. military meets which of the five goals of the Preamble?</vt:lpstr>
      <vt:lpstr>The court system meets which of the five goals of the Preamble?</vt:lpstr>
      <vt:lpstr>Freedom of speech, freedom of religion, and the right to bear arms are all examples of which of the five goals of the preamble?</vt:lpstr>
      <vt:lpstr>Define: A system of government in which the king or queen shares authority with an elected legislature and agrees to be bound by a constitution or a set of laws. </vt:lpstr>
      <vt:lpstr>Define: basic rights of the people that may not be taken away.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Test Review</dc:title>
  <dc:creator>Stephanie</dc:creator>
  <cp:lastModifiedBy>Stephanie</cp:lastModifiedBy>
  <cp:revision>17</cp:revision>
  <cp:lastPrinted>2013-10-15T10:29:09Z</cp:lastPrinted>
  <dcterms:created xsi:type="dcterms:W3CDTF">2013-10-15T09:57:47Z</dcterms:created>
  <dcterms:modified xsi:type="dcterms:W3CDTF">2013-10-15T10:50:36Z</dcterms:modified>
</cp:coreProperties>
</file>