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84" r:id="rId4"/>
    <p:sldId id="259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286" r:id="rId30"/>
    <p:sldId id="311" r:id="rId31"/>
    <p:sldId id="31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80" d="100"/>
          <a:sy n="80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9179-38D6-443E-8605-11674520FF18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4.xml"/><Relationship Id="rId20" Type="http://schemas.openxmlformats.org/officeDocument/2006/relationships/slide" Target="slide21.xml"/><Relationship Id="rId21" Type="http://schemas.openxmlformats.org/officeDocument/2006/relationships/slide" Target="slide26.xml"/><Relationship Id="rId22" Type="http://schemas.openxmlformats.org/officeDocument/2006/relationships/slide" Target="slide7.xml"/><Relationship Id="rId23" Type="http://schemas.openxmlformats.org/officeDocument/2006/relationships/slide" Target="slide12.xml"/><Relationship Id="rId24" Type="http://schemas.openxmlformats.org/officeDocument/2006/relationships/slide" Target="slide17.xml"/><Relationship Id="rId25" Type="http://schemas.openxmlformats.org/officeDocument/2006/relationships/slide" Target="slide22.xml"/><Relationship Id="rId26" Type="http://schemas.openxmlformats.org/officeDocument/2006/relationships/slide" Target="slide27.xml"/><Relationship Id="rId27" Type="http://schemas.openxmlformats.org/officeDocument/2006/relationships/slide" Target="slide28.xml"/><Relationship Id="rId10" Type="http://schemas.openxmlformats.org/officeDocument/2006/relationships/slide" Target="slide19.xml"/><Relationship Id="rId11" Type="http://schemas.openxmlformats.org/officeDocument/2006/relationships/slide" Target="slide24.xml"/><Relationship Id="rId12" Type="http://schemas.openxmlformats.org/officeDocument/2006/relationships/slide" Target="slide5.xml"/><Relationship Id="rId13" Type="http://schemas.openxmlformats.org/officeDocument/2006/relationships/slide" Target="slide10.xml"/><Relationship Id="rId14" Type="http://schemas.openxmlformats.org/officeDocument/2006/relationships/slide" Target="slide15.xml"/><Relationship Id="rId15" Type="http://schemas.openxmlformats.org/officeDocument/2006/relationships/slide" Target="slide20.xml"/><Relationship Id="rId16" Type="http://schemas.openxmlformats.org/officeDocument/2006/relationships/slide" Target="slide30.xml"/><Relationship Id="rId17" Type="http://schemas.openxmlformats.org/officeDocument/2006/relationships/slide" Target="slide6.xml"/><Relationship Id="rId18" Type="http://schemas.openxmlformats.org/officeDocument/2006/relationships/slide" Target="slide11.xml"/><Relationship Id="rId19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8.xml"/><Relationship Id="rId4" Type="http://schemas.openxmlformats.org/officeDocument/2006/relationships/slide" Target="slide13.xml"/><Relationship Id="rId5" Type="http://schemas.openxmlformats.org/officeDocument/2006/relationships/slide" Target="slide18.xml"/><Relationship Id="rId6" Type="http://schemas.openxmlformats.org/officeDocument/2006/relationships/slide" Target="slide23.xml"/><Relationship Id="rId7" Type="http://schemas.openxmlformats.org/officeDocument/2006/relationships/slide" Target="slide4.xml"/><Relationship Id="rId8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pps.k12.pa.us/143110127104733313/lib/143110127104733313/Distance%20Learning/Pictures/Jeopard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Welcome!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Topic For Today Is</a:t>
            </a:r>
            <a:r>
              <a:rPr lang="en-US" dirty="0" smtClean="0">
                <a:solidFill>
                  <a:schemeClr val="tx1"/>
                </a:solidFill>
              </a:rPr>
              <a:t>… Civics!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Declaration of Independence: </a:t>
            </a:r>
            <a:r>
              <a:rPr lang="en-US" dirty="0" smtClean="0">
                <a:solidFill>
                  <a:srgbClr val="FFFF00"/>
                </a:solidFill>
              </a:rPr>
              <a:t>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are the three unalienable rights (natural rights) explicitly listed in the Declaration of Independence?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Life, </a:t>
            </a:r>
            <a:r>
              <a:rPr lang="en-US" dirty="0" smtClean="0"/>
              <a:t>li</a:t>
            </a:r>
            <a:r>
              <a:rPr lang="en-US" dirty="0" smtClean="0"/>
              <a:t>berty, and the pursuit of happiness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Declaratio</a:t>
            </a:r>
            <a:r>
              <a:rPr lang="en-US" dirty="0" smtClean="0">
                <a:solidFill>
                  <a:srgbClr val="FFFF00"/>
                </a:solidFill>
              </a:rPr>
              <a:t>n of Independence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FFF00"/>
                </a:solidFill>
              </a:rPr>
              <a:t>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Complete this sentence: Governments are instituted among men, deriving their just powers from the _________ of the _________. </a:t>
            </a:r>
            <a:r>
              <a:rPr lang="en-US" dirty="0" smtClean="0"/>
              <a:t>(Hint: think John Locke </a:t>
            </a:r>
            <a:r>
              <a:rPr lang="en-US" dirty="0" smtClean="0">
                <a:sym typeface="Wingdings"/>
              </a:rPr>
              <a:t>)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 smtClean="0"/>
              <a:t>Consent</a:t>
            </a:r>
            <a:r>
              <a:rPr lang="en-US" dirty="0" smtClean="0"/>
              <a:t> of the </a:t>
            </a:r>
            <a:r>
              <a:rPr lang="en-US" b="1" dirty="0" smtClean="0"/>
              <a:t>governed</a:t>
            </a:r>
            <a:endParaRPr lang="en-US" b="1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Declaration of Independence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FFF00"/>
                </a:solidFill>
              </a:rPr>
              <a:t>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“That whenever any form of government becomes destructive of these ends, it is the right of the people to alter or abolish it, and to institute new government” </a:t>
            </a:r>
          </a:p>
          <a:p>
            <a:pPr lvl="1"/>
            <a:r>
              <a:rPr lang="en-US" dirty="0" smtClean="0"/>
              <a:t>What idea is represented in this quote from the DOI?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Right to revolution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Vocabulary: </a:t>
            </a:r>
            <a:r>
              <a:rPr lang="en-US" dirty="0" smtClean="0">
                <a:solidFill>
                  <a:srgbClr val="FFFF00"/>
                </a:solidFill>
              </a:rPr>
              <a:t>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does assent mean?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Agreement or approval.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Vocabulary: </a:t>
            </a:r>
            <a:r>
              <a:rPr lang="en-US" dirty="0" smtClean="0">
                <a:solidFill>
                  <a:srgbClr val="FFFF00"/>
                </a:solidFill>
              </a:rPr>
              <a:t>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does oppression mean?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Harsh or cruel rule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Vocabulary: </a:t>
            </a:r>
            <a:r>
              <a:rPr lang="en-US" dirty="0" smtClean="0">
                <a:solidFill>
                  <a:srgbClr val="FFFF00"/>
                </a:solidFill>
              </a:rPr>
              <a:t>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“We hold these truths to be </a:t>
            </a:r>
            <a:r>
              <a:rPr lang="en-US" b="1" dirty="0" smtClean="0"/>
              <a:t>Self-evident </a:t>
            </a:r>
            <a:r>
              <a:rPr lang="en-US" dirty="0" smtClean="0"/>
              <a:t>that all men are created equal…” What does self-evident mean </a:t>
            </a:r>
            <a:r>
              <a:rPr lang="en-US" b="1" dirty="0" smtClean="0"/>
              <a:t>AND</a:t>
            </a:r>
            <a:r>
              <a:rPr lang="en-US" dirty="0" smtClean="0"/>
              <a:t> from document is this quote? </a:t>
            </a:r>
            <a:r>
              <a:rPr lang="en-US" b="1" dirty="0" smtClean="0"/>
              <a:t>(2 ANSWERS)</a:t>
            </a:r>
            <a:endParaRPr lang="en-US" b="1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Obvious; not needing explanation AND the Declaration of Independence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Vocabulary: </a:t>
            </a:r>
            <a:r>
              <a:rPr lang="en-US" dirty="0" smtClean="0">
                <a:solidFill>
                  <a:srgbClr val="FFFF00"/>
                </a:solidFill>
              </a:rPr>
              <a:t>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“The present King of Great Britain is a history of repeated injuries and usurpations, all having in direct object the establishment of an absolute </a:t>
            </a:r>
            <a:r>
              <a:rPr lang="en-US" b="1" dirty="0" smtClean="0"/>
              <a:t>tyranny</a:t>
            </a:r>
            <a:r>
              <a:rPr lang="en-US" dirty="0" smtClean="0"/>
              <a:t> over these states.”</a:t>
            </a:r>
          </a:p>
          <a:p>
            <a:pPr lvl="1"/>
            <a:r>
              <a:rPr lang="en-US" dirty="0" smtClean="0"/>
              <a:t>What does tyranny mean </a:t>
            </a:r>
            <a:r>
              <a:rPr lang="en-US" b="1" dirty="0" smtClean="0"/>
              <a:t>AND </a:t>
            </a:r>
            <a:r>
              <a:rPr lang="en-US" dirty="0" smtClean="0"/>
              <a:t>from what document is this quote?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Oppressive/harsh rule </a:t>
            </a:r>
            <a:r>
              <a:rPr lang="en-US" b="1" dirty="0" smtClean="0"/>
              <a:t>AND </a:t>
            </a:r>
            <a:r>
              <a:rPr lang="en-US" dirty="0" smtClean="0"/>
              <a:t>the Declaration of Independence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Vocabulary: </a:t>
            </a:r>
            <a:r>
              <a:rPr lang="en-US" dirty="0" smtClean="0">
                <a:solidFill>
                  <a:srgbClr val="FFFF00"/>
                </a:solidFill>
              </a:rPr>
              <a:t>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“We the people… do </a:t>
            </a:r>
            <a:r>
              <a:rPr lang="en-US" b="1" dirty="0" smtClean="0"/>
              <a:t>ordain</a:t>
            </a:r>
            <a:r>
              <a:rPr lang="en-US" dirty="0" smtClean="0"/>
              <a:t> and establish this Constitution for the United States of America”</a:t>
            </a:r>
          </a:p>
          <a:p>
            <a:pPr lvl="1"/>
            <a:r>
              <a:rPr lang="en-US" dirty="0" smtClean="0"/>
              <a:t>What does ordain mean </a:t>
            </a:r>
            <a:r>
              <a:rPr lang="en-US" b="1" dirty="0" smtClean="0"/>
              <a:t>AND </a:t>
            </a:r>
            <a:r>
              <a:rPr lang="en-US" dirty="0" smtClean="0"/>
              <a:t>where is this quote from?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Officially establish </a:t>
            </a:r>
            <a:r>
              <a:rPr lang="en-US" b="1" dirty="0" smtClean="0"/>
              <a:t>AND </a:t>
            </a:r>
            <a:r>
              <a:rPr lang="en-US" dirty="0" smtClean="0"/>
              <a:t>the Preamble of the U.S. Constitution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Preamble: </a:t>
            </a:r>
            <a:r>
              <a:rPr lang="en-US" dirty="0" smtClean="0">
                <a:solidFill>
                  <a:srgbClr val="FFFF00"/>
                </a:solidFill>
              </a:rPr>
              <a:t>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Preamble is considered the __________ of the U.S. government.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Mission statement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Preamble: </a:t>
            </a:r>
            <a:r>
              <a:rPr lang="en-US" dirty="0" smtClean="0">
                <a:solidFill>
                  <a:srgbClr val="FFFF00"/>
                </a:solidFill>
              </a:rPr>
              <a:t>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By providing a military and protecting the citizens of the United States, the U.S. government is meeting which of the 5 goals listed in the Preamble?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Providing for the common defense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Civics!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354695"/>
              </p:ext>
            </p:extLst>
          </p:nvPr>
        </p:nvGraphicFramePr>
        <p:xfrm>
          <a:off x="457200" y="838200"/>
          <a:ext cx="82296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95795">
                <a:tc>
                  <a:txBody>
                    <a:bodyPr/>
                    <a:lstStyle/>
                    <a:p>
                      <a:r>
                        <a:rPr lang="en-US" dirty="0" smtClean="0"/>
                        <a:t>Englis</a:t>
                      </a:r>
                      <a:r>
                        <a:rPr lang="en-US" baseline="0" dirty="0" smtClean="0"/>
                        <a:t>h Policies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Declaration of Independence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Vocabulary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Preamble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Random</a:t>
                      </a:r>
                      <a:endParaRPr lang="en-US" dirty="0" smtClean="0"/>
                    </a:p>
                  </a:txBody>
                  <a:tcPr/>
                </a:tc>
              </a:tr>
              <a:tr h="72399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8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9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0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1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2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3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4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5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6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7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8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9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0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1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895795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2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3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4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5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6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56388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7" action="ppaction://hlinksldjump"/>
                        </a:rPr>
                        <a:t>Bonus Question: 5000 pts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Preamble: </a:t>
            </a:r>
            <a:r>
              <a:rPr lang="en-US" dirty="0" smtClean="0">
                <a:solidFill>
                  <a:srgbClr val="FFFF00"/>
                </a:solidFill>
              </a:rPr>
              <a:t>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By providing health insurance to the elderly, poor, and children in need the government is meeting which of the 5 goals listed in the Preamble?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Promote the general welfare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Preamble: </a:t>
            </a:r>
            <a:r>
              <a:rPr lang="en-US" dirty="0" smtClean="0">
                <a:solidFill>
                  <a:srgbClr val="FFFF00"/>
                </a:solidFill>
              </a:rPr>
              <a:t>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By providing a court system, trial by jury, and due process the government is ensuring which of the 5 goals listed in the Preamble?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Establish justice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Preamble: </a:t>
            </a:r>
            <a:r>
              <a:rPr lang="en-US" dirty="0" smtClean="0">
                <a:solidFill>
                  <a:srgbClr val="FFFF00"/>
                </a:solidFill>
              </a:rPr>
              <a:t>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is the relationship between the Preamble and the Federal budget?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The federal budget should be a reflection of the goals listed in the Preamble.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Random: </a:t>
            </a:r>
            <a:r>
              <a:rPr lang="en-US" dirty="0" smtClean="0">
                <a:solidFill>
                  <a:srgbClr val="FFFF00"/>
                </a:solidFill>
              </a:rPr>
              <a:t>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were the people who supported the Revolution called? (Hint: Name of a football team </a:t>
            </a:r>
            <a:r>
              <a:rPr lang="en-US" dirty="0" smtClean="0">
                <a:sym typeface="Wingdings"/>
              </a:rPr>
              <a:t>)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Patriots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Random: </a:t>
            </a:r>
            <a:r>
              <a:rPr lang="en-US" dirty="0" smtClean="0">
                <a:solidFill>
                  <a:srgbClr val="FFFF00"/>
                </a:solidFill>
              </a:rPr>
              <a:t>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were people who didn’t support the Revolution and remained</a:t>
            </a:r>
            <a:r>
              <a:rPr lang="en-US" i="1" dirty="0" smtClean="0"/>
              <a:t> </a:t>
            </a:r>
            <a:r>
              <a:rPr lang="en-US" b="1" i="1" dirty="0" smtClean="0"/>
              <a:t>loyal </a:t>
            </a:r>
            <a:r>
              <a:rPr lang="en-US" dirty="0" smtClean="0"/>
              <a:t>to the King called?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Loyalists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Random: </a:t>
            </a:r>
            <a:r>
              <a:rPr lang="en-US" dirty="0" smtClean="0">
                <a:solidFill>
                  <a:srgbClr val="FFFF00"/>
                </a:solidFill>
              </a:rPr>
              <a:t>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is the date the Declaration of Independence was adopted by the Continental Congress? (Hint: some of you think it is my favorite holiday </a:t>
            </a:r>
            <a:r>
              <a:rPr lang="en-US" dirty="0" smtClean="0">
                <a:sym typeface="Wingdings"/>
              </a:rPr>
              <a:t>)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July 4, 1776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Random: </a:t>
            </a:r>
            <a:r>
              <a:rPr lang="en-US" dirty="0" smtClean="0">
                <a:solidFill>
                  <a:srgbClr val="FFFF00"/>
                </a:solidFill>
              </a:rPr>
              <a:t>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BIG IDEA, in which colonial governments were based, states that everyone has to obey the laws and that laws are enforced fairly?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Rule of Law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Random: </a:t>
            </a:r>
            <a:r>
              <a:rPr lang="en-US" dirty="0" smtClean="0">
                <a:solidFill>
                  <a:srgbClr val="FFFF00"/>
                </a:solidFill>
              </a:rPr>
              <a:t>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Who inspired Thomas Jefferson to write the Declaration of Independence? (Hint: Think Enlightenment)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John Locke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181600" y="685800"/>
            <a:ext cx="3505200" cy="11430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858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Bonus Question: 5000 pts.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How did the founding fathers use Montesquieu’s idea of separation of powers in the U.S. Constitution?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The powers of the government were divided into three distinct branches </a:t>
            </a:r>
            <a:endParaRPr lang="en-US" dirty="0" smtClean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9" name="Rectangle 8"/>
          <p:cNvSpPr/>
          <p:nvPr/>
        </p:nvSpPr>
        <p:spPr>
          <a:xfrm>
            <a:off x="0" y="53806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 smtClean="0"/>
              <a:t>The Winner Of The Last Round</a:t>
            </a:r>
          </a:p>
          <a:p>
            <a:pPr algn="ctr"/>
            <a:r>
              <a:rPr lang="en-US" sz="1500" dirty="0" smtClean="0"/>
              <a:t>Write Down How Much Money</a:t>
            </a:r>
          </a:p>
          <a:p>
            <a:pPr algn="ctr"/>
            <a:r>
              <a:rPr lang="en-US" sz="1500" dirty="0" smtClean="0"/>
              <a:t>You Are Willing To Risk</a:t>
            </a:r>
          </a:p>
          <a:p>
            <a:pPr algn="ctr"/>
            <a:r>
              <a:rPr lang="en-US" sz="1500" dirty="0" smtClean="0"/>
              <a:t>If You get the Question write you win that money</a:t>
            </a:r>
          </a:p>
          <a:p>
            <a:pPr algn="ctr"/>
            <a:r>
              <a:rPr lang="en-US" sz="1500" dirty="0" smtClean="0"/>
              <a:t>If you get it wrong you Loss the money!</a:t>
            </a:r>
          </a:p>
          <a:p>
            <a:pPr algn="ctr"/>
            <a:endParaRPr lang="en-US" sz="15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English Policies: </a:t>
            </a:r>
            <a:r>
              <a:rPr lang="en-US" dirty="0" smtClean="0">
                <a:solidFill>
                  <a:srgbClr val="FFFF00"/>
                </a:solidFill>
              </a:rPr>
              <a:t>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Why did the British tax the colonists?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To pay for the French and Indian War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5486400"/>
            <a:ext cx="9144000" cy="1371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Winner Of The Last Round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Write Down How Much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 Are Willing To Risk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the Question write you win that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it wrong you Loss the money!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English Policies: </a:t>
            </a:r>
            <a:r>
              <a:rPr lang="en-US" dirty="0" smtClean="0">
                <a:solidFill>
                  <a:srgbClr val="FFFF00"/>
                </a:solidFill>
              </a:rPr>
              <a:t>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act in 1765 imposed a tax on every legal document, newspaper, pamphlet, and deck of cards coming into the colonies?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Stamp Act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English Policies: </a:t>
            </a:r>
            <a:r>
              <a:rPr lang="en-US" dirty="0" smtClean="0">
                <a:solidFill>
                  <a:srgbClr val="FFFF00"/>
                </a:solidFill>
              </a:rPr>
              <a:t>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Act forced the colonists to house British soldiers?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Quartering Act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English Policies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FFF00"/>
                </a:solidFill>
              </a:rPr>
              <a:t>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was the most significant grievance against the British? (The main reason the colonists sought independence)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Taxation without representation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English Policies: </a:t>
            </a:r>
            <a:r>
              <a:rPr lang="en-US" dirty="0" smtClean="0">
                <a:solidFill>
                  <a:srgbClr val="FFFF00"/>
                </a:solidFill>
              </a:rPr>
              <a:t>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How did the colonists react to the taxes imposed on them by the British?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Boycotted goods, Boston Tea Party, formed a Continental Congress, and sought independence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Declaration of Independence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FFF00"/>
                </a:solidFill>
              </a:rPr>
              <a:t>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Who was chosen by the Continental Congress to write the Declaration of Independence?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Thomas Jefferson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Declaration of Independence: </a:t>
            </a:r>
            <a:r>
              <a:rPr lang="en-US" dirty="0" smtClean="0">
                <a:solidFill>
                  <a:srgbClr val="FFFF00"/>
                </a:solidFill>
              </a:rPr>
              <a:t>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was the purpose of the Declaration of Independence?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To establish independence from Great Britain </a:t>
            </a:r>
            <a:r>
              <a:rPr lang="en-US" b="1" dirty="0" smtClean="0"/>
              <a:t>AND </a:t>
            </a:r>
            <a:r>
              <a:rPr lang="en-US" dirty="0" smtClean="0"/>
              <a:t>to explain why the colonists felt they needed to free themselves from British rule.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opardy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5D60DC-E93B-4C50-8229-0717C8FF76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Jeopardy_Template.potx</Template>
  <TotalTime>491</TotalTime>
  <Words>1027</Words>
  <Application>Microsoft Macintosh PowerPoint</Application>
  <PresentationFormat>On-screen Show (4:3)</PresentationFormat>
  <Paragraphs>206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Jeopardy_Template</vt:lpstr>
      <vt:lpstr>PowerPoint Presentation</vt:lpstr>
      <vt:lpstr>Civics!</vt:lpstr>
      <vt:lpstr>English Policies: 200</vt:lpstr>
      <vt:lpstr>English Policies: 400</vt:lpstr>
      <vt:lpstr>English Policies: 600</vt:lpstr>
      <vt:lpstr>English Policies: 800</vt:lpstr>
      <vt:lpstr>English Policies: 1000</vt:lpstr>
      <vt:lpstr>Declaration of Independence: 200</vt:lpstr>
      <vt:lpstr>Declaration of Independence: 400</vt:lpstr>
      <vt:lpstr>Declaration of Independence: 600</vt:lpstr>
      <vt:lpstr>Declaration of Independence: 800</vt:lpstr>
      <vt:lpstr>Declaration of Independence: 1000</vt:lpstr>
      <vt:lpstr>Vocabulary: 200</vt:lpstr>
      <vt:lpstr>Vocabulary: 400</vt:lpstr>
      <vt:lpstr>Vocabulary: 600</vt:lpstr>
      <vt:lpstr>Vocabulary: 800</vt:lpstr>
      <vt:lpstr>Vocabulary: 1000</vt:lpstr>
      <vt:lpstr>Preamble: 200</vt:lpstr>
      <vt:lpstr>Preamble: 400</vt:lpstr>
      <vt:lpstr>Preamble: 600</vt:lpstr>
      <vt:lpstr>Preamble: 800</vt:lpstr>
      <vt:lpstr>Preamble: 1000</vt:lpstr>
      <vt:lpstr>Random: 200</vt:lpstr>
      <vt:lpstr>Random: 400</vt:lpstr>
      <vt:lpstr>Random: 600</vt:lpstr>
      <vt:lpstr>Random: 800</vt:lpstr>
      <vt:lpstr>Random: 1000</vt:lpstr>
      <vt:lpstr>Bonus Question: 5000 pts.</vt:lpstr>
      <vt:lpstr>Daily Double</vt:lpstr>
      <vt:lpstr>Daily Double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Stephanie</cp:lastModifiedBy>
  <cp:revision>24</cp:revision>
  <dcterms:modified xsi:type="dcterms:W3CDTF">2013-10-03T13:13:32Z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TC300049439990</vt:lpwstr>
  </property>
</Properties>
</file>