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7" r:id="rId3"/>
    <p:sldId id="284" r:id="rId4"/>
    <p:sldId id="259"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286" r:id="rId30"/>
    <p:sldId id="311" r:id="rId31"/>
    <p:sldId id="31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4" d="100"/>
          <a:sy n="74" d="100"/>
        </p:scale>
        <p:origin x="14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69179-38D6-443E-8605-11674520FF18}"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9179-38D6-443E-8605-11674520FF18}"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9179-38D6-443E-8605-11674520FF18}"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9179-38D6-443E-8605-11674520FF18}"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69179-38D6-443E-8605-11674520FF18}"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69179-38D6-443E-8605-11674520FF18}"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69179-38D6-443E-8605-11674520FF18}" type="datetimeFigureOut">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69179-38D6-443E-8605-11674520FF18}"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69179-38D6-443E-8605-11674520FF18}"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69179-38D6-443E-8605-11674520FF18}"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69179-38D6-443E-8605-11674520FF18}"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1C2C5-5902-4252-9347-2585D64F20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69179-38D6-443E-8605-11674520FF18}" type="datetimeFigureOut">
              <a:rPr lang="en-US" smtClean="0"/>
              <a:pPr/>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1C2C5-5902-4252-9347-2585D64F20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30.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29.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pps.k12.pa.us/143110127104733313/lib/143110127104733313/Distance%20Learning/Pictures/Jeopard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Subtitle 2"/>
          <p:cNvSpPr>
            <a:spLocks noGrp="1"/>
          </p:cNvSpPr>
          <p:nvPr>
            <p:ph type="subTitle" idx="1"/>
          </p:nvPr>
        </p:nvSpPr>
        <p:spPr>
          <a:xfrm>
            <a:off x="1371600" y="5562600"/>
            <a:ext cx="6400800" cy="1295400"/>
          </a:xfrm>
        </p:spPr>
        <p:txBody>
          <a:bodyPr/>
          <a:lstStyle/>
          <a:p>
            <a:r>
              <a:rPr lang="en-US" dirty="0" smtClean="0">
                <a:solidFill>
                  <a:srgbClr val="FFFF00"/>
                </a:solidFill>
              </a:rPr>
              <a:t>Welcome!</a:t>
            </a:r>
          </a:p>
          <a:p>
            <a:r>
              <a:rPr lang="en-US" dirty="0" smtClean="0">
                <a:solidFill>
                  <a:srgbClr val="FFFF00"/>
                </a:solidFill>
              </a:rPr>
              <a:t>The Topic For Today is Federalism </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Vocabulary: 600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does a Constitution do? 3 Things</a:t>
            </a:r>
          </a:p>
          <a:p>
            <a:r>
              <a:rPr lang="en-US" dirty="0" smtClean="0">
                <a:solidFill>
                  <a:srgbClr val="FFFF00"/>
                </a:solidFill>
              </a:rPr>
              <a:t>Answer</a:t>
            </a:r>
            <a:endParaRPr lang="en-US" dirty="0">
              <a:solidFill>
                <a:srgbClr val="FFFF00"/>
              </a:solidFill>
            </a:endParaRPr>
          </a:p>
          <a:p>
            <a:r>
              <a:rPr lang="en-US" dirty="0" smtClean="0">
                <a:solidFill>
                  <a:srgbClr val="FFFF00"/>
                </a:solidFill>
              </a:rPr>
              <a:t>Framework for a government</a:t>
            </a:r>
            <a:r>
              <a:rPr lang="en-US" dirty="0">
                <a:solidFill>
                  <a:srgbClr val="FFFF00"/>
                </a:solidFill>
              </a:rPr>
              <a:t>/</a:t>
            </a:r>
            <a:r>
              <a:rPr lang="en-US" dirty="0" smtClean="0">
                <a:solidFill>
                  <a:srgbClr val="FFFF00"/>
                </a:solidFill>
              </a:rPr>
              <a:t> limits the powers (authority) of the government/ protects the rights to the people. </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Vocabulary: 800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is an Amendment?</a:t>
            </a:r>
          </a:p>
          <a:p>
            <a:r>
              <a:rPr lang="en-US" dirty="0" smtClean="0">
                <a:solidFill>
                  <a:srgbClr val="FFFF00"/>
                </a:solidFill>
              </a:rPr>
              <a:t>Answer</a:t>
            </a:r>
            <a:endParaRPr lang="en-US" dirty="0">
              <a:solidFill>
                <a:srgbClr val="FFFF00"/>
              </a:solidFill>
            </a:endParaRPr>
          </a:p>
          <a:p>
            <a:r>
              <a:rPr lang="en-US" dirty="0" smtClean="0">
                <a:solidFill>
                  <a:srgbClr val="FFFF00"/>
                </a:solidFill>
              </a:rPr>
              <a:t>A written change to a Constitution</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Vocabulary: 1000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is the Supreme law of the land?</a:t>
            </a:r>
          </a:p>
          <a:p>
            <a:r>
              <a:rPr lang="en-US" dirty="0" smtClean="0">
                <a:solidFill>
                  <a:srgbClr val="FFFF00"/>
                </a:solidFill>
              </a:rPr>
              <a:t>Answer</a:t>
            </a:r>
            <a:endParaRPr lang="en-US" dirty="0">
              <a:solidFill>
                <a:srgbClr val="FFFF00"/>
              </a:solidFill>
            </a:endParaRPr>
          </a:p>
          <a:p>
            <a:r>
              <a:rPr lang="en-US" dirty="0" smtClean="0">
                <a:solidFill>
                  <a:srgbClr val="FFFF00"/>
                </a:solidFill>
              </a:rPr>
              <a:t>The </a:t>
            </a:r>
            <a:r>
              <a:rPr lang="en-US" dirty="0" smtClean="0">
                <a:solidFill>
                  <a:srgbClr val="FFFF00"/>
                </a:solidFill>
              </a:rPr>
              <a:t>U.S. Constitution</a:t>
            </a:r>
            <a:endParaRPr lang="en-US" dirty="0" smtClean="0">
              <a:solidFill>
                <a:srgbClr val="FFFF00"/>
              </a:solidFill>
            </a:endParaRP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Government Services: 200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Which level of government provides fire protection?</a:t>
            </a:r>
          </a:p>
          <a:p>
            <a:r>
              <a:rPr lang="en-US" dirty="0" smtClean="0">
                <a:solidFill>
                  <a:srgbClr val="FFFF00"/>
                </a:solidFill>
              </a:rPr>
              <a:t>Answer</a:t>
            </a:r>
            <a:endParaRPr lang="en-US" dirty="0">
              <a:solidFill>
                <a:srgbClr val="FFFF00"/>
              </a:solidFill>
            </a:endParaRPr>
          </a:p>
          <a:p>
            <a:r>
              <a:rPr lang="en-US" dirty="0" smtClean="0">
                <a:solidFill>
                  <a:srgbClr val="FFFF00"/>
                </a:solidFill>
              </a:rPr>
              <a:t>Local</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Government Services: </a:t>
            </a:r>
            <a:r>
              <a:rPr lang="en-US" dirty="0" smtClean="0">
                <a:solidFill>
                  <a:srgbClr val="FFFF00"/>
                </a:solidFill>
              </a:rPr>
              <a:t>400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Which level of government grants teacher certificates? Which level of government grants marriage licenses? (List in the correct order on your board)</a:t>
            </a:r>
          </a:p>
          <a:p>
            <a:r>
              <a:rPr lang="en-US" dirty="0" smtClean="0">
                <a:solidFill>
                  <a:srgbClr val="FFFF00"/>
                </a:solidFill>
              </a:rPr>
              <a:t>Answer</a:t>
            </a:r>
            <a:endParaRPr lang="en-US" dirty="0">
              <a:solidFill>
                <a:srgbClr val="FFFF00"/>
              </a:solidFill>
            </a:endParaRPr>
          </a:p>
          <a:p>
            <a:r>
              <a:rPr lang="en-US" dirty="0" smtClean="0">
                <a:solidFill>
                  <a:srgbClr val="FFFF00"/>
                </a:solidFill>
              </a:rPr>
              <a:t>Teacher certificates: State </a:t>
            </a:r>
          </a:p>
          <a:p>
            <a:r>
              <a:rPr lang="en-US" dirty="0" smtClean="0">
                <a:solidFill>
                  <a:srgbClr val="FFFF00"/>
                </a:solidFill>
              </a:rPr>
              <a:t>Marriage licenses: Local </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Government Services: </a:t>
            </a:r>
            <a:r>
              <a:rPr lang="en-US" dirty="0" smtClean="0">
                <a:solidFill>
                  <a:srgbClr val="FFFF00"/>
                </a:solidFill>
              </a:rPr>
              <a:t>600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Which level of government regulates </a:t>
            </a:r>
            <a:r>
              <a:rPr lang="en-US" dirty="0" smtClean="0">
                <a:solidFill>
                  <a:srgbClr val="FFFF00"/>
                </a:solidFill>
              </a:rPr>
              <a:t>drivers’ </a:t>
            </a:r>
            <a:r>
              <a:rPr lang="en-US" dirty="0" smtClean="0">
                <a:solidFill>
                  <a:srgbClr val="FFFF00"/>
                </a:solidFill>
              </a:rPr>
              <a:t>licenses?</a:t>
            </a:r>
          </a:p>
          <a:p>
            <a:r>
              <a:rPr lang="en-US" dirty="0" smtClean="0">
                <a:solidFill>
                  <a:srgbClr val="FFFF00"/>
                </a:solidFill>
              </a:rPr>
              <a:t>Answer</a:t>
            </a:r>
            <a:endParaRPr lang="en-US" dirty="0">
              <a:solidFill>
                <a:srgbClr val="FFFF00"/>
              </a:solidFill>
            </a:endParaRPr>
          </a:p>
          <a:p>
            <a:r>
              <a:rPr lang="en-US" dirty="0" smtClean="0">
                <a:solidFill>
                  <a:srgbClr val="FFFF00"/>
                </a:solidFill>
              </a:rPr>
              <a:t>State</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Government Services: </a:t>
            </a:r>
            <a:r>
              <a:rPr lang="en-US" dirty="0" smtClean="0">
                <a:solidFill>
                  <a:srgbClr val="FFFF00"/>
                </a:solidFill>
              </a:rPr>
              <a:t>800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Which level of government provides the most services to citizens?</a:t>
            </a:r>
          </a:p>
          <a:p>
            <a:r>
              <a:rPr lang="en-US" dirty="0" smtClean="0">
                <a:solidFill>
                  <a:srgbClr val="FFFF00"/>
                </a:solidFill>
              </a:rPr>
              <a:t>Answer</a:t>
            </a:r>
            <a:endParaRPr lang="en-US" dirty="0">
              <a:solidFill>
                <a:srgbClr val="FFFF00"/>
              </a:solidFill>
            </a:endParaRPr>
          </a:p>
          <a:p>
            <a:r>
              <a:rPr lang="en-US" dirty="0" smtClean="0">
                <a:solidFill>
                  <a:srgbClr val="FFFF00"/>
                </a:solidFill>
              </a:rPr>
              <a:t>Local</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Government Services: </a:t>
            </a:r>
            <a:r>
              <a:rPr lang="en-US" dirty="0" smtClean="0">
                <a:solidFill>
                  <a:srgbClr val="FFFF00"/>
                </a:solidFill>
              </a:rPr>
              <a:t>1000</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Question:</a:t>
            </a:r>
          </a:p>
          <a:p>
            <a:r>
              <a:rPr lang="en-US" dirty="0" smtClean="0">
                <a:solidFill>
                  <a:srgbClr val="FFFF00"/>
                </a:solidFill>
              </a:rPr>
              <a:t>List one example of a service provided by the state government, one example of a service provided by the local government, and one service provided by both.</a:t>
            </a:r>
          </a:p>
          <a:p>
            <a:r>
              <a:rPr lang="en-US" dirty="0" smtClean="0">
                <a:solidFill>
                  <a:srgbClr val="FFFF00"/>
                </a:solidFill>
              </a:rPr>
              <a:t>Answer</a:t>
            </a:r>
            <a:endParaRPr lang="en-US" dirty="0">
              <a:solidFill>
                <a:srgbClr val="FFFF00"/>
              </a:solidFill>
            </a:endParaRPr>
          </a:p>
          <a:p>
            <a:r>
              <a:rPr lang="en-US" dirty="0" smtClean="0">
                <a:solidFill>
                  <a:srgbClr val="FFFF00"/>
                </a:solidFill>
              </a:rPr>
              <a:t>Ex. Answers: State- regulates building codes &amp; </a:t>
            </a:r>
            <a:r>
              <a:rPr lang="en-US" dirty="0" smtClean="0">
                <a:solidFill>
                  <a:srgbClr val="FFFF00"/>
                </a:solidFill>
              </a:rPr>
              <a:t>utilities</a:t>
            </a:r>
            <a:r>
              <a:rPr lang="en-US" dirty="0" smtClean="0">
                <a:solidFill>
                  <a:srgbClr val="FFFF00"/>
                </a:solidFill>
              </a:rPr>
              <a:t>/ Local- provides utilities/ Both- Creates a police force</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FL </a:t>
            </a:r>
            <a:r>
              <a:rPr lang="en-US" dirty="0" err="1" smtClean="0">
                <a:solidFill>
                  <a:srgbClr val="FFFF00"/>
                </a:solidFill>
              </a:rPr>
              <a:t>vs</a:t>
            </a:r>
            <a:r>
              <a:rPr lang="en-US" dirty="0" smtClean="0">
                <a:solidFill>
                  <a:srgbClr val="FFFF00"/>
                </a:solidFill>
              </a:rPr>
              <a:t> US Constitution:200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How does the jurisdiction of the Florida Constitution and the U.S. Constitution differ?</a:t>
            </a:r>
          </a:p>
          <a:p>
            <a:r>
              <a:rPr lang="en-US" dirty="0" smtClean="0">
                <a:solidFill>
                  <a:srgbClr val="FFFF00"/>
                </a:solidFill>
              </a:rPr>
              <a:t>Answer</a:t>
            </a:r>
            <a:endParaRPr lang="en-US" dirty="0">
              <a:solidFill>
                <a:srgbClr val="FFFF00"/>
              </a:solidFill>
            </a:endParaRPr>
          </a:p>
          <a:p>
            <a:r>
              <a:rPr lang="en-US" dirty="0" smtClean="0">
                <a:solidFill>
                  <a:srgbClr val="FFFF00"/>
                </a:solidFill>
              </a:rPr>
              <a:t>The Florida Constitution governs the state of Florida and the U.S. Constitution governs the entire country.</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FL </a:t>
            </a:r>
            <a:r>
              <a:rPr lang="en-US" dirty="0" err="1">
                <a:solidFill>
                  <a:srgbClr val="FFFF00"/>
                </a:solidFill>
              </a:rPr>
              <a:t>vs</a:t>
            </a:r>
            <a:r>
              <a:rPr lang="en-US" dirty="0">
                <a:solidFill>
                  <a:srgbClr val="FFFF00"/>
                </a:solidFill>
              </a:rPr>
              <a:t> US Constitution</a:t>
            </a:r>
            <a:r>
              <a:rPr lang="en-US" dirty="0" smtClean="0">
                <a:solidFill>
                  <a:srgbClr val="FFFF00"/>
                </a:solidFill>
              </a:rPr>
              <a:t>: 400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basic outline do both the U.S. Constitution and the Florida Constitution share?</a:t>
            </a:r>
          </a:p>
          <a:p>
            <a:r>
              <a:rPr lang="en-US" dirty="0" smtClean="0">
                <a:solidFill>
                  <a:srgbClr val="FFFF00"/>
                </a:solidFill>
              </a:rPr>
              <a:t>Answer</a:t>
            </a:r>
            <a:endParaRPr lang="en-US" dirty="0">
              <a:solidFill>
                <a:srgbClr val="FFFF00"/>
              </a:solidFill>
            </a:endParaRPr>
          </a:p>
          <a:p>
            <a:r>
              <a:rPr lang="en-US" dirty="0" smtClean="0">
                <a:solidFill>
                  <a:srgbClr val="FFFF00"/>
                </a:solidFill>
              </a:rPr>
              <a:t>Both have a preamble, articles, and amendments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FFFF00"/>
                </a:solidFill>
              </a:rPr>
              <a:t>Federalism</a:t>
            </a:r>
            <a:endParaRPr lang="en-US" dirty="0">
              <a:solidFill>
                <a:srgbClr val="FFFF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6554075"/>
              </p:ext>
            </p:extLst>
          </p:nvPr>
        </p:nvGraphicFramePr>
        <p:xfrm>
          <a:off x="457200" y="838200"/>
          <a:ext cx="8229600" cy="4724399"/>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895795">
                <a:tc>
                  <a:txBody>
                    <a:bodyPr/>
                    <a:lstStyle/>
                    <a:p>
                      <a:r>
                        <a:rPr lang="en-US" dirty="0" smtClean="0"/>
                        <a:t>Powers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Vocabulary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Government</a:t>
                      </a:r>
                      <a:r>
                        <a:rPr lang="en-US" baseline="0" smtClean="0"/>
                        <a:t> Services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Florida vs.</a:t>
                      </a:r>
                      <a:r>
                        <a:rPr lang="en-US" baseline="0" dirty="0" smtClean="0"/>
                        <a:t> U.S. Constitution</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Random</a:t>
                      </a:r>
                    </a:p>
                  </a:txBody>
                  <a:tcPr/>
                </a:tc>
              </a:tr>
              <a:tr h="723999">
                <a:tc>
                  <a:txBody>
                    <a:bodyPr/>
                    <a:lstStyle/>
                    <a:p>
                      <a:r>
                        <a:rPr lang="en-US" dirty="0" smtClean="0">
                          <a:hlinkClick r:id="rId2" action="ppaction://hlinksldjump"/>
                        </a:rPr>
                        <a:t>200</a:t>
                      </a:r>
                      <a:endParaRPr lang="en-US" dirty="0"/>
                    </a:p>
                  </a:txBody>
                  <a:tcPr/>
                </a:tc>
                <a:tc>
                  <a:txBody>
                    <a:bodyPr/>
                    <a:lstStyle/>
                    <a:p>
                      <a:r>
                        <a:rPr lang="en-US" dirty="0" smtClean="0">
                          <a:hlinkClick r:id="rId3" action="ppaction://hlinksldjump"/>
                        </a:rPr>
                        <a:t>200</a:t>
                      </a:r>
                      <a:endParaRPr lang="en-US" dirty="0"/>
                    </a:p>
                  </a:txBody>
                  <a:tcPr/>
                </a:tc>
                <a:tc>
                  <a:txBody>
                    <a:bodyPr/>
                    <a:lstStyle/>
                    <a:p>
                      <a:r>
                        <a:rPr lang="en-US" dirty="0" smtClean="0">
                          <a:hlinkClick r:id="rId4" action="ppaction://hlinksldjump"/>
                        </a:rPr>
                        <a:t>200</a:t>
                      </a:r>
                      <a:endParaRPr lang="en-US" dirty="0"/>
                    </a:p>
                  </a:txBody>
                  <a:tcPr/>
                </a:tc>
                <a:tc>
                  <a:txBody>
                    <a:bodyPr/>
                    <a:lstStyle/>
                    <a:p>
                      <a:r>
                        <a:rPr lang="en-US" dirty="0" smtClean="0">
                          <a:hlinkClick r:id="rId5" action="ppaction://hlinksldjump"/>
                        </a:rPr>
                        <a:t>200</a:t>
                      </a:r>
                      <a:endParaRPr lang="en-US" dirty="0"/>
                    </a:p>
                  </a:txBody>
                  <a:tcPr/>
                </a:tc>
                <a:tc>
                  <a:txBody>
                    <a:bodyPr/>
                    <a:lstStyle/>
                    <a:p>
                      <a:r>
                        <a:rPr lang="en-US" dirty="0" smtClean="0">
                          <a:hlinkClick r:id="rId6" action="ppaction://hlinksldjump"/>
                        </a:rPr>
                        <a:t>200</a:t>
                      </a:r>
                      <a:endParaRPr lang="en-US" dirty="0"/>
                    </a:p>
                  </a:txBody>
                  <a:tcPr/>
                </a:tc>
              </a:tr>
              <a:tr h="736270">
                <a:tc>
                  <a:txBody>
                    <a:bodyPr/>
                    <a:lstStyle/>
                    <a:p>
                      <a:r>
                        <a:rPr lang="en-US" dirty="0" smtClean="0">
                          <a:hlinkClick r:id="rId7" action="ppaction://hlinksldjump"/>
                        </a:rPr>
                        <a:t>400</a:t>
                      </a:r>
                      <a:endParaRPr lang="en-US" dirty="0"/>
                    </a:p>
                  </a:txBody>
                  <a:tcPr/>
                </a:tc>
                <a:tc>
                  <a:txBody>
                    <a:bodyPr/>
                    <a:lstStyle/>
                    <a:p>
                      <a:r>
                        <a:rPr lang="en-US" dirty="0" smtClean="0">
                          <a:hlinkClick r:id="rId8" action="ppaction://hlinksldjump"/>
                        </a:rPr>
                        <a:t>400</a:t>
                      </a:r>
                      <a:endParaRPr lang="en-US" dirty="0"/>
                    </a:p>
                  </a:txBody>
                  <a:tcPr/>
                </a:tc>
                <a:tc>
                  <a:txBody>
                    <a:bodyPr/>
                    <a:lstStyle/>
                    <a:p>
                      <a:r>
                        <a:rPr lang="en-US" dirty="0" smtClean="0">
                          <a:hlinkClick r:id="rId9" action="ppaction://hlinksldjump"/>
                        </a:rPr>
                        <a:t>400</a:t>
                      </a:r>
                      <a:endParaRPr lang="en-US" dirty="0"/>
                    </a:p>
                  </a:txBody>
                  <a:tcPr/>
                </a:tc>
                <a:tc>
                  <a:txBody>
                    <a:bodyPr/>
                    <a:lstStyle/>
                    <a:p>
                      <a:r>
                        <a:rPr lang="en-US" dirty="0" smtClean="0">
                          <a:hlinkClick r:id="rId10" action="ppaction://hlinksldjump"/>
                        </a:rPr>
                        <a:t>400</a:t>
                      </a:r>
                      <a:endParaRPr lang="en-US" dirty="0"/>
                    </a:p>
                  </a:txBody>
                  <a:tcPr/>
                </a:tc>
                <a:tc>
                  <a:txBody>
                    <a:bodyPr/>
                    <a:lstStyle/>
                    <a:p>
                      <a:r>
                        <a:rPr lang="en-US" dirty="0" smtClean="0">
                          <a:hlinkClick r:id="rId11" action="ppaction://hlinksldjump"/>
                        </a:rPr>
                        <a:t>400</a:t>
                      </a:r>
                      <a:endParaRPr lang="en-US" dirty="0"/>
                    </a:p>
                  </a:txBody>
                  <a:tcPr/>
                </a:tc>
              </a:tr>
              <a:tr h="736270">
                <a:tc>
                  <a:txBody>
                    <a:bodyPr/>
                    <a:lstStyle/>
                    <a:p>
                      <a:r>
                        <a:rPr lang="en-US" dirty="0" smtClean="0">
                          <a:hlinkClick r:id="rId12" action="ppaction://hlinksldjump"/>
                        </a:rPr>
                        <a:t>600</a:t>
                      </a:r>
                      <a:endParaRPr lang="en-US" dirty="0"/>
                    </a:p>
                  </a:txBody>
                  <a:tcPr/>
                </a:tc>
                <a:tc>
                  <a:txBody>
                    <a:bodyPr/>
                    <a:lstStyle/>
                    <a:p>
                      <a:r>
                        <a:rPr lang="en-US" dirty="0" smtClean="0">
                          <a:hlinkClick r:id="rId13" action="ppaction://hlinksldjump"/>
                        </a:rPr>
                        <a:t>600</a:t>
                      </a:r>
                      <a:endParaRPr lang="en-US" dirty="0"/>
                    </a:p>
                  </a:txBody>
                  <a:tcPr/>
                </a:tc>
                <a:tc>
                  <a:txBody>
                    <a:bodyPr/>
                    <a:lstStyle/>
                    <a:p>
                      <a:r>
                        <a:rPr lang="en-US" dirty="0" smtClean="0">
                          <a:hlinkClick r:id="rId14" action="ppaction://hlinksldjump"/>
                        </a:rPr>
                        <a:t>600</a:t>
                      </a:r>
                      <a:endParaRPr lang="en-US" dirty="0"/>
                    </a:p>
                  </a:txBody>
                  <a:tcPr/>
                </a:tc>
                <a:tc>
                  <a:txBody>
                    <a:bodyPr/>
                    <a:lstStyle/>
                    <a:p>
                      <a:r>
                        <a:rPr lang="en-US" dirty="0" smtClean="0">
                          <a:hlinkClick r:id="rId15" action="ppaction://hlinksldjump"/>
                        </a:rPr>
                        <a:t>600</a:t>
                      </a:r>
                      <a:endParaRPr lang="en-US" dirty="0"/>
                    </a:p>
                  </a:txBody>
                  <a:tcPr/>
                </a:tc>
                <a:tc>
                  <a:txBody>
                    <a:bodyPr/>
                    <a:lstStyle/>
                    <a:p>
                      <a:r>
                        <a:rPr lang="en-US" dirty="0" smtClean="0">
                          <a:hlinkClick r:id="rId16" action="ppaction://hlinksldjump"/>
                        </a:rPr>
                        <a:t>600</a:t>
                      </a:r>
                      <a:endParaRPr lang="en-US" dirty="0"/>
                    </a:p>
                  </a:txBody>
                  <a:tcPr/>
                </a:tc>
              </a:tr>
              <a:tr h="736270">
                <a:tc>
                  <a:txBody>
                    <a:bodyPr/>
                    <a:lstStyle/>
                    <a:p>
                      <a:r>
                        <a:rPr lang="en-US" dirty="0" smtClean="0">
                          <a:hlinkClick r:id="rId17" action="ppaction://hlinksldjump"/>
                        </a:rPr>
                        <a:t>800</a:t>
                      </a:r>
                      <a:endParaRPr lang="en-US" dirty="0"/>
                    </a:p>
                  </a:txBody>
                  <a:tcPr/>
                </a:tc>
                <a:tc>
                  <a:txBody>
                    <a:bodyPr/>
                    <a:lstStyle/>
                    <a:p>
                      <a:r>
                        <a:rPr lang="en-US" dirty="0" smtClean="0">
                          <a:hlinkClick r:id="rId18" action="ppaction://hlinksldjump"/>
                        </a:rPr>
                        <a:t>800</a:t>
                      </a:r>
                      <a:endParaRPr lang="en-US" dirty="0"/>
                    </a:p>
                  </a:txBody>
                  <a:tcPr/>
                </a:tc>
                <a:tc>
                  <a:txBody>
                    <a:bodyPr/>
                    <a:lstStyle/>
                    <a:p>
                      <a:r>
                        <a:rPr lang="en-US" dirty="0" smtClean="0">
                          <a:hlinkClick r:id="rId19" action="ppaction://hlinksldjump"/>
                        </a:rPr>
                        <a:t>800</a:t>
                      </a:r>
                      <a:endParaRPr lang="en-US" dirty="0"/>
                    </a:p>
                  </a:txBody>
                  <a:tcPr/>
                </a:tc>
                <a:tc>
                  <a:txBody>
                    <a:bodyPr/>
                    <a:lstStyle/>
                    <a:p>
                      <a:r>
                        <a:rPr lang="en-US" dirty="0" smtClean="0">
                          <a:hlinkClick r:id="rId20" action="ppaction://hlinksldjump"/>
                        </a:rPr>
                        <a:t>800</a:t>
                      </a:r>
                      <a:endParaRPr lang="en-US" dirty="0"/>
                    </a:p>
                  </a:txBody>
                  <a:tcPr/>
                </a:tc>
                <a:tc>
                  <a:txBody>
                    <a:bodyPr/>
                    <a:lstStyle/>
                    <a:p>
                      <a:r>
                        <a:rPr lang="en-US" dirty="0" smtClean="0">
                          <a:hlinkClick r:id="rId21" action="ppaction://hlinksldjump"/>
                        </a:rPr>
                        <a:t>800</a:t>
                      </a:r>
                      <a:endParaRPr lang="en-US" dirty="0"/>
                    </a:p>
                  </a:txBody>
                  <a:tcPr/>
                </a:tc>
              </a:tr>
              <a:tr h="895795">
                <a:tc>
                  <a:txBody>
                    <a:bodyPr/>
                    <a:lstStyle/>
                    <a:p>
                      <a:r>
                        <a:rPr lang="en-US" dirty="0" smtClean="0">
                          <a:hlinkClick r:id="rId22" action="ppaction://hlinksldjump"/>
                        </a:rPr>
                        <a:t>1000</a:t>
                      </a:r>
                      <a:endParaRPr lang="en-US" dirty="0"/>
                    </a:p>
                  </a:txBody>
                  <a:tcPr/>
                </a:tc>
                <a:tc>
                  <a:txBody>
                    <a:bodyPr/>
                    <a:lstStyle/>
                    <a:p>
                      <a:r>
                        <a:rPr lang="en-US" dirty="0" smtClean="0">
                          <a:hlinkClick r:id="rId23" action="ppaction://hlinksldjump"/>
                        </a:rPr>
                        <a:t>1000</a:t>
                      </a:r>
                      <a:endParaRPr lang="en-US" dirty="0"/>
                    </a:p>
                  </a:txBody>
                  <a:tcPr/>
                </a:tc>
                <a:tc>
                  <a:txBody>
                    <a:bodyPr/>
                    <a:lstStyle/>
                    <a:p>
                      <a:r>
                        <a:rPr lang="en-US" dirty="0" smtClean="0">
                          <a:hlinkClick r:id="rId24" action="ppaction://hlinksldjump"/>
                        </a:rPr>
                        <a:t>1000</a:t>
                      </a:r>
                      <a:endParaRPr lang="en-US" dirty="0"/>
                    </a:p>
                  </a:txBody>
                  <a:tcPr/>
                </a:tc>
                <a:tc>
                  <a:txBody>
                    <a:bodyPr/>
                    <a:lstStyle/>
                    <a:p>
                      <a:r>
                        <a:rPr lang="en-US" dirty="0" smtClean="0">
                          <a:hlinkClick r:id="rId25" action="ppaction://hlinksldjump"/>
                        </a:rPr>
                        <a:t>1000</a:t>
                      </a:r>
                      <a:endParaRPr lang="en-US" dirty="0"/>
                    </a:p>
                  </a:txBody>
                  <a:tcPr/>
                </a:tc>
                <a:tc>
                  <a:txBody>
                    <a:bodyPr/>
                    <a:lstStyle/>
                    <a:p>
                      <a:r>
                        <a:rPr lang="en-US" dirty="0" smtClean="0">
                          <a:hlinkClick r:id="rId26" action="ppaction://hlinksldjump"/>
                        </a:rPr>
                        <a:t>1000</a:t>
                      </a:r>
                      <a:endParaRPr lang="en-US" dirty="0"/>
                    </a:p>
                  </a:txBody>
                  <a:tcPr/>
                </a:tc>
              </a:tr>
            </a:tbl>
          </a:graphicData>
        </a:graphic>
      </p:graphicFrame>
      <p:graphicFrame>
        <p:nvGraphicFramePr>
          <p:cNvPr id="6" name="Table 5"/>
          <p:cNvGraphicFramePr>
            <a:graphicFrameLocks noGrp="1"/>
          </p:cNvGraphicFramePr>
          <p:nvPr/>
        </p:nvGraphicFramePr>
        <p:xfrm>
          <a:off x="457200" y="5638800"/>
          <a:ext cx="8229600" cy="3708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dirty="0" smtClean="0">
                          <a:hlinkClick r:id="rId27" action="ppaction://hlinksldjump"/>
                        </a:rPr>
                        <a:t>Bonus Question: 5000 pts</a:t>
                      </a:r>
                      <a:endParaRPr lang="en-U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FL </a:t>
            </a:r>
            <a:r>
              <a:rPr lang="en-US" dirty="0" err="1">
                <a:solidFill>
                  <a:srgbClr val="FFFF00"/>
                </a:solidFill>
              </a:rPr>
              <a:t>vs</a:t>
            </a:r>
            <a:r>
              <a:rPr lang="en-US" dirty="0">
                <a:solidFill>
                  <a:srgbClr val="FFFF00"/>
                </a:solidFill>
              </a:rPr>
              <a:t> US Constitution</a:t>
            </a:r>
            <a:r>
              <a:rPr lang="en-US" dirty="0" smtClean="0">
                <a:solidFill>
                  <a:srgbClr val="FFFF00"/>
                </a:solidFill>
              </a:rPr>
              <a:t>: 600</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Question:</a:t>
            </a:r>
          </a:p>
          <a:p>
            <a:r>
              <a:rPr lang="en-US" dirty="0" smtClean="0">
                <a:solidFill>
                  <a:srgbClr val="FFFF00"/>
                </a:solidFill>
              </a:rPr>
              <a:t>How does the amendment process differ between the Florida Constitution and the U.S. Constitution?</a:t>
            </a:r>
          </a:p>
          <a:p>
            <a:r>
              <a:rPr lang="en-US" dirty="0" smtClean="0">
                <a:solidFill>
                  <a:srgbClr val="FFFF00"/>
                </a:solidFill>
              </a:rPr>
              <a:t>Answer</a:t>
            </a:r>
            <a:endParaRPr lang="en-US" dirty="0">
              <a:solidFill>
                <a:srgbClr val="FFFF00"/>
              </a:solidFill>
            </a:endParaRPr>
          </a:p>
          <a:p>
            <a:r>
              <a:rPr lang="en-US" dirty="0" smtClean="0">
                <a:solidFill>
                  <a:srgbClr val="FFFF00"/>
                </a:solidFill>
              </a:rPr>
              <a:t>FL: 5 methods to amend &amp; registered voters can vote on an amendment </a:t>
            </a:r>
          </a:p>
          <a:p>
            <a:r>
              <a:rPr lang="en-US" dirty="0" smtClean="0">
                <a:solidFill>
                  <a:srgbClr val="FFFF00"/>
                </a:solidFill>
              </a:rPr>
              <a:t>US: 2 methods to amend &amp; only elected state and national legislators can vote on amendments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FL </a:t>
            </a:r>
            <a:r>
              <a:rPr lang="en-US" dirty="0" err="1">
                <a:solidFill>
                  <a:srgbClr val="FFFF00"/>
                </a:solidFill>
              </a:rPr>
              <a:t>vs</a:t>
            </a:r>
            <a:r>
              <a:rPr lang="en-US" dirty="0">
                <a:solidFill>
                  <a:srgbClr val="FFFF00"/>
                </a:solidFill>
              </a:rPr>
              <a:t> US Constitution</a:t>
            </a:r>
            <a:r>
              <a:rPr lang="en-US" dirty="0" smtClean="0">
                <a:solidFill>
                  <a:srgbClr val="FFFF00"/>
                </a:solidFill>
              </a:rPr>
              <a:t>: 800</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Question:</a:t>
            </a:r>
          </a:p>
          <a:p>
            <a:r>
              <a:rPr lang="en-US" dirty="0" smtClean="0">
                <a:solidFill>
                  <a:srgbClr val="FFFF00"/>
                </a:solidFill>
              </a:rPr>
              <a:t>The U.S. Constitution was written in 1787, est. a post office, and provided for the coinage of money. The Florida Constitution was ratified in 1968, called for the election of the cabinet, and made English the official language. Which feature is shared between the FL and US Constitutions? </a:t>
            </a:r>
          </a:p>
          <a:p>
            <a:pPr marL="0" indent="0">
              <a:buNone/>
            </a:pPr>
            <a:r>
              <a:rPr lang="en-US" dirty="0">
                <a:solidFill>
                  <a:srgbClr val="FFFF00"/>
                </a:solidFill>
              </a:rPr>
              <a:t>	</a:t>
            </a:r>
            <a:r>
              <a:rPr lang="en-US" dirty="0" smtClean="0">
                <a:solidFill>
                  <a:srgbClr val="FFFF00"/>
                </a:solidFill>
              </a:rPr>
              <a:t>A. Created property taxes </a:t>
            </a:r>
          </a:p>
          <a:p>
            <a:pPr marL="0" indent="0">
              <a:buNone/>
            </a:pPr>
            <a:r>
              <a:rPr lang="en-US" dirty="0">
                <a:solidFill>
                  <a:srgbClr val="FFFF00"/>
                </a:solidFill>
              </a:rPr>
              <a:t>	</a:t>
            </a:r>
            <a:r>
              <a:rPr lang="en-US" dirty="0" smtClean="0">
                <a:solidFill>
                  <a:srgbClr val="FFFF00"/>
                </a:solidFill>
              </a:rPr>
              <a:t>B. Est. a zoning board</a:t>
            </a:r>
          </a:p>
          <a:p>
            <a:pPr marL="0" indent="0">
              <a:buNone/>
            </a:pPr>
            <a:r>
              <a:rPr lang="en-US" dirty="0">
                <a:solidFill>
                  <a:srgbClr val="FFFF00"/>
                </a:solidFill>
              </a:rPr>
              <a:t>	</a:t>
            </a:r>
            <a:r>
              <a:rPr lang="en-US" dirty="0" smtClean="0">
                <a:solidFill>
                  <a:srgbClr val="FFFF00"/>
                </a:solidFill>
              </a:rPr>
              <a:t>C. Required a balanced budget</a:t>
            </a:r>
          </a:p>
          <a:p>
            <a:pPr marL="0" indent="0">
              <a:buNone/>
            </a:pPr>
            <a:r>
              <a:rPr lang="en-US" dirty="0">
                <a:solidFill>
                  <a:srgbClr val="FFFF00"/>
                </a:solidFill>
              </a:rPr>
              <a:t>	</a:t>
            </a:r>
            <a:r>
              <a:rPr lang="en-US" dirty="0" smtClean="0">
                <a:solidFill>
                  <a:srgbClr val="FFFF00"/>
                </a:solidFill>
              </a:rPr>
              <a:t>D. Guaranteed individual freedoms</a:t>
            </a:r>
          </a:p>
          <a:p>
            <a:r>
              <a:rPr lang="en-US" dirty="0" smtClean="0">
                <a:solidFill>
                  <a:srgbClr val="FFFF00"/>
                </a:solidFill>
              </a:rPr>
              <a:t>Answer</a:t>
            </a:r>
            <a:endParaRPr lang="en-US" dirty="0">
              <a:solidFill>
                <a:srgbClr val="FFFF00"/>
              </a:solidFill>
            </a:endParaRPr>
          </a:p>
          <a:p>
            <a:r>
              <a:rPr lang="en-US" dirty="0" smtClean="0">
                <a:solidFill>
                  <a:srgbClr val="FFFF00"/>
                </a:solidFill>
              </a:rPr>
              <a:t>D: Guaranteed individual freedoms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a:solidFill>
                  <a:srgbClr val="FFFF00"/>
                </a:solidFill>
              </a:rPr>
              <a:t>FL </a:t>
            </a:r>
            <a:r>
              <a:rPr lang="en-US" dirty="0" err="1">
                <a:solidFill>
                  <a:srgbClr val="FFFF00"/>
                </a:solidFill>
              </a:rPr>
              <a:t>vs</a:t>
            </a:r>
            <a:r>
              <a:rPr lang="en-US" dirty="0">
                <a:solidFill>
                  <a:srgbClr val="FFFF00"/>
                </a:solidFill>
              </a:rPr>
              <a:t> US Constitution</a:t>
            </a:r>
            <a:r>
              <a:rPr lang="en-US" dirty="0" smtClean="0">
                <a:solidFill>
                  <a:srgbClr val="FFFF00"/>
                </a:solidFill>
              </a:rPr>
              <a:t>: 1000</a:t>
            </a:r>
            <a:endParaRPr lang="en-US"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FF00"/>
                </a:solidFill>
              </a:rPr>
              <a:t>Question:</a:t>
            </a:r>
          </a:p>
          <a:p>
            <a:r>
              <a:rPr lang="en-US" dirty="0">
                <a:solidFill>
                  <a:srgbClr val="FFFF00"/>
                </a:solidFill>
              </a:rPr>
              <a:t>Which statement describes a similarity between the Florida Constitution and the U.S. Constitution?</a:t>
            </a:r>
          </a:p>
          <a:p>
            <a:pPr marL="0" indent="0">
              <a:buNone/>
            </a:pPr>
            <a:r>
              <a:rPr lang="en-US" dirty="0" smtClean="0">
                <a:solidFill>
                  <a:srgbClr val="FFFF00"/>
                </a:solidFill>
              </a:rPr>
              <a:t>	A. neither </a:t>
            </a:r>
            <a:r>
              <a:rPr lang="en-US" dirty="0">
                <a:solidFill>
                  <a:srgbClr val="FFFF00"/>
                </a:solidFill>
              </a:rPr>
              <a:t>protects individual </a:t>
            </a:r>
            <a:r>
              <a:rPr lang="en-US" dirty="0" smtClean="0">
                <a:solidFill>
                  <a:srgbClr val="FFFF00"/>
                </a:solidFill>
              </a:rPr>
              <a:t>rights</a:t>
            </a:r>
          </a:p>
          <a:p>
            <a:pPr marL="0" indent="0">
              <a:buNone/>
            </a:pPr>
            <a:r>
              <a:rPr lang="en-US" dirty="0">
                <a:solidFill>
                  <a:srgbClr val="FFFF00"/>
                </a:solidFill>
              </a:rPr>
              <a:t>	</a:t>
            </a:r>
            <a:r>
              <a:rPr lang="en-US" dirty="0" smtClean="0">
                <a:solidFill>
                  <a:srgbClr val="FFFF00"/>
                </a:solidFill>
              </a:rPr>
              <a:t>B. both </a:t>
            </a:r>
            <a:r>
              <a:rPr lang="en-US" dirty="0">
                <a:solidFill>
                  <a:srgbClr val="FFFF00"/>
                </a:solidFill>
              </a:rPr>
              <a:t>include an amendment process</a:t>
            </a:r>
          </a:p>
          <a:p>
            <a:pPr marL="0" indent="0">
              <a:buNone/>
            </a:pPr>
            <a:r>
              <a:rPr lang="en-US" dirty="0" smtClean="0">
                <a:solidFill>
                  <a:srgbClr val="FFFF00"/>
                </a:solidFill>
              </a:rPr>
              <a:t>	C. neither </a:t>
            </a:r>
            <a:r>
              <a:rPr lang="en-US" dirty="0">
                <a:solidFill>
                  <a:srgbClr val="FFFF00"/>
                </a:solidFill>
              </a:rPr>
              <a:t>provides for a chief executive</a:t>
            </a:r>
          </a:p>
          <a:p>
            <a:pPr marL="0" indent="0">
              <a:buNone/>
            </a:pPr>
            <a:r>
              <a:rPr lang="en-US" dirty="0" smtClean="0">
                <a:solidFill>
                  <a:srgbClr val="FFFF00"/>
                </a:solidFill>
              </a:rPr>
              <a:t>	D. both </a:t>
            </a:r>
            <a:r>
              <a:rPr lang="en-US" dirty="0">
                <a:solidFill>
                  <a:srgbClr val="FFFF00"/>
                </a:solidFill>
              </a:rPr>
              <a:t>include a nine member Supreme </a:t>
            </a:r>
            <a:r>
              <a:rPr lang="en-US" dirty="0" smtClean="0">
                <a:solidFill>
                  <a:srgbClr val="FFFF00"/>
                </a:solidFill>
              </a:rPr>
              <a:t>Court</a:t>
            </a:r>
          </a:p>
          <a:p>
            <a:r>
              <a:rPr lang="en-US" dirty="0" smtClean="0">
                <a:solidFill>
                  <a:srgbClr val="FFFF00"/>
                </a:solidFill>
              </a:rPr>
              <a:t>Answer</a:t>
            </a:r>
            <a:endParaRPr lang="en-US" dirty="0">
              <a:solidFill>
                <a:srgbClr val="FFFF00"/>
              </a:solidFill>
            </a:endParaRPr>
          </a:p>
          <a:p>
            <a:r>
              <a:rPr lang="en-US" dirty="0" smtClean="0">
                <a:solidFill>
                  <a:srgbClr val="FFFF00"/>
                </a:solidFill>
              </a:rPr>
              <a:t>B. Both include an amendment process </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Random: 200</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Question:</a:t>
            </a:r>
          </a:p>
          <a:p>
            <a:r>
              <a:rPr lang="en-US" dirty="0" smtClean="0">
                <a:solidFill>
                  <a:srgbClr val="FFFF00"/>
                </a:solidFill>
              </a:rPr>
              <a:t>Which statement describes a similarity between the state and the federal governments under the U.S. Constitution? </a:t>
            </a:r>
          </a:p>
          <a:p>
            <a:pPr lvl="1"/>
            <a:r>
              <a:rPr lang="en-US" dirty="0" smtClean="0">
                <a:solidFill>
                  <a:srgbClr val="FFFF00"/>
                </a:solidFill>
              </a:rPr>
              <a:t>Both levels of government:</a:t>
            </a:r>
          </a:p>
          <a:p>
            <a:pPr marL="457200" lvl="1" indent="0">
              <a:buNone/>
            </a:pPr>
            <a:r>
              <a:rPr lang="en-US" dirty="0">
                <a:solidFill>
                  <a:srgbClr val="FFFF00"/>
                </a:solidFill>
              </a:rPr>
              <a:t>	</a:t>
            </a:r>
            <a:r>
              <a:rPr lang="en-US" dirty="0" smtClean="0">
                <a:solidFill>
                  <a:srgbClr val="FFFF00"/>
                </a:solidFill>
              </a:rPr>
              <a:t>A. Allow for the election of judges. </a:t>
            </a:r>
          </a:p>
          <a:p>
            <a:pPr marL="457200" lvl="1" indent="0">
              <a:buNone/>
            </a:pPr>
            <a:r>
              <a:rPr lang="en-US" dirty="0">
                <a:solidFill>
                  <a:srgbClr val="FFFF00"/>
                </a:solidFill>
              </a:rPr>
              <a:t>	</a:t>
            </a:r>
            <a:r>
              <a:rPr lang="en-US" dirty="0" smtClean="0">
                <a:solidFill>
                  <a:srgbClr val="FFFF00"/>
                </a:solidFill>
              </a:rPr>
              <a:t>B. Have the power to ratify treaties.</a:t>
            </a:r>
          </a:p>
          <a:p>
            <a:pPr marL="457200" lvl="1" indent="0">
              <a:buNone/>
            </a:pPr>
            <a:r>
              <a:rPr lang="en-US" dirty="0">
                <a:solidFill>
                  <a:srgbClr val="FFFF00"/>
                </a:solidFill>
              </a:rPr>
              <a:t>	</a:t>
            </a:r>
            <a:r>
              <a:rPr lang="en-US" dirty="0" smtClean="0">
                <a:solidFill>
                  <a:srgbClr val="FFFF00"/>
                </a:solidFill>
              </a:rPr>
              <a:t>C. Allow for the collection of taxes. </a:t>
            </a:r>
          </a:p>
          <a:p>
            <a:pPr marL="457200" lvl="1" indent="0">
              <a:buNone/>
            </a:pPr>
            <a:r>
              <a:rPr lang="en-US" dirty="0">
                <a:solidFill>
                  <a:srgbClr val="FFFF00"/>
                </a:solidFill>
              </a:rPr>
              <a:t>	</a:t>
            </a:r>
            <a:r>
              <a:rPr lang="en-US" dirty="0" smtClean="0">
                <a:solidFill>
                  <a:srgbClr val="FFFF00"/>
                </a:solidFill>
              </a:rPr>
              <a:t>D. Have the power to appoint ambassadors </a:t>
            </a:r>
          </a:p>
          <a:p>
            <a:r>
              <a:rPr lang="en-US" dirty="0" smtClean="0">
                <a:solidFill>
                  <a:srgbClr val="FFFF00"/>
                </a:solidFill>
              </a:rPr>
              <a:t>Answer</a:t>
            </a:r>
            <a:endParaRPr lang="en-US" dirty="0">
              <a:solidFill>
                <a:srgbClr val="FFFF00"/>
              </a:solidFill>
            </a:endParaRPr>
          </a:p>
          <a:p>
            <a:r>
              <a:rPr lang="en-US" dirty="0" smtClean="0">
                <a:solidFill>
                  <a:srgbClr val="FFFF00"/>
                </a:solidFill>
              </a:rPr>
              <a:t>C. Allow for the collection of taxes </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Random: 400</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Question:</a:t>
            </a:r>
          </a:p>
          <a:p>
            <a:r>
              <a:rPr lang="en-US" dirty="0" smtClean="0">
                <a:solidFill>
                  <a:srgbClr val="FFFF00"/>
                </a:solidFill>
              </a:rPr>
              <a:t>Which statement describes a difference between the state and federal governments under the U.S. Constitution?</a:t>
            </a:r>
          </a:p>
          <a:p>
            <a:pPr lvl="1"/>
            <a:r>
              <a:rPr lang="en-US" dirty="0" smtClean="0">
                <a:solidFill>
                  <a:srgbClr val="FFFF00"/>
                </a:solidFill>
              </a:rPr>
              <a:t>Only the federal government: </a:t>
            </a:r>
          </a:p>
          <a:p>
            <a:pPr marL="1371600" lvl="2" indent="-457200">
              <a:buAutoNum type="alphaUcPeriod"/>
            </a:pPr>
            <a:r>
              <a:rPr lang="en-US" dirty="0" smtClean="0">
                <a:solidFill>
                  <a:srgbClr val="FFFF00"/>
                </a:solidFill>
              </a:rPr>
              <a:t>Provides for public welfare </a:t>
            </a:r>
          </a:p>
          <a:p>
            <a:pPr marL="1371600" lvl="2" indent="-457200">
              <a:buAutoNum type="alphaUcPeriod"/>
            </a:pPr>
            <a:r>
              <a:rPr lang="en-US" dirty="0" smtClean="0">
                <a:solidFill>
                  <a:srgbClr val="FFFF00"/>
                </a:solidFill>
              </a:rPr>
              <a:t>Charters banks </a:t>
            </a:r>
          </a:p>
          <a:p>
            <a:pPr marL="1371600" lvl="2" indent="-457200">
              <a:buAutoNum type="alphaUcPeriod"/>
            </a:pPr>
            <a:r>
              <a:rPr lang="en-US" dirty="0" smtClean="0">
                <a:solidFill>
                  <a:srgbClr val="FFFF00"/>
                </a:solidFill>
              </a:rPr>
              <a:t>Borrows money </a:t>
            </a:r>
          </a:p>
          <a:p>
            <a:pPr marL="1371600" lvl="2" indent="-457200">
              <a:buAutoNum type="alphaUcPeriod"/>
            </a:pPr>
            <a:r>
              <a:rPr lang="en-US" dirty="0" smtClean="0">
                <a:solidFill>
                  <a:srgbClr val="FFFF00"/>
                </a:solidFill>
              </a:rPr>
              <a:t>Regulates interstate trade</a:t>
            </a:r>
          </a:p>
          <a:p>
            <a:pPr marL="0" indent="0">
              <a:buNone/>
            </a:pPr>
            <a:r>
              <a:rPr lang="en-US" dirty="0">
                <a:solidFill>
                  <a:srgbClr val="FFFF00"/>
                </a:solidFill>
              </a:rPr>
              <a:t>	</a:t>
            </a:r>
            <a:endParaRPr lang="en-US" dirty="0" smtClean="0">
              <a:solidFill>
                <a:srgbClr val="FFFF00"/>
              </a:solidFill>
            </a:endParaRPr>
          </a:p>
          <a:p>
            <a:r>
              <a:rPr lang="en-US" dirty="0" smtClean="0">
                <a:solidFill>
                  <a:srgbClr val="FFFF00"/>
                </a:solidFill>
              </a:rPr>
              <a:t>Answer</a:t>
            </a:r>
            <a:endParaRPr lang="en-US" dirty="0">
              <a:solidFill>
                <a:srgbClr val="FFFF00"/>
              </a:solidFill>
            </a:endParaRPr>
          </a:p>
          <a:p>
            <a:r>
              <a:rPr lang="en-US" dirty="0" smtClean="0">
                <a:solidFill>
                  <a:srgbClr val="FFFF00"/>
                </a:solidFill>
              </a:rPr>
              <a:t>D: Regulates interstate trade</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a:solidFill>
                  <a:srgbClr val="FFFF00"/>
                </a:solidFill>
              </a:rPr>
              <a:t>Random: </a:t>
            </a:r>
            <a:r>
              <a:rPr lang="en-US" dirty="0" smtClean="0">
                <a:solidFill>
                  <a:srgbClr val="FFFF00"/>
                </a:solidFill>
              </a:rPr>
              <a:t>600</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Question:</a:t>
            </a:r>
          </a:p>
          <a:p>
            <a:r>
              <a:rPr lang="en-US" dirty="0">
                <a:solidFill>
                  <a:srgbClr val="FFFF00"/>
                </a:solidFill>
              </a:rPr>
              <a:t>Which statement describes a similarity between the Florida Constitution and the U.S. Constitution?</a:t>
            </a:r>
          </a:p>
          <a:p>
            <a:pPr marL="0" indent="0">
              <a:buNone/>
            </a:pPr>
            <a:r>
              <a:rPr lang="en-US" dirty="0" smtClean="0">
                <a:solidFill>
                  <a:srgbClr val="FFFF00"/>
                </a:solidFill>
              </a:rPr>
              <a:t>	A. both </a:t>
            </a:r>
            <a:r>
              <a:rPr lang="en-US" dirty="0">
                <a:solidFill>
                  <a:srgbClr val="FFFF00"/>
                </a:solidFill>
              </a:rPr>
              <a:t>include a Preamble</a:t>
            </a:r>
          </a:p>
          <a:p>
            <a:pPr marL="0" indent="0">
              <a:buNone/>
            </a:pPr>
            <a:r>
              <a:rPr lang="en-US" dirty="0" smtClean="0">
                <a:solidFill>
                  <a:srgbClr val="FFFF00"/>
                </a:solidFill>
              </a:rPr>
              <a:t>	B. both </a:t>
            </a:r>
            <a:r>
              <a:rPr lang="en-US" dirty="0">
                <a:solidFill>
                  <a:srgbClr val="FFFF00"/>
                </a:solidFill>
              </a:rPr>
              <a:t>include seven articles</a:t>
            </a:r>
          </a:p>
          <a:p>
            <a:pPr marL="0" indent="0">
              <a:buNone/>
            </a:pPr>
            <a:r>
              <a:rPr lang="en-US" dirty="0" smtClean="0">
                <a:solidFill>
                  <a:srgbClr val="FFFF00"/>
                </a:solidFill>
              </a:rPr>
              <a:t>	C. both </a:t>
            </a:r>
            <a:r>
              <a:rPr lang="en-US" dirty="0">
                <a:solidFill>
                  <a:srgbClr val="FFFF00"/>
                </a:solidFill>
              </a:rPr>
              <a:t>require legislative term limits</a:t>
            </a:r>
          </a:p>
          <a:p>
            <a:pPr marL="0" indent="0">
              <a:buNone/>
            </a:pPr>
            <a:r>
              <a:rPr lang="en-US" dirty="0" smtClean="0">
                <a:solidFill>
                  <a:srgbClr val="FFFF00"/>
                </a:solidFill>
              </a:rPr>
              <a:t>	D. both </a:t>
            </a:r>
            <a:r>
              <a:rPr lang="en-US" dirty="0">
                <a:solidFill>
                  <a:srgbClr val="FFFF00"/>
                </a:solidFill>
              </a:rPr>
              <a:t>require native born chief </a:t>
            </a:r>
            <a:r>
              <a:rPr lang="en-US" dirty="0" smtClean="0">
                <a:solidFill>
                  <a:srgbClr val="FFFF00"/>
                </a:solidFill>
              </a:rPr>
              <a:t>executives</a:t>
            </a:r>
          </a:p>
          <a:p>
            <a:r>
              <a:rPr lang="en-US" dirty="0" smtClean="0">
                <a:solidFill>
                  <a:srgbClr val="FFFF00"/>
                </a:solidFill>
              </a:rPr>
              <a:t>Answer</a:t>
            </a:r>
            <a:endParaRPr lang="en-US" dirty="0">
              <a:solidFill>
                <a:srgbClr val="FFFF00"/>
              </a:solidFill>
            </a:endParaRPr>
          </a:p>
          <a:p>
            <a:r>
              <a:rPr lang="en-US" dirty="0" smtClean="0">
                <a:solidFill>
                  <a:srgbClr val="FFFF00"/>
                </a:solidFill>
              </a:rPr>
              <a:t>A. Both include a Preamble</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a:solidFill>
                  <a:srgbClr val="FFFF00"/>
                </a:solidFill>
              </a:rPr>
              <a:t>Random: </a:t>
            </a:r>
            <a:r>
              <a:rPr lang="en-US" dirty="0" smtClean="0">
                <a:solidFill>
                  <a:srgbClr val="FFFF00"/>
                </a:solidFill>
              </a:rPr>
              <a:t>800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are three enumerated powers in Article I, Section 8 of the U.S. Constitution?</a:t>
            </a:r>
          </a:p>
          <a:p>
            <a:r>
              <a:rPr lang="en-US" dirty="0" smtClean="0">
                <a:solidFill>
                  <a:srgbClr val="FFFF00"/>
                </a:solidFill>
              </a:rPr>
              <a:t>Answer</a:t>
            </a:r>
            <a:endParaRPr lang="en-US" dirty="0">
              <a:solidFill>
                <a:srgbClr val="FFFF00"/>
              </a:solidFill>
            </a:endParaRPr>
          </a:p>
          <a:p>
            <a:r>
              <a:rPr lang="en-US" dirty="0" smtClean="0">
                <a:solidFill>
                  <a:srgbClr val="FFFF00"/>
                </a:solidFill>
              </a:rPr>
              <a:t>Coin money, est. post offices, declare war, regulate trade with other nations, create inferior federal courts, raise and maintain an army </a:t>
            </a:r>
            <a:r>
              <a:rPr lang="en-US" smtClean="0">
                <a:solidFill>
                  <a:srgbClr val="FFFF00"/>
                </a:solidFill>
              </a:rPr>
              <a:t>&amp; navy</a:t>
            </a:r>
            <a:endParaRPr lang="en-US" dirty="0" smtClean="0">
              <a:solidFill>
                <a:srgbClr val="FFFF00"/>
              </a:solidFill>
            </a:endParaRP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a:solidFill>
                  <a:srgbClr val="FFFF00"/>
                </a:solidFill>
              </a:rPr>
              <a:t>Random: </a:t>
            </a:r>
            <a:r>
              <a:rPr lang="en-US" dirty="0" smtClean="0">
                <a:solidFill>
                  <a:srgbClr val="FFFF00"/>
                </a:solidFill>
              </a:rPr>
              <a:t>1000</a:t>
            </a:r>
            <a:endParaRPr lang="en-US" dirty="0">
              <a:solidFill>
                <a:srgbClr val="FFFF00"/>
              </a:solidFill>
            </a:endParaRPr>
          </a:p>
        </p:txBody>
      </p:sp>
      <p:sp>
        <p:nvSpPr>
          <p:cNvPr id="3" name="Content Placeholder 2"/>
          <p:cNvSpPr>
            <a:spLocks noGrp="1"/>
          </p:cNvSpPr>
          <p:nvPr>
            <p:ph idx="1"/>
          </p:nvPr>
        </p:nvSpPr>
        <p:spPr/>
        <p:txBody>
          <a:bodyPr>
            <a:normAutofit fontScale="55000" lnSpcReduction="20000"/>
          </a:bodyPr>
          <a:lstStyle/>
          <a:p>
            <a:r>
              <a:rPr lang="en-US" dirty="0" smtClean="0">
                <a:solidFill>
                  <a:srgbClr val="FFFF00"/>
                </a:solidFill>
              </a:rPr>
              <a:t>Question:</a:t>
            </a:r>
          </a:p>
          <a:p>
            <a:r>
              <a:rPr lang="en-US" dirty="0">
                <a:solidFill>
                  <a:srgbClr val="FFFF00"/>
                </a:solidFill>
              </a:rPr>
              <a:t>The statement below was made during a speech by President Barack Obama on September 9, 2009.</a:t>
            </a:r>
          </a:p>
          <a:p>
            <a:r>
              <a:rPr lang="en-US" dirty="0">
                <a:solidFill>
                  <a:srgbClr val="FFFF00"/>
                </a:solidFill>
              </a:rPr>
              <a:t>I</a:t>
            </a:r>
            <a:r>
              <a:rPr lang="en-US" i="1" dirty="0">
                <a:solidFill>
                  <a:srgbClr val="FFFF00"/>
                </a:solidFill>
              </a:rPr>
              <a:t> am not the first President to take up this cause, but I am determined to be the last. It has now been nearly a century since Theodore Roosevelt first called for healthcare reform. And ever since, nearly every president and Congress, whether Democrat or Republican, has attempted to meet this challenge in some way.</a:t>
            </a:r>
          </a:p>
          <a:p>
            <a:r>
              <a:rPr lang="en-US" dirty="0">
                <a:solidFill>
                  <a:srgbClr val="FFFF00"/>
                </a:solidFill>
              </a:rPr>
              <a:t>Source: The White House Office of the Press Secretary</a:t>
            </a:r>
          </a:p>
          <a:p>
            <a:r>
              <a:rPr lang="en-US" dirty="0">
                <a:solidFill>
                  <a:srgbClr val="FFFF00"/>
                </a:solidFill>
              </a:rPr>
              <a:t>According to the statements, which power did President Obama ask Congress to exercise?</a:t>
            </a:r>
          </a:p>
          <a:p>
            <a:pPr marL="0" indent="0">
              <a:buNone/>
            </a:pPr>
            <a:r>
              <a:rPr lang="en-US" dirty="0" smtClean="0">
                <a:solidFill>
                  <a:srgbClr val="FFFF00"/>
                </a:solidFill>
              </a:rPr>
              <a:t>	A. confirm </a:t>
            </a:r>
            <a:r>
              <a:rPr lang="en-US" dirty="0">
                <a:solidFill>
                  <a:srgbClr val="FFFF00"/>
                </a:solidFill>
              </a:rPr>
              <a:t>Supreme Court appointments</a:t>
            </a:r>
          </a:p>
          <a:p>
            <a:pPr marL="0" indent="0">
              <a:buNone/>
            </a:pPr>
            <a:r>
              <a:rPr lang="en-US" dirty="0" smtClean="0">
                <a:solidFill>
                  <a:srgbClr val="FFFF00"/>
                </a:solidFill>
              </a:rPr>
              <a:t>	B. confirm </a:t>
            </a:r>
            <a:r>
              <a:rPr lang="en-US" dirty="0">
                <a:solidFill>
                  <a:srgbClr val="FFFF00"/>
                </a:solidFill>
              </a:rPr>
              <a:t>Cabinet appointments</a:t>
            </a:r>
          </a:p>
          <a:p>
            <a:pPr marL="0" indent="0">
              <a:buNone/>
            </a:pPr>
            <a:r>
              <a:rPr lang="en-US" dirty="0" smtClean="0">
                <a:solidFill>
                  <a:srgbClr val="FFFF00"/>
                </a:solidFill>
              </a:rPr>
              <a:t>	C. lay </a:t>
            </a:r>
            <a:r>
              <a:rPr lang="en-US" dirty="0">
                <a:solidFill>
                  <a:srgbClr val="FFFF00"/>
                </a:solidFill>
              </a:rPr>
              <a:t>and collect taxes</a:t>
            </a:r>
          </a:p>
          <a:p>
            <a:pPr marL="0" indent="0">
              <a:buNone/>
            </a:pPr>
            <a:r>
              <a:rPr lang="en-US" dirty="0" smtClean="0">
                <a:solidFill>
                  <a:srgbClr val="FFFF00"/>
                </a:solidFill>
              </a:rPr>
              <a:t>	D. declare war</a:t>
            </a:r>
          </a:p>
          <a:p>
            <a:r>
              <a:rPr lang="en-US" dirty="0" smtClean="0">
                <a:solidFill>
                  <a:srgbClr val="FFFF00"/>
                </a:solidFill>
              </a:rPr>
              <a:t>Answer</a:t>
            </a:r>
            <a:endParaRPr lang="en-US" dirty="0">
              <a:solidFill>
                <a:srgbClr val="FFFF00"/>
              </a:solidFill>
            </a:endParaRPr>
          </a:p>
          <a:p>
            <a:r>
              <a:rPr lang="en-US" dirty="0" smtClean="0">
                <a:solidFill>
                  <a:srgbClr val="FFFF00"/>
                </a:solidFill>
              </a:rPr>
              <a:t>C. lay and collect taxes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wipe(down)">
                                      <p:cBhvr>
                                        <p:cTn id="54" dur="500"/>
                                        <p:tgtEl>
                                          <p:spTgt spid="3">
                                            <p:txEl>
                                              <p:pRg st="9" end="9"/>
                                            </p:txEl>
                                          </p:spTgt>
                                        </p:tgtEl>
                                      </p:cBhvr>
                                    </p:animEffect>
                                  </p:childTnLst>
                                </p:cTn>
                              </p:par>
                              <p:par>
                                <p:cTn id="55" presetID="22" presetClass="entr" presetSubtype="4"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181600" y="685800"/>
            <a:ext cx="35052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685800"/>
            <a:ext cx="3657600" cy="1143000"/>
          </a:xfrm>
        </p:spPr>
        <p:txBody>
          <a:bodyPr>
            <a:normAutofit fontScale="90000"/>
          </a:bodyPr>
          <a:lstStyle/>
          <a:p>
            <a:r>
              <a:rPr lang="en-US" dirty="0" smtClean="0">
                <a:solidFill>
                  <a:srgbClr val="FFFF00"/>
                </a:solidFill>
              </a:rPr>
              <a:t>Bonus Question: 5000 pts.</a:t>
            </a:r>
            <a:endParaRPr lang="en-US" dirty="0">
              <a:solidFill>
                <a:srgbClr val="FFFF00"/>
              </a:solidFill>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r>
              <a:rPr lang="en-US" dirty="0" smtClean="0">
                <a:solidFill>
                  <a:srgbClr val="FFFF00"/>
                </a:solidFill>
              </a:rPr>
              <a:t>Question:</a:t>
            </a:r>
          </a:p>
          <a:p>
            <a:r>
              <a:rPr lang="en-US" dirty="0">
                <a:solidFill>
                  <a:srgbClr val="FFFF00"/>
                </a:solidFill>
              </a:rPr>
              <a:t>The statement below is from a document</a:t>
            </a:r>
            <a:r>
              <a:rPr lang="en-US" dirty="0" smtClean="0">
                <a:solidFill>
                  <a:srgbClr val="FFFF00"/>
                </a:solidFill>
              </a:rPr>
              <a:t>.</a:t>
            </a:r>
          </a:p>
          <a:p>
            <a:r>
              <a:rPr lang="en-US" i="1" dirty="0">
                <a:solidFill>
                  <a:srgbClr val="FFFF00"/>
                </a:solidFill>
              </a:rPr>
              <a:t>Without support from Congress or the President, efforts to avoid compliance with enacted law are not likely to succeed.</a:t>
            </a:r>
          </a:p>
          <a:p>
            <a:r>
              <a:rPr lang="en-US" dirty="0" smtClean="0">
                <a:solidFill>
                  <a:srgbClr val="FFFF00"/>
                </a:solidFill>
              </a:rPr>
              <a:t>What </a:t>
            </a:r>
            <a:r>
              <a:rPr lang="en-US" dirty="0">
                <a:solidFill>
                  <a:srgbClr val="FFFF00"/>
                </a:solidFill>
              </a:rPr>
              <a:t>conclusion can be drawn from the statement</a:t>
            </a:r>
            <a:r>
              <a:rPr lang="en-US" dirty="0" smtClean="0">
                <a:solidFill>
                  <a:srgbClr val="FFFF00"/>
                </a:solidFill>
              </a:rPr>
              <a:t>?</a:t>
            </a:r>
          </a:p>
          <a:p>
            <a:pPr marL="0" indent="0">
              <a:buNone/>
            </a:pPr>
            <a:r>
              <a:rPr lang="en-US" dirty="0" smtClean="0">
                <a:solidFill>
                  <a:srgbClr val="FFFF00"/>
                </a:solidFill>
              </a:rPr>
              <a:t>	A</a:t>
            </a:r>
            <a:r>
              <a:rPr lang="en-US" dirty="0">
                <a:solidFill>
                  <a:srgbClr val="FFFF00"/>
                </a:solidFill>
              </a:rPr>
              <a:t>. It is illegal to suspend trash collection.</a:t>
            </a:r>
          </a:p>
          <a:p>
            <a:pPr marL="0" indent="0">
              <a:buNone/>
            </a:pPr>
            <a:r>
              <a:rPr lang="en-US" dirty="0">
                <a:solidFill>
                  <a:srgbClr val="FFFF00"/>
                </a:solidFill>
              </a:rPr>
              <a:t>	B. It is illegal to suspend police services.</a:t>
            </a:r>
          </a:p>
          <a:p>
            <a:pPr marL="0" indent="0">
              <a:buNone/>
            </a:pPr>
            <a:r>
              <a:rPr lang="en-US" dirty="0">
                <a:solidFill>
                  <a:srgbClr val="FFFF00"/>
                </a:solidFill>
              </a:rPr>
              <a:t>	C. It is illegal to suspend mail delivery.</a:t>
            </a:r>
          </a:p>
          <a:p>
            <a:pPr marL="0" indent="0">
              <a:buNone/>
            </a:pPr>
            <a:r>
              <a:rPr lang="en-US" dirty="0">
                <a:solidFill>
                  <a:srgbClr val="FFFF00"/>
                </a:solidFill>
              </a:rPr>
              <a:t>	D. It is illegal to suspend fire services</a:t>
            </a:r>
          </a:p>
          <a:p>
            <a:pPr marL="0" indent="0">
              <a:buNone/>
            </a:pPr>
            <a:r>
              <a:rPr lang="en-US" dirty="0" smtClean="0">
                <a:solidFill>
                  <a:srgbClr val="FFFF00"/>
                </a:solidFill>
              </a:rPr>
              <a:t>Answer</a:t>
            </a:r>
            <a:endParaRPr lang="en-US" dirty="0" smtClean="0">
              <a:solidFill>
                <a:srgbClr val="FFFF00"/>
              </a:solidFill>
            </a:endParaRPr>
          </a:p>
          <a:p>
            <a:r>
              <a:rPr lang="en-US" dirty="0" smtClean="0">
                <a:solidFill>
                  <a:srgbClr val="FFFF00"/>
                </a:solidFill>
              </a:rPr>
              <a:t>C. It is illegal to suspend mail delivery</a:t>
            </a:r>
          </a:p>
          <a:p>
            <a:endParaRPr lang="en-US" dirty="0" smtClean="0">
              <a:solidFill>
                <a:srgbClr val="FFFF00"/>
              </a:solidFill>
            </a:endParaRPr>
          </a:p>
        </p:txBody>
      </p:sp>
      <p:sp>
        <p:nvSpPr>
          <p:cNvPr id="14" name="Rectangle 13">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5" name="Left Arrow 14">
            <a:hlinkClick r:id="rId2"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9" name="Rectangle 8"/>
          <p:cNvSpPr/>
          <p:nvPr/>
        </p:nvSpPr>
        <p:spPr>
          <a:xfrm>
            <a:off x="0" y="5380672"/>
            <a:ext cx="9144000" cy="1477328"/>
          </a:xfrm>
          <a:prstGeom prst="rect">
            <a:avLst/>
          </a:prstGeom>
        </p:spPr>
        <p:txBody>
          <a:bodyPr wrap="square">
            <a:spAutoFit/>
          </a:bodyPr>
          <a:lstStyle/>
          <a:p>
            <a:pPr algn="ctr"/>
            <a:r>
              <a:rPr lang="en-US" sz="1500" dirty="0" smtClean="0"/>
              <a:t>The Winner Of The Last Round</a:t>
            </a:r>
          </a:p>
          <a:p>
            <a:pPr algn="ctr"/>
            <a:r>
              <a:rPr lang="en-US" sz="1500" dirty="0" smtClean="0"/>
              <a:t>Write Down How Much Money</a:t>
            </a:r>
          </a:p>
          <a:p>
            <a:pPr algn="ctr"/>
            <a:r>
              <a:rPr lang="en-US" sz="1500" dirty="0" smtClean="0"/>
              <a:t>You Are Willing To Risk</a:t>
            </a:r>
          </a:p>
          <a:p>
            <a:pPr algn="ctr"/>
            <a:r>
              <a:rPr lang="en-US" sz="1500" dirty="0" smtClean="0"/>
              <a:t>If You get the Question write you win that money</a:t>
            </a:r>
          </a:p>
          <a:p>
            <a:pPr algn="ctr"/>
            <a:r>
              <a:rPr lang="en-US" sz="1500" dirty="0" smtClean="0"/>
              <a:t>If you get it wrong you Loss the money!</a:t>
            </a:r>
          </a:p>
          <a:p>
            <a:pPr algn="ctr"/>
            <a:endParaRPr lang="en-US" sz="1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Powers: 200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Powers that are given to state governments are called ___________ &amp; powers that are shared between the federal government and the states are called ____________. </a:t>
            </a:r>
          </a:p>
          <a:p>
            <a:r>
              <a:rPr lang="en-US" dirty="0" smtClean="0">
                <a:solidFill>
                  <a:srgbClr val="FFFF00"/>
                </a:solidFill>
              </a:rPr>
              <a:t>Answer</a:t>
            </a:r>
            <a:endParaRPr lang="en-US" dirty="0">
              <a:solidFill>
                <a:srgbClr val="FFFF00"/>
              </a:solidFill>
            </a:endParaRPr>
          </a:p>
          <a:p>
            <a:r>
              <a:rPr lang="en-US" dirty="0" smtClean="0">
                <a:solidFill>
                  <a:srgbClr val="FFFF00"/>
                </a:solidFill>
              </a:rPr>
              <a:t>Reserved powers/ Concurrent powers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6" name="Subtitle 5"/>
          <p:cNvSpPr>
            <a:spLocks noGrp="1"/>
          </p:cNvSpPr>
          <p:nvPr>
            <p:ph type="subTitle" idx="1"/>
          </p:nvPr>
        </p:nvSpPr>
        <p:spPr>
          <a:xfrm>
            <a:off x="0" y="5486400"/>
            <a:ext cx="9144000" cy="1371600"/>
          </a:xfrm>
        </p:spPr>
        <p:txBody>
          <a:bodyPr>
            <a:normAutofit fontScale="47500" lnSpcReduction="20000"/>
          </a:bodyPr>
          <a:lstStyle/>
          <a:p>
            <a:r>
              <a:rPr lang="en-US" dirty="0" smtClean="0">
                <a:solidFill>
                  <a:schemeClr val="tx1"/>
                </a:solidFill>
              </a:rPr>
              <a:t>The Winner Of The Last Round</a:t>
            </a:r>
          </a:p>
          <a:p>
            <a:r>
              <a:rPr lang="en-US" dirty="0" smtClean="0">
                <a:solidFill>
                  <a:schemeClr val="tx1"/>
                </a:solidFill>
              </a:rPr>
              <a:t>Write Down How Much Money</a:t>
            </a:r>
          </a:p>
          <a:p>
            <a:r>
              <a:rPr lang="en-US" dirty="0" smtClean="0">
                <a:solidFill>
                  <a:schemeClr val="tx1"/>
                </a:solidFill>
              </a:rPr>
              <a:t>You Are Willing To Risk</a:t>
            </a:r>
          </a:p>
          <a:p>
            <a:r>
              <a:rPr lang="en-US" dirty="0" smtClean="0">
                <a:solidFill>
                  <a:schemeClr val="tx1"/>
                </a:solidFill>
              </a:rPr>
              <a:t>If You get the Question write you win that money</a:t>
            </a:r>
          </a:p>
          <a:p>
            <a:r>
              <a:rPr lang="en-US" dirty="0" smtClean="0">
                <a:solidFill>
                  <a:schemeClr val="tx1"/>
                </a:solidFill>
              </a:rPr>
              <a:t>If you get it wrong you Loss the money!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Powers: 400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What are the THREE terms for powers that are given to the federal government.</a:t>
            </a:r>
          </a:p>
          <a:p>
            <a:r>
              <a:rPr lang="en-US" dirty="0" smtClean="0">
                <a:solidFill>
                  <a:srgbClr val="FFFF00"/>
                </a:solidFill>
              </a:rPr>
              <a:t>Answer</a:t>
            </a:r>
            <a:endParaRPr lang="en-US" dirty="0">
              <a:solidFill>
                <a:srgbClr val="FFFF00"/>
              </a:solidFill>
            </a:endParaRPr>
          </a:p>
          <a:p>
            <a:r>
              <a:rPr lang="en-US" dirty="0" smtClean="0">
                <a:solidFill>
                  <a:srgbClr val="FFFF00"/>
                </a:solidFill>
              </a:rPr>
              <a:t>Delegated/ Expressed/ Enumerated</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Powers: 600</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Question:</a:t>
            </a:r>
          </a:p>
          <a:p>
            <a:r>
              <a:rPr lang="en-US" dirty="0" smtClean="0">
                <a:solidFill>
                  <a:srgbClr val="FFFF00"/>
                </a:solidFill>
              </a:rPr>
              <a:t>Define/Explain how the federal system of government works.</a:t>
            </a:r>
          </a:p>
          <a:p>
            <a:r>
              <a:rPr lang="en-US" dirty="0" smtClean="0">
                <a:solidFill>
                  <a:srgbClr val="FFFF00"/>
                </a:solidFill>
              </a:rPr>
              <a:t>Answer</a:t>
            </a:r>
            <a:endParaRPr lang="en-US" dirty="0">
              <a:solidFill>
                <a:srgbClr val="FFFF00"/>
              </a:solidFill>
            </a:endParaRPr>
          </a:p>
          <a:p>
            <a:r>
              <a:rPr lang="en-US" dirty="0" smtClean="0">
                <a:solidFill>
                  <a:srgbClr val="FFFF00"/>
                </a:solidFill>
              </a:rPr>
              <a:t>A system of government in which the powers of government are divided between the national government, which governs the entire country, and the state governments, which govern the people of each state.</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Powers: 800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Why do states cooperate with each other and the federal government?</a:t>
            </a:r>
          </a:p>
          <a:p>
            <a:r>
              <a:rPr lang="en-US" dirty="0" smtClean="0">
                <a:solidFill>
                  <a:srgbClr val="FFFF00"/>
                </a:solidFill>
              </a:rPr>
              <a:t>Answer</a:t>
            </a:r>
            <a:endParaRPr lang="en-US" dirty="0">
              <a:solidFill>
                <a:srgbClr val="FFFF00"/>
              </a:solidFill>
            </a:endParaRPr>
          </a:p>
          <a:p>
            <a:r>
              <a:rPr lang="en-US" dirty="0" smtClean="0">
                <a:solidFill>
                  <a:srgbClr val="FFFF00"/>
                </a:solidFill>
              </a:rPr>
              <a:t>Answers vary</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lstStyle/>
          <a:p>
            <a:r>
              <a:rPr lang="en-US" dirty="0" smtClean="0">
                <a:solidFill>
                  <a:srgbClr val="FFFF00"/>
                </a:solidFill>
              </a:rPr>
              <a:t>Powers: 1000</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Question:</a:t>
            </a:r>
          </a:p>
          <a:p>
            <a:r>
              <a:rPr lang="en-US" dirty="0" smtClean="0">
                <a:solidFill>
                  <a:srgbClr val="FFFF00"/>
                </a:solidFill>
              </a:rPr>
              <a:t>List one example of each of the three types of powers. </a:t>
            </a:r>
          </a:p>
          <a:p>
            <a:r>
              <a:rPr lang="en-US" dirty="0" smtClean="0">
                <a:solidFill>
                  <a:srgbClr val="FFFF00"/>
                </a:solidFill>
              </a:rPr>
              <a:t>Answer</a:t>
            </a:r>
            <a:endParaRPr lang="en-US" dirty="0">
              <a:solidFill>
                <a:srgbClr val="FFFF00"/>
              </a:solidFill>
            </a:endParaRPr>
          </a:p>
          <a:p>
            <a:r>
              <a:rPr lang="en-US" dirty="0" smtClean="0">
                <a:solidFill>
                  <a:srgbClr val="FFFF00"/>
                </a:solidFill>
              </a:rPr>
              <a:t>Delegated- Est. post office/declare war/coin $ </a:t>
            </a:r>
          </a:p>
          <a:p>
            <a:r>
              <a:rPr lang="en-US" dirty="0" smtClean="0">
                <a:solidFill>
                  <a:srgbClr val="FFFF00"/>
                </a:solidFill>
              </a:rPr>
              <a:t>Reserved- Est. schools/Est. local </a:t>
            </a:r>
            <a:r>
              <a:rPr lang="en-US" dirty="0" err="1" smtClean="0">
                <a:solidFill>
                  <a:srgbClr val="FFFF00"/>
                </a:solidFill>
              </a:rPr>
              <a:t>gov.</a:t>
            </a:r>
            <a:r>
              <a:rPr lang="en-US" dirty="0" smtClean="0">
                <a:solidFill>
                  <a:srgbClr val="FFFF00"/>
                </a:solidFill>
              </a:rPr>
              <a:t>/Make marriage laws, oversee elections </a:t>
            </a:r>
          </a:p>
          <a:p>
            <a:r>
              <a:rPr lang="en-US" dirty="0" smtClean="0">
                <a:solidFill>
                  <a:srgbClr val="FFFF00"/>
                </a:solidFill>
              </a:rPr>
              <a:t>Concurrent: Maintain law and order/ tax and borrow $/ Charter banks/ Est. courts/Enforce laws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Vocabulary: 200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A clause in the Constitution that puts federal law over state law and the Constitution over both.</a:t>
            </a:r>
          </a:p>
          <a:p>
            <a:r>
              <a:rPr lang="en-US" dirty="0" smtClean="0">
                <a:solidFill>
                  <a:srgbClr val="FFFF00"/>
                </a:solidFill>
              </a:rPr>
              <a:t>Answer</a:t>
            </a:r>
            <a:endParaRPr lang="en-US" dirty="0">
              <a:solidFill>
                <a:srgbClr val="FFFF00"/>
              </a:solidFill>
            </a:endParaRPr>
          </a:p>
          <a:p>
            <a:r>
              <a:rPr lang="en-US" dirty="0" smtClean="0">
                <a:solidFill>
                  <a:srgbClr val="FFFF00"/>
                </a:solidFill>
              </a:rPr>
              <a:t>Supremacy Clause </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5400" y="533400"/>
            <a:ext cx="3657600" cy="1143000"/>
          </a:xfrm>
        </p:spPr>
        <p:txBody>
          <a:bodyPr>
            <a:normAutofit fontScale="90000"/>
          </a:bodyPr>
          <a:lstStyle/>
          <a:p>
            <a:r>
              <a:rPr lang="en-US" dirty="0" smtClean="0">
                <a:solidFill>
                  <a:srgbClr val="FFFF00"/>
                </a:solidFill>
              </a:rPr>
              <a:t>Vocabulary: 400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Question:</a:t>
            </a:r>
          </a:p>
          <a:p>
            <a:r>
              <a:rPr lang="en-US" dirty="0" smtClean="0">
                <a:solidFill>
                  <a:srgbClr val="FFFF00"/>
                </a:solidFill>
              </a:rPr>
              <a:t>Which part of the Florida Constitution protects individual rights?</a:t>
            </a:r>
          </a:p>
          <a:p>
            <a:r>
              <a:rPr lang="en-US" dirty="0" smtClean="0">
                <a:solidFill>
                  <a:srgbClr val="FFFF00"/>
                </a:solidFill>
              </a:rPr>
              <a:t>Answer</a:t>
            </a:r>
            <a:endParaRPr lang="en-US" dirty="0">
              <a:solidFill>
                <a:srgbClr val="FFFF00"/>
              </a:solidFill>
            </a:endParaRPr>
          </a:p>
          <a:p>
            <a:r>
              <a:rPr lang="en-US" dirty="0" smtClean="0">
                <a:solidFill>
                  <a:srgbClr val="FFFF00"/>
                </a:solidFill>
              </a:rPr>
              <a:t>Florida Declaration of Rights</a:t>
            </a:r>
          </a:p>
        </p:txBody>
      </p:sp>
      <p:sp>
        <p:nvSpPr>
          <p:cNvPr id="10" name="Rectangle 9">
            <a:hlinkClick r:id="rId2" action="ppaction://hlinksldjump"/>
          </p:cNvPr>
          <p:cNvSpPr/>
          <p:nvPr/>
        </p:nvSpPr>
        <p:spPr>
          <a:xfrm>
            <a:off x="152400" y="5867400"/>
            <a:ext cx="874000" cy="46166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Back</a:t>
            </a:r>
            <a:endParaRPr lang="en-US" sz="2400" b="1" spc="150" dirty="0">
              <a:ln w="11430"/>
              <a:solidFill>
                <a:srgbClr val="F8F8F8"/>
              </a:solidFill>
              <a:effectLst>
                <a:outerShdw blurRad="25400" algn="tl" rotWithShape="0">
                  <a:srgbClr val="000000">
                    <a:alpha val="43000"/>
                  </a:srgbClr>
                </a:outerShdw>
              </a:effectLst>
            </a:endParaRP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eopardy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5D60DC-E93B-4C50-8229-0717C8FF76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Jeopardy_Template.potx</Template>
  <TotalTime>270</TotalTime>
  <Words>1121</Words>
  <Application>Microsoft Office PowerPoint</Application>
  <PresentationFormat>On-screen Show (4:3)</PresentationFormat>
  <Paragraphs>242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Jeopardy_Template</vt:lpstr>
      <vt:lpstr>PowerPoint Presentation</vt:lpstr>
      <vt:lpstr>Federalism</vt:lpstr>
      <vt:lpstr>Powers: 200</vt:lpstr>
      <vt:lpstr>Powers: 400</vt:lpstr>
      <vt:lpstr>Powers: 600</vt:lpstr>
      <vt:lpstr>Powers: 800</vt:lpstr>
      <vt:lpstr>Powers: 1000</vt:lpstr>
      <vt:lpstr>Vocabulary: 200</vt:lpstr>
      <vt:lpstr>Vocabulary: 400</vt:lpstr>
      <vt:lpstr>Vocabulary: 600</vt:lpstr>
      <vt:lpstr>Vocabulary: 800</vt:lpstr>
      <vt:lpstr>Vocabulary: 1000</vt:lpstr>
      <vt:lpstr>Government Services: 200</vt:lpstr>
      <vt:lpstr>Government Services: 400</vt:lpstr>
      <vt:lpstr>Government Services: 600</vt:lpstr>
      <vt:lpstr>Government Services: 800</vt:lpstr>
      <vt:lpstr>Government Services: 1000</vt:lpstr>
      <vt:lpstr>FL vs US Constitution:200</vt:lpstr>
      <vt:lpstr>FL vs US Constitution: 400</vt:lpstr>
      <vt:lpstr>FL vs US Constitution: 600</vt:lpstr>
      <vt:lpstr>FL vs US Constitution: 800</vt:lpstr>
      <vt:lpstr>FL vs US Constitution: 1000</vt:lpstr>
      <vt:lpstr>Random: 200</vt:lpstr>
      <vt:lpstr>Random: 400</vt:lpstr>
      <vt:lpstr>Random: 600</vt:lpstr>
      <vt:lpstr>Random: 800</vt:lpstr>
      <vt:lpstr>Random: 1000</vt:lpstr>
      <vt:lpstr>Bonus Question: 5000 pts.</vt:lpstr>
      <vt:lpstr>Daily Double</vt:lpstr>
      <vt:lpstr>Daily Double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ISAACS, STEPHANIE L.</cp:lastModifiedBy>
  <cp:revision>31</cp:revision>
  <dcterms:modified xsi:type="dcterms:W3CDTF">2015-03-04T18:49:06Z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TC300049439990</vt:lpwstr>
  </property>
</Properties>
</file>