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354" y="13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58B4827-A02E-40E1-B8AC-0F80FC5439CD}" type="datetimeFigureOut">
              <a:rPr lang="en-US" smtClean="0"/>
              <a:t>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479807-32E2-4BEB-8195-B51A5C24DA3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8B4827-A02E-40E1-B8AC-0F80FC5439CD}" type="datetimeFigureOut">
              <a:rPr lang="en-US" smtClean="0"/>
              <a:t>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479807-32E2-4BEB-8195-B51A5C24DA3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8B4827-A02E-40E1-B8AC-0F80FC5439CD}" type="datetimeFigureOut">
              <a:rPr lang="en-US" smtClean="0"/>
              <a:t>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479807-32E2-4BEB-8195-B51A5C24DA3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8B4827-A02E-40E1-B8AC-0F80FC5439CD}" type="datetimeFigureOut">
              <a:rPr lang="en-US" smtClean="0"/>
              <a:t>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479807-32E2-4BEB-8195-B51A5C24DA3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058B4827-A02E-40E1-B8AC-0F80FC5439CD}" type="datetimeFigureOut">
              <a:rPr lang="en-US" smtClean="0"/>
              <a:t>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479807-32E2-4BEB-8195-B51A5C24DA3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58B4827-A02E-40E1-B8AC-0F80FC5439CD}" type="datetimeFigureOut">
              <a:rPr lang="en-US" smtClean="0"/>
              <a:t>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479807-32E2-4BEB-8195-B51A5C24DA38}"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58B4827-A02E-40E1-B8AC-0F80FC5439CD}" type="datetimeFigureOut">
              <a:rPr lang="en-US" smtClean="0"/>
              <a:t>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479807-32E2-4BEB-8195-B51A5C24DA3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8B4827-A02E-40E1-B8AC-0F80FC5439CD}" type="datetimeFigureOut">
              <a:rPr lang="en-US" smtClean="0"/>
              <a:t>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479807-32E2-4BEB-8195-B51A5C24DA3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8B4827-A02E-40E1-B8AC-0F80FC5439CD}" type="datetimeFigureOut">
              <a:rPr lang="en-US" smtClean="0"/>
              <a:t>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479807-32E2-4BEB-8195-B51A5C24DA3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058B4827-A02E-40E1-B8AC-0F80FC5439CD}" type="datetimeFigureOut">
              <a:rPr lang="en-US" smtClean="0"/>
              <a:t>1/9/2013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84479807-32E2-4BEB-8195-B51A5C24DA3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8B4827-A02E-40E1-B8AC-0F80FC5439CD}" type="datetimeFigureOut">
              <a:rPr lang="en-US" smtClean="0"/>
              <a:t>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479807-32E2-4BEB-8195-B51A5C24DA3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058B4827-A02E-40E1-B8AC-0F80FC5439CD}" type="datetimeFigureOut">
              <a:rPr lang="en-US" smtClean="0"/>
              <a:t>1/9/2013</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84479807-32E2-4BEB-8195-B51A5C24DA3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http://www.regentsprep.org/regents/ushisgov/themes/immigration/melting_pot.gif" TargetMode="External"/><Relationship Id="rId2" Type="http://schemas.openxmlformats.org/officeDocument/2006/relationships/image" Target="../media/image3.gif"/><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http://1.bp.blogspot.com/_H9xEBFKqi-0/Svrcdk5auDI/AAAAAAAAADY/YWx13cSnvqo/s320/drewbarrymore.jpeg" TargetMode="External"/><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www.baseballforum.com/photopost/showphoto.php/photo/127/limit/views"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Civics Midterm Review</a:t>
            </a:r>
            <a:endParaRPr lang="en-US" dirty="0"/>
          </a:p>
        </p:txBody>
      </p:sp>
      <p:sp>
        <p:nvSpPr>
          <p:cNvPr id="3" name="Subtitle 2"/>
          <p:cNvSpPr>
            <a:spLocks noGrp="1"/>
          </p:cNvSpPr>
          <p:nvPr>
            <p:ph type="subTitle" idx="1"/>
          </p:nvPr>
        </p:nvSpPr>
        <p:spPr/>
        <p:txBody>
          <a:bodyPr/>
          <a:lstStyle/>
          <a:p>
            <a:r>
              <a:rPr lang="en-US" dirty="0" smtClean="0"/>
              <a:t>Answers, answers, and more answers </a:t>
            </a:r>
            <a:r>
              <a:rPr lang="en-US" dirty="0" smtClean="0">
                <a:sym typeface="Wingdings" pitchFamily="2" charset="2"/>
              </a:rPr>
              <a:t></a:t>
            </a:r>
            <a:endParaRPr lang="en-US" dirty="0"/>
          </a:p>
        </p:txBody>
      </p:sp>
    </p:spTree>
    <p:extLst>
      <p:ext uri="{BB962C8B-B14F-4D97-AF65-F5344CB8AC3E}">
        <p14:creationId xmlns:p14="http://schemas.microsoft.com/office/powerpoint/2010/main" val="8408176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r>
              <a:rPr lang="en-US" dirty="0" err="1" smtClean="0"/>
              <a:t>Flowmap</a:t>
            </a:r>
            <a:r>
              <a:rPr lang="en-US" dirty="0" smtClean="0"/>
              <a:t> Cont’d.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70192778"/>
              </p:ext>
            </p:extLst>
          </p:nvPr>
        </p:nvGraphicFramePr>
        <p:xfrm>
          <a:off x="533400" y="1295400"/>
          <a:ext cx="8077200" cy="4632960"/>
        </p:xfrm>
        <a:graphic>
          <a:graphicData uri="http://schemas.openxmlformats.org/drawingml/2006/table">
            <a:tbl>
              <a:tblPr firstRow="1" firstCol="1" lastRow="1" lastCol="1" bandRow="1" bandCol="1">
                <a:tableStyleId>{5C22544A-7EE6-4342-B048-85BDC9FD1C3A}</a:tableStyleId>
              </a:tblPr>
              <a:tblGrid>
                <a:gridCol w="1295400"/>
                <a:gridCol w="762000"/>
                <a:gridCol w="990600"/>
                <a:gridCol w="2415622"/>
                <a:gridCol w="2613578"/>
              </a:tblGrid>
              <a:tr h="0">
                <a:tc>
                  <a:txBody>
                    <a:bodyPr/>
                    <a:lstStyle/>
                    <a:p>
                      <a:pPr marL="0" marR="0"/>
                      <a:r>
                        <a:rPr lang="en-US" sz="1600" dirty="0">
                          <a:effectLst/>
                        </a:rPr>
                        <a:t>U.S. Constitution</a:t>
                      </a:r>
                      <a:endParaRPr lang="en-US" sz="1600" dirty="0">
                        <a:effectLst/>
                        <a:latin typeface="Calibri"/>
                        <a:ea typeface="Times New Roman"/>
                        <a:cs typeface="Times New Roman"/>
                      </a:endParaRPr>
                    </a:p>
                  </a:txBody>
                  <a:tcPr marL="68580" marR="68580" marT="0" marB="0"/>
                </a:tc>
                <a:tc>
                  <a:txBody>
                    <a:bodyPr/>
                    <a:lstStyle/>
                    <a:p>
                      <a:pPr marL="0" marR="0"/>
                      <a:r>
                        <a:rPr lang="en-US" sz="1600">
                          <a:effectLst/>
                        </a:rPr>
                        <a:t>1789</a:t>
                      </a:r>
                      <a:endParaRPr lang="en-US" sz="1600">
                        <a:effectLst/>
                        <a:latin typeface="Calibri"/>
                        <a:ea typeface="Times New Roman"/>
                        <a:cs typeface="Times New Roman"/>
                      </a:endParaRPr>
                    </a:p>
                  </a:txBody>
                  <a:tcPr marL="68580" marR="68580" marT="0" marB="0"/>
                </a:tc>
                <a:tc>
                  <a:txBody>
                    <a:bodyPr/>
                    <a:lstStyle/>
                    <a:p>
                      <a:pPr marL="0" marR="0"/>
                      <a:r>
                        <a:rPr lang="en-US" sz="1600">
                          <a:effectLst/>
                        </a:rPr>
                        <a:t>United States of America</a:t>
                      </a:r>
                      <a:endParaRPr lang="en-US" sz="1600">
                        <a:effectLst/>
                        <a:latin typeface="Calibri"/>
                        <a:ea typeface="Times New Roman"/>
                        <a:cs typeface="Times New Roman"/>
                      </a:endParaRPr>
                    </a:p>
                  </a:txBody>
                  <a:tcPr marL="68580" marR="68580" marT="0" marB="0"/>
                </a:tc>
                <a:tc>
                  <a:txBody>
                    <a:bodyPr/>
                    <a:lstStyle/>
                    <a:p>
                      <a:pPr marL="0" marR="0"/>
                      <a:r>
                        <a:rPr lang="en-US" sz="1600">
                          <a:effectLst/>
                        </a:rPr>
                        <a:t>America’s current framework for government, drafted in 1789 to resolve the problems under the Articles of Confederation.</a:t>
                      </a:r>
                    </a:p>
                    <a:p>
                      <a:pPr marL="0" marR="0"/>
                      <a:r>
                        <a:rPr lang="en-US" sz="1600">
                          <a:effectLst/>
                        </a:rPr>
                        <a:t>America’s government type is no longer a confederation, but a representative democracy (there’s majority rule of the people- voting- and everything else is decided by the representatives we elect).</a:t>
                      </a:r>
                    </a:p>
                    <a:p>
                      <a:pPr marL="0" marR="0">
                        <a:spcBef>
                          <a:spcPts val="0"/>
                        </a:spcBef>
                        <a:spcAft>
                          <a:spcPts val="0"/>
                        </a:spcAft>
                      </a:pPr>
                      <a:r>
                        <a:rPr lang="en-US" sz="1600">
                          <a:effectLst/>
                        </a:rPr>
                        <a:t>Federal government (national level) is more powerful than state government.</a:t>
                      </a:r>
                      <a:endParaRPr lang="en-US" sz="1600">
                        <a:effectLst/>
                        <a:latin typeface="Calibri"/>
                        <a:ea typeface="Calibri"/>
                        <a:cs typeface="Times New Roman"/>
                      </a:endParaRPr>
                    </a:p>
                  </a:txBody>
                  <a:tcPr marL="68580" marR="68580" marT="0" marB="0"/>
                </a:tc>
                <a:tc>
                  <a:txBody>
                    <a:bodyPr/>
                    <a:lstStyle/>
                    <a:p>
                      <a:pPr marL="0" marR="0"/>
                      <a:r>
                        <a:rPr lang="en-US" sz="1600" dirty="0">
                          <a:effectLst/>
                        </a:rPr>
                        <a:t>Created 3 branches of government (legislative, executive, judicial) and checks &amp; balances</a:t>
                      </a:r>
                    </a:p>
                    <a:p>
                      <a:pPr marL="0" marR="0"/>
                      <a:r>
                        <a:rPr lang="en-US" sz="1600" dirty="0">
                          <a:effectLst/>
                        </a:rPr>
                        <a:t>Preamble- introduces the purpose and the 7 main principles of the Constitution</a:t>
                      </a:r>
                    </a:p>
                    <a:p>
                      <a:pPr marL="0" marR="0"/>
                      <a:r>
                        <a:rPr lang="en-US" sz="1600" dirty="0">
                          <a:effectLst/>
                        </a:rPr>
                        <a:t>Articles- organizes the government and explains who does what and how</a:t>
                      </a:r>
                    </a:p>
                    <a:p>
                      <a:pPr marL="0" marR="0"/>
                      <a:r>
                        <a:rPr lang="en-US" sz="1600" dirty="0">
                          <a:effectLst/>
                        </a:rPr>
                        <a:t>Amendments- changes to the constitution. Include our individual freedoms and rights. Bill of Rights are amendments 1-10.</a:t>
                      </a:r>
                      <a:endParaRPr lang="en-US" sz="1600" dirty="0">
                        <a:effectLst/>
                        <a:latin typeface="Calibri"/>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25970051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6200000">
            <a:off x="-3543300" y="1409700"/>
            <a:ext cx="8229600" cy="1143000"/>
          </a:xfrm>
        </p:spPr>
        <p:txBody>
          <a:bodyPr>
            <a:normAutofit/>
          </a:bodyPr>
          <a:lstStyle/>
          <a:p>
            <a:r>
              <a:rPr lang="en-US" sz="3200" dirty="0" smtClean="0"/>
              <a:t>Articles of Confederation/Constitution</a:t>
            </a:r>
            <a:endParaRPr lang="en-US"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26422716"/>
              </p:ext>
            </p:extLst>
          </p:nvPr>
        </p:nvGraphicFramePr>
        <p:xfrm>
          <a:off x="1981200" y="228600"/>
          <a:ext cx="5334000" cy="6500554"/>
        </p:xfrm>
        <a:graphic>
          <a:graphicData uri="http://schemas.openxmlformats.org/drawingml/2006/table">
            <a:tbl>
              <a:tblPr firstRow="1" firstCol="1" lastRow="1" lastCol="1" bandRow="1" bandCol="1">
                <a:tableStyleId>{5C22544A-7EE6-4342-B048-85BDC9FD1C3A}</a:tableStyleId>
              </a:tblPr>
              <a:tblGrid>
                <a:gridCol w="2667000"/>
                <a:gridCol w="2667000"/>
              </a:tblGrid>
              <a:tr h="387927">
                <a:tc>
                  <a:txBody>
                    <a:bodyPr/>
                    <a:lstStyle/>
                    <a:p>
                      <a:pPr marL="0" marR="0" algn="l">
                        <a:spcBef>
                          <a:spcPts val="0"/>
                        </a:spcBef>
                        <a:spcAft>
                          <a:spcPts val="0"/>
                        </a:spcAft>
                      </a:pPr>
                      <a:r>
                        <a:rPr lang="en-US" sz="1600" dirty="0">
                          <a:effectLst/>
                        </a:rPr>
                        <a:t>Problem with the Articles of Confederation</a:t>
                      </a:r>
                      <a:endParaRPr lang="en-US" sz="1600" dirty="0">
                        <a:effectLst/>
                        <a:latin typeface="Calibri"/>
                        <a:ea typeface="Calibri"/>
                        <a:cs typeface="Times New Roman"/>
                      </a:endParaRPr>
                    </a:p>
                  </a:txBody>
                  <a:tcPr marL="63846" marR="63846" marT="0" marB="0"/>
                </a:tc>
                <a:tc>
                  <a:txBody>
                    <a:bodyPr/>
                    <a:lstStyle/>
                    <a:p>
                      <a:pPr marL="0" marR="0" algn="l">
                        <a:spcBef>
                          <a:spcPts val="0"/>
                        </a:spcBef>
                        <a:spcAft>
                          <a:spcPts val="0"/>
                        </a:spcAft>
                      </a:pPr>
                      <a:r>
                        <a:rPr lang="en-US" sz="1600" dirty="0">
                          <a:effectLst/>
                        </a:rPr>
                        <a:t>Constitutional Solution</a:t>
                      </a:r>
                      <a:endParaRPr lang="en-US" sz="1600" dirty="0">
                        <a:effectLst/>
                        <a:latin typeface="Calibri"/>
                        <a:ea typeface="Calibri"/>
                        <a:cs typeface="Times New Roman"/>
                      </a:endParaRPr>
                    </a:p>
                  </a:txBody>
                  <a:tcPr marL="63846" marR="63846" marT="0" marB="0"/>
                </a:tc>
              </a:tr>
              <a:tr h="387927">
                <a:tc>
                  <a:txBody>
                    <a:bodyPr/>
                    <a:lstStyle/>
                    <a:p>
                      <a:pPr marL="0" marR="0" algn="l">
                        <a:spcBef>
                          <a:spcPts val="0"/>
                        </a:spcBef>
                        <a:spcAft>
                          <a:spcPts val="0"/>
                        </a:spcAft>
                      </a:pPr>
                      <a:r>
                        <a:rPr lang="en-US" sz="1200">
                          <a:effectLst/>
                        </a:rPr>
                        <a:t>The National Government (Congress) has no power</a:t>
                      </a:r>
                      <a:endParaRPr lang="en-US" sz="1200">
                        <a:effectLst/>
                        <a:latin typeface="Calibri"/>
                        <a:ea typeface="Calibri"/>
                        <a:cs typeface="Times New Roman"/>
                      </a:endParaRPr>
                    </a:p>
                  </a:txBody>
                  <a:tcPr marL="63846" marR="63846" marT="0" marB="0"/>
                </a:tc>
                <a:tc>
                  <a:txBody>
                    <a:bodyPr/>
                    <a:lstStyle/>
                    <a:p>
                      <a:pPr marL="0" marR="0" algn="l">
                        <a:spcBef>
                          <a:spcPts val="0"/>
                        </a:spcBef>
                        <a:spcAft>
                          <a:spcPts val="0"/>
                        </a:spcAft>
                      </a:pPr>
                      <a:r>
                        <a:rPr lang="en-US" sz="1200">
                          <a:effectLst/>
                        </a:rPr>
                        <a:t>The Supremacy Clause (Article VI)</a:t>
                      </a:r>
                    </a:p>
                    <a:p>
                      <a:pPr marL="0" marR="0" algn="l">
                        <a:spcBef>
                          <a:spcPts val="0"/>
                        </a:spcBef>
                        <a:spcAft>
                          <a:spcPts val="0"/>
                        </a:spcAft>
                      </a:pPr>
                      <a:r>
                        <a:rPr lang="en-US" sz="1200">
                          <a:effectLst/>
                        </a:rPr>
                        <a:t>A Stronger Congress (Article I)</a:t>
                      </a:r>
                      <a:endParaRPr lang="en-US" sz="1200">
                        <a:effectLst/>
                        <a:latin typeface="Calibri"/>
                        <a:ea typeface="Calibri"/>
                        <a:cs typeface="Times New Roman"/>
                      </a:endParaRPr>
                    </a:p>
                  </a:txBody>
                  <a:tcPr marL="63846" marR="63846" marT="0" marB="0"/>
                </a:tc>
              </a:tr>
              <a:tr h="387927">
                <a:tc>
                  <a:txBody>
                    <a:bodyPr/>
                    <a:lstStyle/>
                    <a:p>
                      <a:pPr marL="0" marR="0" algn="l">
                        <a:spcBef>
                          <a:spcPts val="0"/>
                        </a:spcBef>
                        <a:spcAft>
                          <a:spcPts val="0"/>
                        </a:spcAft>
                      </a:pPr>
                      <a:r>
                        <a:rPr lang="en-US" sz="1200">
                          <a:effectLst/>
                        </a:rPr>
                        <a:t>No Power to Collect Taxes</a:t>
                      </a:r>
                      <a:endParaRPr lang="en-US" sz="1200">
                        <a:effectLst/>
                        <a:latin typeface="Calibri"/>
                        <a:ea typeface="Calibri"/>
                        <a:cs typeface="Times New Roman"/>
                      </a:endParaRPr>
                    </a:p>
                  </a:txBody>
                  <a:tcPr marL="63846" marR="63846" marT="0" marB="0"/>
                </a:tc>
                <a:tc>
                  <a:txBody>
                    <a:bodyPr/>
                    <a:lstStyle/>
                    <a:p>
                      <a:pPr marL="0" marR="0" algn="l">
                        <a:spcBef>
                          <a:spcPts val="0"/>
                        </a:spcBef>
                        <a:spcAft>
                          <a:spcPts val="0"/>
                        </a:spcAft>
                      </a:pPr>
                      <a:r>
                        <a:rPr lang="en-US" sz="1200">
                          <a:effectLst/>
                        </a:rPr>
                        <a:t>An Expressed Power (Article I, Section 8)</a:t>
                      </a:r>
                      <a:endParaRPr lang="en-US" sz="1200">
                        <a:effectLst/>
                        <a:latin typeface="Calibri"/>
                        <a:ea typeface="Calibri"/>
                        <a:cs typeface="Times New Roman"/>
                      </a:endParaRPr>
                    </a:p>
                  </a:txBody>
                  <a:tcPr marL="63846" marR="63846" marT="0" marB="0"/>
                </a:tc>
              </a:tr>
              <a:tr h="581891">
                <a:tc>
                  <a:txBody>
                    <a:bodyPr/>
                    <a:lstStyle/>
                    <a:p>
                      <a:pPr marL="0" marR="0" algn="l">
                        <a:spcBef>
                          <a:spcPts val="0"/>
                        </a:spcBef>
                        <a:spcAft>
                          <a:spcPts val="0"/>
                        </a:spcAft>
                      </a:pPr>
                      <a:r>
                        <a:rPr lang="en-US" sz="1200">
                          <a:effectLst/>
                        </a:rPr>
                        <a:t>No Power over Interstate and Foreign Commerce (trade)</a:t>
                      </a:r>
                      <a:endParaRPr lang="en-US" sz="1200">
                        <a:effectLst/>
                        <a:latin typeface="Calibri"/>
                        <a:ea typeface="Calibri"/>
                        <a:cs typeface="Times New Roman"/>
                      </a:endParaRPr>
                    </a:p>
                  </a:txBody>
                  <a:tcPr marL="63846" marR="63846" marT="0" marB="0"/>
                </a:tc>
                <a:tc>
                  <a:txBody>
                    <a:bodyPr/>
                    <a:lstStyle/>
                    <a:p>
                      <a:pPr marL="0" marR="0" algn="l">
                        <a:spcBef>
                          <a:spcPts val="0"/>
                        </a:spcBef>
                        <a:spcAft>
                          <a:spcPts val="0"/>
                        </a:spcAft>
                      </a:pPr>
                      <a:r>
                        <a:rPr lang="en-US" sz="1200">
                          <a:effectLst/>
                        </a:rPr>
                        <a:t>An Expressed Power plus the Power to Regulate Instruments of Commerce (Currency- things like printing $)</a:t>
                      </a:r>
                      <a:endParaRPr lang="en-US" sz="1200">
                        <a:effectLst/>
                        <a:latin typeface="Calibri"/>
                        <a:ea typeface="Calibri"/>
                        <a:cs typeface="Times New Roman"/>
                      </a:endParaRPr>
                    </a:p>
                  </a:txBody>
                  <a:tcPr marL="63846" marR="63846" marT="0" marB="0"/>
                </a:tc>
              </a:tr>
              <a:tr h="387927">
                <a:tc>
                  <a:txBody>
                    <a:bodyPr/>
                    <a:lstStyle/>
                    <a:p>
                      <a:pPr marL="0" marR="0" algn="l">
                        <a:spcBef>
                          <a:spcPts val="0"/>
                        </a:spcBef>
                        <a:spcAft>
                          <a:spcPts val="0"/>
                        </a:spcAft>
                      </a:pPr>
                      <a:r>
                        <a:rPr lang="en-US" sz="1200">
                          <a:effectLst/>
                        </a:rPr>
                        <a:t>No Mandatory Power to Raise an Army</a:t>
                      </a:r>
                      <a:endParaRPr lang="en-US" sz="1200">
                        <a:effectLst/>
                        <a:latin typeface="Calibri"/>
                        <a:ea typeface="Calibri"/>
                        <a:cs typeface="Times New Roman"/>
                      </a:endParaRPr>
                    </a:p>
                  </a:txBody>
                  <a:tcPr marL="63846" marR="63846" marT="0" marB="0"/>
                </a:tc>
                <a:tc>
                  <a:txBody>
                    <a:bodyPr/>
                    <a:lstStyle/>
                    <a:p>
                      <a:pPr marL="0" marR="0" algn="l">
                        <a:spcBef>
                          <a:spcPts val="0"/>
                        </a:spcBef>
                        <a:spcAft>
                          <a:spcPts val="0"/>
                        </a:spcAft>
                      </a:pPr>
                      <a:r>
                        <a:rPr lang="en-US" sz="1200">
                          <a:effectLst/>
                        </a:rPr>
                        <a:t>An Expressed Power (Article I, Section 8)</a:t>
                      </a:r>
                      <a:endParaRPr lang="en-US" sz="1200">
                        <a:effectLst/>
                        <a:latin typeface="Calibri"/>
                        <a:ea typeface="Calibri"/>
                        <a:cs typeface="Times New Roman"/>
                      </a:endParaRPr>
                    </a:p>
                  </a:txBody>
                  <a:tcPr marL="63846" marR="63846" marT="0" marB="0"/>
                </a:tc>
              </a:tr>
              <a:tr h="387927">
                <a:tc>
                  <a:txBody>
                    <a:bodyPr/>
                    <a:lstStyle/>
                    <a:p>
                      <a:pPr marL="0" marR="0" algn="l">
                        <a:spcBef>
                          <a:spcPts val="0"/>
                        </a:spcBef>
                        <a:spcAft>
                          <a:spcPts val="0"/>
                        </a:spcAft>
                      </a:pPr>
                      <a:r>
                        <a:rPr lang="en-US" sz="1200">
                          <a:effectLst/>
                        </a:rPr>
                        <a:t>No Independent Executive (No President)</a:t>
                      </a:r>
                      <a:endParaRPr lang="en-US" sz="1200">
                        <a:effectLst/>
                        <a:latin typeface="Calibri"/>
                        <a:ea typeface="Calibri"/>
                        <a:cs typeface="Times New Roman"/>
                      </a:endParaRPr>
                    </a:p>
                  </a:txBody>
                  <a:tcPr marL="63846" marR="63846" marT="0" marB="0"/>
                </a:tc>
                <a:tc>
                  <a:txBody>
                    <a:bodyPr/>
                    <a:lstStyle/>
                    <a:p>
                      <a:pPr marL="0" marR="0" algn="l">
                        <a:spcBef>
                          <a:spcPts val="0"/>
                        </a:spcBef>
                        <a:spcAft>
                          <a:spcPts val="0"/>
                        </a:spcAft>
                      </a:pPr>
                      <a:r>
                        <a:rPr lang="en-US" sz="1200">
                          <a:effectLst/>
                        </a:rPr>
                        <a:t>A President Chosen Indirectly by Voters (Article II)</a:t>
                      </a:r>
                      <a:endParaRPr lang="en-US" sz="1200">
                        <a:effectLst/>
                        <a:latin typeface="Calibri"/>
                        <a:ea typeface="Calibri"/>
                        <a:cs typeface="Times New Roman"/>
                      </a:endParaRPr>
                    </a:p>
                  </a:txBody>
                  <a:tcPr marL="63846" marR="63846" marT="0" marB="0"/>
                </a:tc>
              </a:tr>
              <a:tr h="581891">
                <a:tc>
                  <a:txBody>
                    <a:bodyPr/>
                    <a:lstStyle/>
                    <a:p>
                      <a:pPr marL="0" marR="0" algn="l">
                        <a:spcBef>
                          <a:spcPts val="0"/>
                        </a:spcBef>
                        <a:spcAft>
                          <a:spcPts val="0"/>
                        </a:spcAft>
                      </a:pPr>
                      <a:r>
                        <a:rPr lang="en-US" sz="1200">
                          <a:effectLst/>
                        </a:rPr>
                        <a:t>No National Court System</a:t>
                      </a:r>
                      <a:endParaRPr lang="en-US" sz="1200">
                        <a:effectLst/>
                        <a:latin typeface="Calibri"/>
                        <a:ea typeface="Calibri"/>
                        <a:cs typeface="Times New Roman"/>
                      </a:endParaRPr>
                    </a:p>
                  </a:txBody>
                  <a:tcPr marL="63846" marR="63846" marT="0" marB="0"/>
                </a:tc>
                <a:tc>
                  <a:txBody>
                    <a:bodyPr/>
                    <a:lstStyle/>
                    <a:p>
                      <a:pPr marL="0" marR="0" algn="l">
                        <a:spcBef>
                          <a:spcPts val="0"/>
                        </a:spcBef>
                        <a:spcAft>
                          <a:spcPts val="0"/>
                        </a:spcAft>
                      </a:pPr>
                      <a:r>
                        <a:rPr lang="en-US" sz="1200">
                          <a:effectLst/>
                        </a:rPr>
                        <a:t>Establishment of a Supreme Court and Grant of Power to Establish Lower National Courts (Article III)</a:t>
                      </a:r>
                      <a:endParaRPr lang="en-US" sz="1200">
                        <a:effectLst/>
                        <a:latin typeface="Calibri"/>
                        <a:ea typeface="Calibri"/>
                        <a:cs typeface="Times New Roman"/>
                      </a:endParaRPr>
                    </a:p>
                  </a:txBody>
                  <a:tcPr marL="63846" marR="63846" marT="0" marB="0"/>
                </a:tc>
              </a:tr>
              <a:tr h="581891">
                <a:tc>
                  <a:txBody>
                    <a:bodyPr/>
                    <a:lstStyle/>
                    <a:p>
                      <a:pPr marL="0" marR="0" algn="l">
                        <a:spcBef>
                          <a:spcPts val="0"/>
                        </a:spcBef>
                        <a:spcAft>
                          <a:spcPts val="0"/>
                        </a:spcAft>
                      </a:pPr>
                      <a:r>
                        <a:rPr lang="en-US" sz="1200">
                          <a:effectLst/>
                        </a:rPr>
                        <a:t>The Amendment Process- Everyone had to agree for any change to happen</a:t>
                      </a:r>
                      <a:endParaRPr lang="en-US" sz="1200">
                        <a:effectLst/>
                        <a:latin typeface="Calibri"/>
                        <a:ea typeface="Calibri"/>
                        <a:cs typeface="Times New Roman"/>
                      </a:endParaRPr>
                    </a:p>
                  </a:txBody>
                  <a:tcPr marL="63846" marR="63846" marT="0" marB="0"/>
                </a:tc>
                <a:tc>
                  <a:txBody>
                    <a:bodyPr/>
                    <a:lstStyle/>
                    <a:p>
                      <a:pPr marL="0" marR="0" algn="l">
                        <a:spcBef>
                          <a:spcPts val="0"/>
                        </a:spcBef>
                        <a:spcAft>
                          <a:spcPts val="0"/>
                        </a:spcAft>
                      </a:pPr>
                      <a:r>
                        <a:rPr lang="en-US" sz="1200">
                          <a:effectLst/>
                        </a:rPr>
                        <a:t>More Reasonable Amendment Rules- Now a majority must agree (2/3 Congress &amp; ¾ of States)</a:t>
                      </a:r>
                      <a:endParaRPr lang="en-US" sz="1200">
                        <a:effectLst/>
                        <a:latin typeface="Calibri"/>
                        <a:ea typeface="Calibri"/>
                        <a:cs typeface="Times New Roman"/>
                      </a:endParaRPr>
                    </a:p>
                  </a:txBody>
                  <a:tcPr marL="63846" marR="63846" marT="0" marB="0"/>
                </a:tc>
              </a:tr>
              <a:tr h="193964">
                <a:tc>
                  <a:txBody>
                    <a:bodyPr/>
                    <a:lstStyle/>
                    <a:p>
                      <a:pPr marL="0" marR="0" algn="l">
                        <a:spcBef>
                          <a:spcPts val="0"/>
                        </a:spcBef>
                        <a:spcAft>
                          <a:spcPts val="0"/>
                        </a:spcAft>
                      </a:pPr>
                      <a:r>
                        <a:rPr lang="en-US" sz="1200">
                          <a:effectLst/>
                        </a:rPr>
                        <a:t> </a:t>
                      </a:r>
                      <a:endParaRPr lang="en-US" sz="1200">
                        <a:effectLst/>
                        <a:latin typeface="Calibri"/>
                        <a:ea typeface="Calibri"/>
                        <a:cs typeface="Times New Roman"/>
                      </a:endParaRPr>
                    </a:p>
                  </a:txBody>
                  <a:tcPr marL="63846" marR="63846" marT="0" marB="0"/>
                </a:tc>
                <a:tc>
                  <a:txBody>
                    <a:bodyPr/>
                    <a:lstStyle/>
                    <a:p>
                      <a:pPr marL="0" marR="0" algn="l">
                        <a:spcBef>
                          <a:spcPts val="0"/>
                        </a:spcBef>
                        <a:spcAft>
                          <a:spcPts val="0"/>
                        </a:spcAft>
                      </a:pPr>
                      <a:r>
                        <a:rPr lang="en-US" sz="1200">
                          <a:effectLst/>
                        </a:rPr>
                        <a:t> </a:t>
                      </a:r>
                      <a:endParaRPr lang="en-US" sz="1200">
                        <a:effectLst/>
                        <a:latin typeface="Calibri"/>
                        <a:ea typeface="Calibri"/>
                        <a:cs typeface="Times New Roman"/>
                      </a:endParaRPr>
                    </a:p>
                  </a:txBody>
                  <a:tcPr marL="63846" marR="63846" marT="0" marB="0"/>
                </a:tc>
              </a:tr>
              <a:tr h="193964">
                <a:tc>
                  <a:txBody>
                    <a:bodyPr/>
                    <a:lstStyle/>
                    <a:p>
                      <a:pPr marL="0" marR="0" algn="l">
                        <a:spcBef>
                          <a:spcPts val="0"/>
                        </a:spcBef>
                        <a:spcAft>
                          <a:spcPts val="0"/>
                        </a:spcAft>
                      </a:pPr>
                      <a:r>
                        <a:rPr lang="en-US" sz="1200">
                          <a:effectLst/>
                        </a:rPr>
                        <a:t>What they were scared of</a:t>
                      </a:r>
                      <a:endParaRPr lang="en-US" sz="1200">
                        <a:effectLst/>
                        <a:latin typeface="Calibri"/>
                        <a:ea typeface="Calibri"/>
                        <a:cs typeface="Times New Roman"/>
                      </a:endParaRPr>
                    </a:p>
                  </a:txBody>
                  <a:tcPr marL="63846" marR="63846" marT="0" marB="0"/>
                </a:tc>
                <a:tc>
                  <a:txBody>
                    <a:bodyPr/>
                    <a:lstStyle/>
                    <a:p>
                      <a:pPr marL="0" marR="0" algn="l">
                        <a:spcBef>
                          <a:spcPts val="0"/>
                        </a:spcBef>
                        <a:spcAft>
                          <a:spcPts val="0"/>
                        </a:spcAft>
                      </a:pPr>
                      <a:r>
                        <a:rPr lang="en-US" sz="1200">
                          <a:effectLst/>
                        </a:rPr>
                        <a:t>The Solution</a:t>
                      </a:r>
                      <a:endParaRPr lang="en-US" sz="1200">
                        <a:effectLst/>
                        <a:latin typeface="Calibri"/>
                        <a:ea typeface="Calibri"/>
                        <a:cs typeface="Times New Roman"/>
                      </a:endParaRPr>
                    </a:p>
                  </a:txBody>
                  <a:tcPr marL="63846" marR="63846" marT="0" marB="0"/>
                </a:tc>
              </a:tr>
              <a:tr h="387927">
                <a:tc>
                  <a:txBody>
                    <a:bodyPr/>
                    <a:lstStyle/>
                    <a:p>
                      <a:pPr marL="0" marR="0" algn="l">
                        <a:spcBef>
                          <a:spcPts val="0"/>
                        </a:spcBef>
                        <a:spcAft>
                          <a:spcPts val="0"/>
                        </a:spcAft>
                      </a:pPr>
                      <a:r>
                        <a:rPr lang="en-US" sz="1200">
                          <a:effectLst/>
                        </a:rPr>
                        <a:t>National Government with Too Much Power</a:t>
                      </a:r>
                      <a:endParaRPr lang="en-US" sz="1200">
                        <a:effectLst/>
                        <a:latin typeface="Calibri"/>
                        <a:ea typeface="Calibri"/>
                        <a:cs typeface="Times New Roman"/>
                      </a:endParaRPr>
                    </a:p>
                  </a:txBody>
                  <a:tcPr marL="63846" marR="63846" marT="0" marB="0"/>
                </a:tc>
                <a:tc>
                  <a:txBody>
                    <a:bodyPr/>
                    <a:lstStyle/>
                    <a:p>
                      <a:pPr marL="0" marR="0" algn="l">
                        <a:spcBef>
                          <a:spcPts val="0"/>
                        </a:spcBef>
                        <a:spcAft>
                          <a:spcPts val="0"/>
                        </a:spcAft>
                      </a:pPr>
                      <a:r>
                        <a:rPr lang="en-US" sz="1200">
                          <a:effectLst/>
                        </a:rPr>
                        <a:t>Federalism- National government is superior to state government</a:t>
                      </a:r>
                      <a:endParaRPr lang="en-US" sz="1200">
                        <a:effectLst/>
                        <a:latin typeface="Calibri"/>
                        <a:ea typeface="Calibri"/>
                        <a:cs typeface="Times New Roman"/>
                      </a:endParaRPr>
                    </a:p>
                  </a:txBody>
                  <a:tcPr marL="63846" marR="63846" marT="0" marB="0"/>
                </a:tc>
              </a:tr>
              <a:tr h="193964">
                <a:tc>
                  <a:txBody>
                    <a:bodyPr/>
                    <a:lstStyle/>
                    <a:p>
                      <a:pPr marL="0" marR="0" algn="l">
                        <a:spcBef>
                          <a:spcPts val="0"/>
                        </a:spcBef>
                        <a:spcAft>
                          <a:spcPts val="0"/>
                        </a:spcAft>
                      </a:pPr>
                      <a:r>
                        <a:rPr lang="en-US" sz="1200">
                          <a:effectLst/>
                        </a:rPr>
                        <a:t> </a:t>
                      </a:r>
                      <a:endParaRPr lang="en-US" sz="1200">
                        <a:effectLst/>
                        <a:latin typeface="Calibri"/>
                        <a:ea typeface="Calibri"/>
                        <a:cs typeface="Times New Roman"/>
                      </a:endParaRPr>
                    </a:p>
                  </a:txBody>
                  <a:tcPr marL="63846" marR="63846" marT="0" marB="0"/>
                </a:tc>
                <a:tc>
                  <a:txBody>
                    <a:bodyPr/>
                    <a:lstStyle/>
                    <a:p>
                      <a:pPr marL="0" marR="0" algn="l">
                        <a:spcBef>
                          <a:spcPts val="0"/>
                        </a:spcBef>
                        <a:spcAft>
                          <a:spcPts val="0"/>
                        </a:spcAft>
                      </a:pPr>
                      <a:r>
                        <a:rPr lang="en-US" sz="1200">
                          <a:effectLst/>
                        </a:rPr>
                        <a:t>Separation of Powers</a:t>
                      </a:r>
                      <a:endParaRPr lang="en-US" sz="1200">
                        <a:effectLst/>
                        <a:latin typeface="Calibri"/>
                        <a:ea typeface="Calibri"/>
                        <a:cs typeface="Times New Roman"/>
                      </a:endParaRPr>
                    </a:p>
                  </a:txBody>
                  <a:tcPr marL="63846" marR="63846" marT="0" marB="0"/>
                </a:tc>
              </a:tr>
              <a:tr h="193964">
                <a:tc>
                  <a:txBody>
                    <a:bodyPr/>
                    <a:lstStyle/>
                    <a:p>
                      <a:pPr marL="0" marR="0" algn="l">
                        <a:spcBef>
                          <a:spcPts val="0"/>
                        </a:spcBef>
                        <a:spcAft>
                          <a:spcPts val="0"/>
                        </a:spcAft>
                      </a:pPr>
                      <a:r>
                        <a:rPr lang="en-US" sz="1200">
                          <a:effectLst/>
                        </a:rPr>
                        <a:t> </a:t>
                      </a:r>
                      <a:endParaRPr lang="en-US" sz="1200">
                        <a:effectLst/>
                        <a:latin typeface="Calibri"/>
                        <a:ea typeface="Calibri"/>
                        <a:cs typeface="Times New Roman"/>
                      </a:endParaRPr>
                    </a:p>
                  </a:txBody>
                  <a:tcPr marL="63846" marR="63846" marT="0" marB="0"/>
                </a:tc>
                <a:tc>
                  <a:txBody>
                    <a:bodyPr/>
                    <a:lstStyle/>
                    <a:p>
                      <a:pPr marL="0" marR="0" algn="l">
                        <a:spcBef>
                          <a:spcPts val="0"/>
                        </a:spcBef>
                        <a:spcAft>
                          <a:spcPts val="0"/>
                        </a:spcAft>
                      </a:pPr>
                      <a:r>
                        <a:rPr lang="en-US" sz="1200">
                          <a:effectLst/>
                        </a:rPr>
                        <a:t>“Separate Institutions Sharing Power”</a:t>
                      </a:r>
                      <a:endParaRPr lang="en-US" sz="1200">
                        <a:effectLst/>
                        <a:latin typeface="Calibri"/>
                        <a:ea typeface="Calibri"/>
                        <a:cs typeface="Times New Roman"/>
                      </a:endParaRPr>
                    </a:p>
                  </a:txBody>
                  <a:tcPr marL="63846" marR="63846" marT="0" marB="0"/>
                </a:tc>
              </a:tr>
              <a:tr h="581891">
                <a:tc>
                  <a:txBody>
                    <a:bodyPr/>
                    <a:lstStyle/>
                    <a:p>
                      <a:pPr marL="0" marR="0" algn="l">
                        <a:spcBef>
                          <a:spcPts val="0"/>
                        </a:spcBef>
                        <a:spcAft>
                          <a:spcPts val="0"/>
                        </a:spcAft>
                      </a:pPr>
                      <a:r>
                        <a:rPr lang="en-US" sz="1200">
                          <a:effectLst/>
                        </a:rPr>
                        <a:t> </a:t>
                      </a:r>
                      <a:endParaRPr lang="en-US" sz="1200">
                        <a:effectLst/>
                        <a:latin typeface="Calibri"/>
                        <a:ea typeface="Calibri"/>
                        <a:cs typeface="Times New Roman"/>
                      </a:endParaRPr>
                    </a:p>
                  </a:txBody>
                  <a:tcPr marL="63846" marR="63846" marT="0" marB="0"/>
                </a:tc>
                <a:tc>
                  <a:txBody>
                    <a:bodyPr/>
                    <a:lstStyle/>
                    <a:p>
                      <a:pPr marL="0" marR="0" algn="l">
                        <a:spcBef>
                          <a:spcPts val="0"/>
                        </a:spcBef>
                        <a:spcAft>
                          <a:spcPts val="0"/>
                        </a:spcAft>
                      </a:pPr>
                      <a:r>
                        <a:rPr lang="en-US" sz="1200">
                          <a:effectLst/>
                        </a:rPr>
                        <a:t>Bicameralism- Breaking Congress into 2 parts: the House of Representatives &amp; the Senate</a:t>
                      </a:r>
                      <a:endParaRPr lang="en-US" sz="1200">
                        <a:effectLst/>
                        <a:latin typeface="Calibri"/>
                        <a:ea typeface="Calibri"/>
                        <a:cs typeface="Times New Roman"/>
                      </a:endParaRPr>
                    </a:p>
                  </a:txBody>
                  <a:tcPr marL="63846" marR="63846" marT="0" marB="0"/>
                </a:tc>
              </a:tr>
              <a:tr h="193964">
                <a:tc>
                  <a:txBody>
                    <a:bodyPr/>
                    <a:lstStyle/>
                    <a:p>
                      <a:pPr marL="0" marR="0" algn="l">
                        <a:spcBef>
                          <a:spcPts val="0"/>
                        </a:spcBef>
                        <a:spcAft>
                          <a:spcPts val="0"/>
                        </a:spcAft>
                      </a:pPr>
                      <a:r>
                        <a:rPr lang="en-US" sz="1200">
                          <a:effectLst/>
                        </a:rPr>
                        <a:t> </a:t>
                      </a:r>
                      <a:endParaRPr lang="en-US" sz="1200">
                        <a:effectLst/>
                        <a:latin typeface="Calibri"/>
                        <a:ea typeface="Calibri"/>
                        <a:cs typeface="Times New Roman"/>
                      </a:endParaRPr>
                    </a:p>
                  </a:txBody>
                  <a:tcPr marL="63846" marR="63846" marT="0" marB="0"/>
                </a:tc>
                <a:tc>
                  <a:txBody>
                    <a:bodyPr/>
                    <a:lstStyle/>
                    <a:p>
                      <a:pPr marL="0" marR="0" algn="l">
                        <a:spcBef>
                          <a:spcPts val="0"/>
                        </a:spcBef>
                        <a:spcAft>
                          <a:spcPts val="0"/>
                        </a:spcAft>
                      </a:pPr>
                      <a:r>
                        <a:rPr lang="en-US" sz="1200">
                          <a:effectLst/>
                        </a:rPr>
                        <a:t>Term Limits</a:t>
                      </a:r>
                      <a:endParaRPr lang="en-US" sz="1200">
                        <a:effectLst/>
                        <a:latin typeface="Calibri"/>
                        <a:ea typeface="Calibri"/>
                        <a:cs typeface="Times New Roman"/>
                      </a:endParaRPr>
                    </a:p>
                  </a:txBody>
                  <a:tcPr marL="63846" marR="63846" marT="0" marB="0"/>
                </a:tc>
              </a:tr>
              <a:tr h="193964">
                <a:tc>
                  <a:txBody>
                    <a:bodyPr/>
                    <a:lstStyle/>
                    <a:p>
                      <a:pPr marL="0" marR="0" algn="l">
                        <a:spcBef>
                          <a:spcPts val="0"/>
                        </a:spcBef>
                        <a:spcAft>
                          <a:spcPts val="0"/>
                        </a:spcAft>
                      </a:pPr>
                      <a:r>
                        <a:rPr lang="en-US" sz="1200">
                          <a:effectLst/>
                        </a:rPr>
                        <a:t> </a:t>
                      </a:r>
                      <a:endParaRPr lang="en-US" sz="1200">
                        <a:effectLst/>
                        <a:latin typeface="Calibri"/>
                        <a:ea typeface="Calibri"/>
                        <a:cs typeface="Times New Roman"/>
                      </a:endParaRPr>
                    </a:p>
                  </a:txBody>
                  <a:tcPr marL="63846" marR="63846" marT="0" marB="0"/>
                </a:tc>
                <a:tc>
                  <a:txBody>
                    <a:bodyPr/>
                    <a:lstStyle/>
                    <a:p>
                      <a:pPr marL="0" marR="0" algn="l">
                        <a:spcBef>
                          <a:spcPts val="0"/>
                        </a:spcBef>
                        <a:spcAft>
                          <a:spcPts val="0"/>
                        </a:spcAft>
                      </a:pPr>
                      <a:r>
                        <a:rPr lang="en-US" sz="1200">
                          <a:effectLst/>
                        </a:rPr>
                        <a:t>Checks and Balances</a:t>
                      </a:r>
                      <a:endParaRPr lang="en-US" sz="1200">
                        <a:effectLst/>
                        <a:latin typeface="Calibri"/>
                        <a:ea typeface="Calibri"/>
                        <a:cs typeface="Times New Roman"/>
                      </a:endParaRPr>
                    </a:p>
                  </a:txBody>
                  <a:tcPr marL="63846" marR="63846" marT="0" marB="0"/>
                </a:tc>
              </a:tr>
              <a:tr h="581891">
                <a:tc>
                  <a:txBody>
                    <a:bodyPr/>
                    <a:lstStyle/>
                    <a:p>
                      <a:pPr marL="0" marR="0" algn="l">
                        <a:spcBef>
                          <a:spcPts val="0"/>
                        </a:spcBef>
                        <a:spcAft>
                          <a:spcPts val="0"/>
                        </a:spcAft>
                      </a:pPr>
                      <a:r>
                        <a:rPr lang="en-US" sz="1200">
                          <a:effectLst/>
                        </a:rPr>
                        <a:t> </a:t>
                      </a:r>
                      <a:endParaRPr lang="en-US" sz="1200">
                        <a:effectLst/>
                        <a:latin typeface="Calibri"/>
                        <a:ea typeface="Calibri"/>
                        <a:cs typeface="Times New Roman"/>
                      </a:endParaRPr>
                    </a:p>
                  </a:txBody>
                  <a:tcPr marL="63846" marR="63846" marT="0" marB="0"/>
                </a:tc>
                <a:tc>
                  <a:txBody>
                    <a:bodyPr/>
                    <a:lstStyle/>
                    <a:p>
                      <a:pPr marL="0" marR="0" algn="l">
                        <a:spcBef>
                          <a:spcPts val="0"/>
                        </a:spcBef>
                        <a:spcAft>
                          <a:spcPts val="0"/>
                        </a:spcAft>
                      </a:pPr>
                      <a:r>
                        <a:rPr lang="en-US" sz="1200" dirty="0">
                          <a:effectLst/>
                        </a:rPr>
                        <a:t>Limited National Government- State governments and individuals have protections and freedoms</a:t>
                      </a:r>
                      <a:endParaRPr lang="en-US" sz="1200" dirty="0">
                        <a:effectLst/>
                        <a:latin typeface="Calibri"/>
                        <a:ea typeface="Calibri"/>
                        <a:cs typeface="Times New Roman"/>
                      </a:endParaRPr>
                    </a:p>
                  </a:txBody>
                  <a:tcPr marL="63846" marR="63846" marT="0" marB="0"/>
                </a:tc>
              </a:tr>
            </a:tbl>
          </a:graphicData>
        </a:graphic>
      </p:graphicFrame>
    </p:spTree>
    <p:extLst>
      <p:ext uri="{BB962C8B-B14F-4D97-AF65-F5344CB8AC3E}">
        <p14:creationId xmlns:p14="http://schemas.microsoft.com/office/powerpoint/2010/main" val="11318345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 Compare </a:t>
            </a:r>
            <a:r>
              <a:rPr lang="en-US" dirty="0"/>
              <a:t>the responsibilities with the rights of US Citizens</a:t>
            </a:r>
          </a:p>
        </p:txBody>
      </p:sp>
      <p:sp>
        <p:nvSpPr>
          <p:cNvPr id="3" name="Content Placeholder 2"/>
          <p:cNvSpPr>
            <a:spLocks noGrp="1"/>
          </p:cNvSpPr>
          <p:nvPr>
            <p:ph idx="1"/>
          </p:nvPr>
        </p:nvSpPr>
        <p:spPr/>
        <p:txBody>
          <a:bodyPr>
            <a:normAutofit/>
          </a:bodyPr>
          <a:lstStyle/>
          <a:p>
            <a:pPr lvl="1">
              <a:buFont typeface="Arial" pitchFamily="34" charset="0"/>
              <a:buChar char="•"/>
            </a:pPr>
            <a:r>
              <a:rPr lang="en-US" sz="2400" dirty="0" smtClean="0">
                <a:effectLst/>
              </a:rPr>
              <a:t>Responsibilities: Pay taxes, vote, serve on juries (jury duty), obey laws, defend the nation, civic duty (giving back to the community…like Project Citizen)</a:t>
            </a:r>
          </a:p>
          <a:p>
            <a:pPr lvl="1">
              <a:buFont typeface="Arial" pitchFamily="34" charset="0"/>
              <a:buChar char="•"/>
            </a:pPr>
            <a:r>
              <a:rPr lang="en-US" sz="2400" dirty="0" smtClean="0">
                <a:effectLst/>
              </a:rPr>
              <a:t>Right: Vote, freedoms (speech, religion, assembly), bear arms, protection from government, representation in the government and court room</a:t>
            </a:r>
          </a:p>
          <a:p>
            <a:endParaRPr lang="en-US" sz="2400" dirty="0"/>
          </a:p>
        </p:txBody>
      </p:sp>
    </p:spTree>
    <p:extLst>
      <p:ext uri="{BB962C8B-B14F-4D97-AF65-F5344CB8AC3E}">
        <p14:creationId xmlns:p14="http://schemas.microsoft.com/office/powerpoint/2010/main" val="3585186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rPr>
              <a:t>5. Illustrate the “melting pot theory”</a:t>
            </a:r>
            <a:endParaRPr lang="en-US" dirty="0"/>
          </a:p>
        </p:txBody>
      </p:sp>
      <p:sp>
        <p:nvSpPr>
          <p:cNvPr id="5" name="Text Placeholder 4"/>
          <p:cNvSpPr>
            <a:spLocks noGrp="1"/>
          </p:cNvSpPr>
          <p:nvPr>
            <p:ph type="body" idx="1"/>
          </p:nvPr>
        </p:nvSpPr>
        <p:spPr/>
        <p:txBody>
          <a:bodyPr/>
          <a:lstStyle/>
          <a:p>
            <a:r>
              <a:rPr lang="en-US" dirty="0" smtClean="0"/>
              <a:t>Melting Pot</a:t>
            </a:r>
            <a:endParaRPr lang="en-US" dirty="0"/>
          </a:p>
        </p:txBody>
      </p:sp>
      <p:sp>
        <p:nvSpPr>
          <p:cNvPr id="3" name="Content Placeholder 2"/>
          <p:cNvSpPr>
            <a:spLocks noGrp="1"/>
          </p:cNvSpPr>
          <p:nvPr>
            <p:ph sz="half" idx="2"/>
          </p:nvPr>
        </p:nvSpPr>
        <p:spPr/>
        <p:txBody>
          <a:bodyPr>
            <a:normAutofit lnSpcReduction="10000"/>
          </a:bodyPr>
          <a:lstStyle/>
          <a:p>
            <a:pPr marL="342900" lvl="1" indent="-342900">
              <a:buFont typeface="Arial" pitchFamily="34" charset="0"/>
              <a:buChar char="•"/>
            </a:pPr>
            <a:r>
              <a:rPr lang="en-US" dirty="0" smtClean="0">
                <a:effectLst/>
              </a:rPr>
              <a:t>immigrants coming into the country make an effort to become more “American”, adopting the ways and beliefs of the US, losing their native culture in the process.  Immigrants try to fit in with the mainstream.</a:t>
            </a:r>
          </a:p>
          <a:p>
            <a:pPr marL="0" indent="0">
              <a:buNone/>
            </a:pPr>
            <a:endParaRPr lang="en-US" dirty="0"/>
          </a:p>
        </p:txBody>
      </p:sp>
      <p:sp>
        <p:nvSpPr>
          <p:cNvPr id="6" name="Text Placeholder 5"/>
          <p:cNvSpPr>
            <a:spLocks noGrp="1"/>
          </p:cNvSpPr>
          <p:nvPr>
            <p:ph type="body" sz="quarter" idx="3"/>
          </p:nvPr>
        </p:nvSpPr>
        <p:spPr/>
        <p:txBody>
          <a:bodyPr/>
          <a:lstStyle/>
          <a:p>
            <a:r>
              <a:rPr lang="en-US" dirty="0" smtClean="0"/>
              <a:t>Tossed Salad</a:t>
            </a:r>
            <a:endParaRPr lang="en-US" dirty="0"/>
          </a:p>
        </p:txBody>
      </p:sp>
      <p:sp>
        <p:nvSpPr>
          <p:cNvPr id="7" name="Content Placeholder 6"/>
          <p:cNvSpPr>
            <a:spLocks noGrp="1"/>
          </p:cNvSpPr>
          <p:nvPr>
            <p:ph sz="quarter" idx="4"/>
          </p:nvPr>
        </p:nvSpPr>
        <p:spPr/>
        <p:txBody>
          <a:bodyPr>
            <a:normAutofit lnSpcReduction="10000"/>
          </a:bodyPr>
          <a:lstStyle/>
          <a:p>
            <a:pPr marL="342900" lvl="1" indent="-342900">
              <a:buFont typeface="Arial" pitchFamily="34" charset="0"/>
              <a:buChar char="•"/>
            </a:pPr>
            <a:r>
              <a:rPr lang="en-US" dirty="0" smtClean="0"/>
              <a:t>immigrants keep their culture and are proud of it, even after becoming a US citizen.  US citizens are all different and unique, like the ingredients you’d put in a salad.  US citizens, when put together, create a beautiful, tasty tossed salad! </a:t>
            </a:r>
            <a:r>
              <a:rPr lang="en-US" dirty="0" smtClean="0">
                <a:sym typeface="Wingdings"/>
              </a:rPr>
              <a:t></a:t>
            </a:r>
            <a:r>
              <a:rPr lang="en-US" dirty="0" smtClean="0"/>
              <a:t> </a:t>
            </a:r>
          </a:p>
          <a:p>
            <a:pPr marL="0" indent="0">
              <a:buNone/>
            </a:pPr>
            <a:endParaRPr lang="en-US" dirty="0"/>
          </a:p>
        </p:txBody>
      </p:sp>
      <p:pic>
        <p:nvPicPr>
          <p:cNvPr id="8" name="il_fi" descr="http://www.regentsprep.org/regents/ushisgov/themes/immigration/melting_pot.gif"/>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371600" y="4522502"/>
            <a:ext cx="1600200" cy="1818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0" name="il_fi" descr="http://www.regentsprep.org/regents/ushisgov/themes/immigration/salad_bowl.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0400" y="4522502"/>
            <a:ext cx="1676400" cy="2109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2882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2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381000"/>
            <a:ext cx="8229600" cy="1143000"/>
          </a:xfrm>
        </p:spPr>
        <p:txBody>
          <a:bodyPr>
            <a:normAutofit fontScale="90000"/>
          </a:bodyPr>
          <a:lstStyle/>
          <a:p>
            <a:pPr lvl="0"/>
            <a:r>
              <a:rPr lang="en-US" dirty="0" smtClean="0">
                <a:effectLst/>
              </a:rPr>
              <a:t>6. List the requirements for becoming a naturalized citizen.</a:t>
            </a:r>
            <a:br>
              <a:rPr lang="en-US" dirty="0" smtClean="0">
                <a:effectLst/>
              </a:rPr>
            </a:br>
            <a:endParaRPr lang="en-US" dirty="0"/>
          </a:p>
        </p:txBody>
      </p:sp>
      <p:sp>
        <p:nvSpPr>
          <p:cNvPr id="8" name="Content Placeholder 7"/>
          <p:cNvSpPr>
            <a:spLocks noGrp="1"/>
          </p:cNvSpPr>
          <p:nvPr>
            <p:ph idx="1"/>
          </p:nvPr>
        </p:nvSpPr>
        <p:spPr>
          <a:xfrm>
            <a:off x="822960" y="1066800"/>
            <a:ext cx="7520940" cy="3579849"/>
          </a:xfrm>
        </p:spPr>
        <p:txBody>
          <a:bodyPr>
            <a:normAutofit/>
          </a:bodyPr>
          <a:lstStyle/>
          <a:p>
            <a:endParaRPr lang="en-US" sz="2400" dirty="0" smtClean="0">
              <a:effectLst/>
            </a:endParaRPr>
          </a:p>
          <a:p>
            <a:pPr lvl="1"/>
            <a:r>
              <a:rPr lang="en-US" sz="2400" dirty="0" smtClean="0">
                <a:effectLst/>
              </a:rPr>
              <a:t>18 years or older</a:t>
            </a:r>
          </a:p>
          <a:p>
            <a:pPr lvl="1"/>
            <a:r>
              <a:rPr lang="en-US" sz="2400" dirty="0" smtClean="0">
                <a:effectLst/>
              </a:rPr>
              <a:t>Continuous permanent resident for 5 years (3 if married)</a:t>
            </a:r>
          </a:p>
          <a:p>
            <a:pPr lvl="1"/>
            <a:r>
              <a:rPr lang="en-US" sz="2400" dirty="0" smtClean="0">
                <a:effectLst/>
              </a:rPr>
              <a:t>Show good moral character &amp; agreement with ideals in US Constitution</a:t>
            </a:r>
          </a:p>
          <a:p>
            <a:pPr lvl="1"/>
            <a:r>
              <a:rPr lang="en-US" sz="2400" dirty="0" smtClean="0">
                <a:effectLst/>
              </a:rPr>
              <a:t>Swear an oath to the US</a:t>
            </a:r>
          </a:p>
          <a:p>
            <a:pPr lvl="1"/>
            <a:r>
              <a:rPr lang="en-US" sz="2400" dirty="0" smtClean="0">
                <a:effectLst/>
              </a:rPr>
              <a:t>Pass English/Civics test &amp; interview</a:t>
            </a:r>
          </a:p>
          <a:p>
            <a:pPr marL="0" indent="0">
              <a:buNone/>
            </a:pPr>
            <a:endParaRPr lang="en-US" sz="2400" dirty="0"/>
          </a:p>
        </p:txBody>
      </p:sp>
    </p:spTree>
    <p:extLst>
      <p:ext uri="{BB962C8B-B14F-4D97-AF65-F5344CB8AC3E}">
        <p14:creationId xmlns:p14="http://schemas.microsoft.com/office/powerpoint/2010/main" val="1317715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90600"/>
            <a:ext cx="7520940" cy="548640"/>
          </a:xfrm>
        </p:spPr>
        <p:txBody>
          <a:bodyPr>
            <a:noAutofit/>
          </a:bodyPr>
          <a:lstStyle/>
          <a:p>
            <a:pPr lvl="0"/>
            <a:r>
              <a:rPr lang="en-US" sz="3200" dirty="0" smtClean="0">
                <a:effectLst/>
              </a:rPr>
              <a:t>7. What are the principle criteria for citizenship under the 14</a:t>
            </a:r>
            <a:r>
              <a:rPr lang="en-US" sz="3200" baseline="30000" dirty="0" smtClean="0">
                <a:effectLst/>
              </a:rPr>
              <a:t>th</a:t>
            </a:r>
            <a:r>
              <a:rPr lang="en-US" sz="3200" dirty="0" smtClean="0">
                <a:effectLst/>
              </a:rPr>
              <a:t> amendment?</a:t>
            </a:r>
            <a:br>
              <a:rPr lang="en-US" sz="3200" dirty="0" smtClean="0">
                <a:effectLst/>
              </a:rPr>
            </a:br>
            <a:endParaRPr lang="en-US" sz="3200" dirty="0"/>
          </a:p>
        </p:txBody>
      </p:sp>
      <p:sp>
        <p:nvSpPr>
          <p:cNvPr id="3" name="Content Placeholder 2"/>
          <p:cNvSpPr>
            <a:spLocks noGrp="1"/>
          </p:cNvSpPr>
          <p:nvPr>
            <p:ph idx="1"/>
          </p:nvPr>
        </p:nvSpPr>
        <p:spPr>
          <a:xfrm>
            <a:off x="838200" y="1905000"/>
            <a:ext cx="7520940" cy="3579849"/>
          </a:xfrm>
        </p:spPr>
        <p:txBody>
          <a:bodyPr>
            <a:normAutofit/>
          </a:bodyPr>
          <a:lstStyle/>
          <a:p>
            <a:endParaRPr lang="en-US" sz="2400" dirty="0" smtClean="0">
              <a:effectLst/>
            </a:endParaRPr>
          </a:p>
          <a:p>
            <a:pPr lvl="1"/>
            <a:r>
              <a:rPr lang="en-US" sz="2400" dirty="0" smtClean="0">
                <a:effectLst/>
              </a:rPr>
              <a:t>“All persons </a:t>
            </a:r>
            <a:r>
              <a:rPr lang="en-US" sz="2400" u="sng" dirty="0" smtClean="0">
                <a:effectLst/>
              </a:rPr>
              <a:t>born or naturalized</a:t>
            </a:r>
            <a:r>
              <a:rPr lang="en-US" sz="2400" dirty="0" smtClean="0">
                <a:effectLst/>
              </a:rPr>
              <a:t> in the United States, and subject to the jurisdiction thereof, are citizens of the United States and of the State wherein they reside.”</a:t>
            </a:r>
          </a:p>
          <a:p>
            <a:pPr lvl="1"/>
            <a:r>
              <a:rPr lang="en-US" sz="2400" dirty="0" smtClean="0">
                <a:effectLst/>
              </a:rPr>
              <a:t>Based on </a:t>
            </a:r>
            <a:r>
              <a:rPr lang="en-US" sz="2400" b="1" dirty="0" smtClean="0">
                <a:effectLst/>
              </a:rPr>
              <a:t>law of the soil – </a:t>
            </a:r>
            <a:r>
              <a:rPr lang="en-US" sz="2400" dirty="0" smtClean="0">
                <a:effectLst/>
              </a:rPr>
              <a:t>if born on US soil, you are automatically a citizen.</a:t>
            </a:r>
            <a:endParaRPr lang="en-US" sz="2400" b="1" dirty="0" smtClean="0">
              <a:effectLst/>
            </a:endParaRPr>
          </a:p>
          <a:p>
            <a:pPr marL="0" indent="0">
              <a:buNone/>
            </a:pPr>
            <a:endParaRPr lang="en-US" sz="2400" dirty="0"/>
          </a:p>
        </p:txBody>
      </p:sp>
    </p:spTree>
    <p:extLst>
      <p:ext uri="{BB962C8B-B14F-4D97-AF65-F5344CB8AC3E}">
        <p14:creationId xmlns:p14="http://schemas.microsoft.com/office/powerpoint/2010/main" val="3328139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7520940" cy="548640"/>
          </a:xfrm>
        </p:spPr>
        <p:txBody>
          <a:bodyPr>
            <a:noAutofit/>
          </a:bodyPr>
          <a:lstStyle/>
          <a:p>
            <a:pPr lvl="0"/>
            <a:r>
              <a:rPr lang="en-US" dirty="0" smtClean="0">
                <a:effectLst/>
              </a:rPr>
              <a:t>8. Provide at least two examples of how Florida municipalities (cities) levy (collect) taxes.</a:t>
            </a:r>
            <a:endParaRPr lang="en-US" dirty="0">
              <a:effectLst/>
            </a:endParaRPr>
          </a:p>
        </p:txBody>
      </p:sp>
      <p:sp>
        <p:nvSpPr>
          <p:cNvPr id="3" name="Content Placeholder 2"/>
          <p:cNvSpPr>
            <a:spLocks noGrp="1"/>
          </p:cNvSpPr>
          <p:nvPr>
            <p:ph idx="1"/>
          </p:nvPr>
        </p:nvSpPr>
        <p:spPr>
          <a:xfrm>
            <a:off x="838200" y="1752600"/>
            <a:ext cx="7520940" cy="3579849"/>
          </a:xfrm>
        </p:spPr>
        <p:txBody>
          <a:bodyPr>
            <a:normAutofit/>
          </a:bodyPr>
          <a:lstStyle/>
          <a:p>
            <a:endParaRPr lang="en-US" sz="2800" dirty="0" smtClean="0">
              <a:effectLst/>
            </a:endParaRPr>
          </a:p>
          <a:p>
            <a:pPr lvl="1"/>
            <a:r>
              <a:rPr lang="en-US" sz="2800" dirty="0" smtClean="0">
                <a:effectLst/>
              </a:rPr>
              <a:t>Sales tax, property tax, utilities tax (water, electric, cell phones)</a:t>
            </a:r>
          </a:p>
          <a:p>
            <a:pPr marL="0" indent="0">
              <a:buNone/>
            </a:pPr>
            <a:endParaRPr lang="en-US" sz="2800" dirty="0"/>
          </a:p>
        </p:txBody>
      </p:sp>
    </p:spTree>
    <p:extLst>
      <p:ext uri="{BB962C8B-B14F-4D97-AF65-F5344CB8AC3E}">
        <p14:creationId xmlns:p14="http://schemas.microsoft.com/office/powerpoint/2010/main" val="8960873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38200"/>
            <a:ext cx="7520940" cy="548640"/>
          </a:xfrm>
        </p:spPr>
        <p:txBody>
          <a:bodyPr>
            <a:noAutofit/>
          </a:bodyPr>
          <a:lstStyle/>
          <a:p>
            <a:pPr lvl="0"/>
            <a:r>
              <a:rPr lang="en-US" sz="2000" dirty="0" smtClean="0">
                <a:effectLst/>
              </a:rPr>
              <a:t>9.  Create a continuum (like a number line) showing the spread in political ideological thought (liberal </a:t>
            </a:r>
            <a:r>
              <a:rPr lang="en-US" sz="2000" dirty="0">
                <a:sym typeface="Wingdings"/>
              </a:rPr>
              <a:t></a:t>
            </a:r>
            <a:r>
              <a:rPr lang="en-US" sz="2000" dirty="0" err="1" smtClean="0">
                <a:effectLst/>
              </a:rPr>
              <a:t>moderate</a:t>
            </a:r>
            <a:r>
              <a:rPr lang="en-US" sz="2000" dirty="0" err="1">
                <a:sym typeface="Wingdings"/>
              </a:rPr>
              <a:t></a:t>
            </a:r>
            <a:r>
              <a:rPr lang="en-US" sz="2000" dirty="0" err="1" smtClean="0">
                <a:effectLst/>
              </a:rPr>
              <a:t>conservative</a:t>
            </a:r>
            <a:r>
              <a:rPr lang="en-US" sz="2000" dirty="0" smtClean="0">
                <a:effectLst/>
              </a:rPr>
              <a:t>) and the parties generally identified with each type of ideology.</a:t>
            </a:r>
            <a:br>
              <a:rPr lang="en-US" sz="2000" dirty="0" smtClean="0">
                <a:effectLst/>
              </a:rPr>
            </a:br>
            <a:endParaRPr lang="en-US" sz="2000" dirty="0"/>
          </a:p>
        </p:txBody>
      </p:sp>
      <p:sp>
        <p:nvSpPr>
          <p:cNvPr id="3" name="Content Placeholder 2"/>
          <p:cNvSpPr>
            <a:spLocks noGrp="1"/>
          </p:cNvSpPr>
          <p:nvPr>
            <p:ph idx="1"/>
          </p:nvPr>
        </p:nvSpPr>
        <p:spPr>
          <a:xfrm>
            <a:off x="838200" y="1752600"/>
            <a:ext cx="7520940" cy="3579849"/>
          </a:xfrm>
        </p:spPr>
        <p:txBody>
          <a:bodyPr>
            <a:normAutofit/>
          </a:bodyPr>
          <a:lstStyle/>
          <a:p>
            <a:pPr lvl="1">
              <a:buFont typeface="Arial" pitchFamily="34" charset="0"/>
              <a:buChar char="•"/>
            </a:pPr>
            <a:r>
              <a:rPr lang="en-US" sz="2400" dirty="0" smtClean="0">
                <a:effectLst/>
              </a:rPr>
              <a:t>Liberal- tend to be more open to new ideas and beliefs. Not very traditional. (Political party is generally Democratic)</a:t>
            </a:r>
          </a:p>
          <a:p>
            <a:pPr lvl="1">
              <a:buFont typeface="Arial" pitchFamily="34" charset="0"/>
              <a:buChar char="•"/>
            </a:pPr>
            <a:r>
              <a:rPr lang="en-US" sz="2400" dirty="0" smtClean="0">
                <a:effectLst/>
              </a:rPr>
              <a:t>Moderate- in the middle. (Political party tends to be Independent)</a:t>
            </a:r>
          </a:p>
          <a:p>
            <a:pPr lvl="1">
              <a:buFont typeface="Arial" pitchFamily="34" charset="0"/>
              <a:buChar char="•"/>
            </a:pPr>
            <a:r>
              <a:rPr lang="en-US" sz="2400" dirty="0" smtClean="0">
                <a:effectLst/>
              </a:rPr>
              <a:t>Conservative- tend to be more traditional in beliefs and ideas. Doesn’t usually like change. (Political party is generally Republican)</a:t>
            </a:r>
          </a:p>
          <a:p>
            <a:endParaRPr lang="en-US" sz="2400" dirty="0"/>
          </a:p>
        </p:txBody>
      </p:sp>
    </p:spTree>
    <p:extLst>
      <p:ext uri="{BB962C8B-B14F-4D97-AF65-F5344CB8AC3E}">
        <p14:creationId xmlns:p14="http://schemas.microsoft.com/office/powerpoint/2010/main" val="3039698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90600"/>
            <a:ext cx="7520940" cy="548640"/>
          </a:xfrm>
        </p:spPr>
        <p:txBody>
          <a:bodyPr>
            <a:noAutofit/>
          </a:bodyPr>
          <a:lstStyle/>
          <a:p>
            <a:pPr lvl="0"/>
            <a:r>
              <a:rPr lang="en-US" sz="3600" dirty="0" smtClean="0">
                <a:effectLst/>
              </a:rPr>
              <a:t>10.  Use a flow map to diagram the political nomination process.</a:t>
            </a:r>
            <a:br>
              <a:rPr lang="en-US" sz="3600" dirty="0" smtClean="0">
                <a:effectLst/>
              </a:rPr>
            </a:br>
            <a:endParaRPr lang="en-US" sz="3600" dirty="0"/>
          </a:p>
        </p:txBody>
      </p:sp>
      <p:sp>
        <p:nvSpPr>
          <p:cNvPr id="3" name="Content Placeholder 2"/>
          <p:cNvSpPr>
            <a:spLocks noGrp="1"/>
          </p:cNvSpPr>
          <p:nvPr>
            <p:ph idx="1"/>
          </p:nvPr>
        </p:nvSpPr>
        <p:spPr>
          <a:xfrm>
            <a:off x="838200" y="1752600"/>
            <a:ext cx="7520940" cy="3579849"/>
          </a:xfrm>
        </p:spPr>
        <p:txBody>
          <a:bodyPr>
            <a:normAutofit/>
          </a:bodyPr>
          <a:lstStyle/>
          <a:p>
            <a:endParaRPr lang="en-US" sz="2800" dirty="0" smtClean="0">
              <a:effectLst/>
            </a:endParaRPr>
          </a:p>
          <a:p>
            <a:pPr lvl="1"/>
            <a:r>
              <a:rPr lang="en-US" sz="2800" dirty="0" smtClean="0">
                <a:effectLst/>
              </a:rPr>
              <a:t>Caucus, Primary election, National convention, platform issues/stances identified, Presidential campaign, general election, electoral vote</a:t>
            </a:r>
          </a:p>
          <a:p>
            <a:pPr marL="0" indent="0">
              <a:buNone/>
            </a:pPr>
            <a:endParaRPr lang="en-US" sz="2800" dirty="0"/>
          </a:p>
        </p:txBody>
      </p:sp>
    </p:spTree>
    <p:extLst>
      <p:ext uri="{BB962C8B-B14F-4D97-AF65-F5344CB8AC3E}">
        <p14:creationId xmlns:p14="http://schemas.microsoft.com/office/powerpoint/2010/main" val="22746970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7520940" cy="548640"/>
          </a:xfrm>
        </p:spPr>
        <p:txBody>
          <a:bodyPr>
            <a:noAutofit/>
          </a:bodyPr>
          <a:lstStyle/>
          <a:p>
            <a:pPr lvl="0"/>
            <a:r>
              <a:rPr lang="en-US" dirty="0" smtClean="0">
                <a:effectLst/>
              </a:rPr>
              <a:t>11.  Describe the characteristics of political campaigns.</a:t>
            </a:r>
            <a:br>
              <a:rPr lang="en-US" dirty="0" smtClean="0">
                <a:effectLst/>
              </a:rPr>
            </a:br>
            <a:endParaRPr lang="en-US" dirty="0"/>
          </a:p>
        </p:txBody>
      </p:sp>
      <p:sp>
        <p:nvSpPr>
          <p:cNvPr id="3" name="Content Placeholder 2"/>
          <p:cNvSpPr>
            <a:spLocks noGrp="1"/>
          </p:cNvSpPr>
          <p:nvPr>
            <p:ph idx="1"/>
          </p:nvPr>
        </p:nvSpPr>
        <p:spPr>
          <a:xfrm>
            <a:off x="838200" y="1524000"/>
            <a:ext cx="7520940" cy="3579849"/>
          </a:xfrm>
        </p:spPr>
        <p:txBody>
          <a:bodyPr>
            <a:normAutofit/>
          </a:bodyPr>
          <a:lstStyle/>
          <a:p>
            <a:pPr lvl="1"/>
            <a:r>
              <a:rPr lang="en-US" sz="2000" dirty="0" smtClean="0">
                <a:effectLst/>
              </a:rPr>
              <a:t>Qualifications/Experiences- What is the candidates background, education, upbringing, moral values, professional experiences, accomplishments…what makes this person right for the job?</a:t>
            </a:r>
          </a:p>
          <a:p>
            <a:pPr lvl="1"/>
            <a:r>
              <a:rPr lang="en-US" sz="2000" dirty="0" smtClean="0">
                <a:effectLst/>
              </a:rPr>
              <a:t>Issue-based platforms- What issues/topics are important to the candidate? How do they feel about the issues and what is their plan for the issues?</a:t>
            </a:r>
          </a:p>
          <a:p>
            <a:pPr lvl="1"/>
            <a:r>
              <a:rPr lang="en-US" sz="2000" dirty="0" smtClean="0">
                <a:effectLst/>
              </a:rPr>
              <a:t>Debates- Candidates argue the points in their plans/beliefs, defending their opinions against opposing candidates</a:t>
            </a:r>
          </a:p>
          <a:p>
            <a:pPr lvl="1"/>
            <a:r>
              <a:rPr lang="en-US" sz="2000" dirty="0" smtClean="0">
                <a:effectLst/>
              </a:rPr>
              <a:t>Political Ads- Media is used to communicate information to the public so that they are able to make an informed decision and cast an educated, well-researched vote.</a:t>
            </a:r>
          </a:p>
          <a:p>
            <a:endParaRPr lang="en-US" sz="2000" dirty="0"/>
          </a:p>
        </p:txBody>
      </p:sp>
    </p:spTree>
    <p:extLst>
      <p:ext uri="{BB962C8B-B14F-4D97-AF65-F5344CB8AC3E}">
        <p14:creationId xmlns:p14="http://schemas.microsoft.com/office/powerpoint/2010/main" val="3469194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r>
              <a:rPr lang="en-US" dirty="0" err="1" smtClean="0"/>
              <a:t>Flowmap</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05283855"/>
              </p:ext>
            </p:extLst>
          </p:nvPr>
        </p:nvGraphicFramePr>
        <p:xfrm>
          <a:off x="533399" y="990600"/>
          <a:ext cx="8001000" cy="4632960"/>
        </p:xfrm>
        <a:graphic>
          <a:graphicData uri="http://schemas.openxmlformats.org/drawingml/2006/table">
            <a:tbl>
              <a:tblPr firstRow="1" firstCol="1" lastRow="1" lastCol="1" bandRow="1" bandCol="1">
                <a:tableStyleId>{5C22544A-7EE6-4342-B048-85BDC9FD1C3A}</a:tableStyleId>
              </a:tblPr>
              <a:tblGrid>
                <a:gridCol w="1894663"/>
                <a:gridCol w="710498"/>
                <a:gridCol w="947331"/>
                <a:gridCol w="1973606"/>
                <a:gridCol w="2474902"/>
              </a:tblGrid>
              <a:tr h="76200">
                <a:tc>
                  <a:txBody>
                    <a:bodyPr/>
                    <a:lstStyle/>
                    <a:p>
                      <a:pPr marL="0" marR="0" algn="just"/>
                      <a:r>
                        <a:rPr lang="en-US" sz="1600" dirty="0">
                          <a:effectLst/>
                        </a:rPr>
                        <a:t>Document/Event</a:t>
                      </a:r>
                      <a:endParaRPr lang="en-US" sz="1600" dirty="0">
                        <a:effectLst/>
                        <a:latin typeface="Calibri"/>
                        <a:ea typeface="Times New Roman"/>
                        <a:cs typeface="Times New Roman"/>
                      </a:endParaRPr>
                    </a:p>
                  </a:txBody>
                  <a:tcPr marL="68580" marR="68580" marT="0" marB="0"/>
                </a:tc>
                <a:tc>
                  <a:txBody>
                    <a:bodyPr/>
                    <a:lstStyle/>
                    <a:p>
                      <a:pPr marL="0" marR="0"/>
                      <a:r>
                        <a:rPr lang="en-US" sz="1600" dirty="0">
                          <a:effectLst/>
                        </a:rPr>
                        <a:t>Date</a:t>
                      </a:r>
                      <a:endParaRPr lang="en-US" sz="1600" dirty="0">
                        <a:effectLst/>
                        <a:latin typeface="Calibri"/>
                        <a:ea typeface="Times New Roman"/>
                        <a:cs typeface="Times New Roman"/>
                      </a:endParaRPr>
                    </a:p>
                  </a:txBody>
                  <a:tcPr marL="68580" marR="68580" marT="0" marB="0"/>
                </a:tc>
                <a:tc>
                  <a:txBody>
                    <a:bodyPr/>
                    <a:lstStyle/>
                    <a:p>
                      <a:pPr marL="0" marR="0"/>
                      <a:r>
                        <a:rPr lang="en-US" sz="1600">
                          <a:effectLst/>
                        </a:rPr>
                        <a:t>Where? </a:t>
                      </a:r>
                      <a:endParaRPr lang="en-US" sz="1600">
                        <a:effectLst/>
                        <a:latin typeface="Calibri"/>
                        <a:ea typeface="Times New Roman"/>
                        <a:cs typeface="Times New Roman"/>
                      </a:endParaRPr>
                    </a:p>
                  </a:txBody>
                  <a:tcPr marL="68580" marR="68580" marT="0" marB="0"/>
                </a:tc>
                <a:tc>
                  <a:txBody>
                    <a:bodyPr/>
                    <a:lstStyle/>
                    <a:p>
                      <a:pPr marL="0" marR="0"/>
                      <a:r>
                        <a:rPr lang="en-US" sz="1600">
                          <a:effectLst/>
                        </a:rPr>
                        <a:t>Purpose </a:t>
                      </a:r>
                      <a:endParaRPr lang="en-US" sz="1600">
                        <a:effectLst/>
                        <a:latin typeface="Calibri"/>
                        <a:ea typeface="Times New Roman"/>
                        <a:cs typeface="Times New Roman"/>
                      </a:endParaRPr>
                    </a:p>
                  </a:txBody>
                  <a:tcPr marL="68580" marR="68580" marT="0" marB="0"/>
                </a:tc>
                <a:tc>
                  <a:txBody>
                    <a:bodyPr/>
                    <a:lstStyle/>
                    <a:p>
                      <a:pPr marL="0" marR="0"/>
                      <a:r>
                        <a:rPr lang="en-US" sz="1600">
                          <a:effectLst/>
                        </a:rPr>
                        <a:t>Main points</a:t>
                      </a:r>
                      <a:endParaRPr lang="en-US" sz="1600">
                        <a:effectLst/>
                        <a:latin typeface="Calibri"/>
                        <a:ea typeface="Times New Roman"/>
                        <a:cs typeface="Times New Roman"/>
                      </a:endParaRPr>
                    </a:p>
                  </a:txBody>
                  <a:tcPr marL="68580" marR="68580" marT="0" marB="0"/>
                </a:tc>
              </a:tr>
              <a:tr h="0">
                <a:tc>
                  <a:txBody>
                    <a:bodyPr/>
                    <a:lstStyle/>
                    <a:p>
                      <a:pPr marL="0" marR="0"/>
                      <a:r>
                        <a:rPr lang="en-US" sz="1600">
                          <a:effectLst/>
                        </a:rPr>
                        <a:t>Magna Carta </a:t>
                      </a:r>
                      <a:endParaRPr lang="en-US" sz="1600">
                        <a:effectLst/>
                        <a:latin typeface="Calibri"/>
                        <a:ea typeface="Times New Roman"/>
                        <a:cs typeface="Times New Roman"/>
                      </a:endParaRPr>
                    </a:p>
                  </a:txBody>
                  <a:tcPr marL="68580" marR="68580" marT="0" marB="0"/>
                </a:tc>
                <a:tc>
                  <a:txBody>
                    <a:bodyPr/>
                    <a:lstStyle/>
                    <a:p>
                      <a:pPr marL="0" marR="0"/>
                      <a:r>
                        <a:rPr lang="en-US" sz="1600">
                          <a:effectLst/>
                        </a:rPr>
                        <a:t>1215</a:t>
                      </a:r>
                      <a:endParaRPr lang="en-US" sz="1600">
                        <a:effectLst/>
                        <a:latin typeface="Calibri"/>
                        <a:ea typeface="Times New Roman"/>
                        <a:cs typeface="Times New Roman"/>
                      </a:endParaRPr>
                    </a:p>
                  </a:txBody>
                  <a:tcPr marL="68580" marR="68580" marT="0" marB="0"/>
                </a:tc>
                <a:tc>
                  <a:txBody>
                    <a:bodyPr/>
                    <a:lstStyle/>
                    <a:p>
                      <a:pPr marL="0" marR="0"/>
                      <a:r>
                        <a:rPr lang="en-US" sz="1600">
                          <a:effectLst/>
                        </a:rPr>
                        <a:t>England- Written by the king’s nobles (they were powerful enough to make him agree to it).</a:t>
                      </a:r>
                      <a:endParaRPr lang="en-US" sz="1600">
                        <a:effectLst/>
                        <a:latin typeface="Calibri"/>
                        <a:ea typeface="Times New Roman"/>
                        <a:cs typeface="Times New Roman"/>
                      </a:endParaRPr>
                    </a:p>
                  </a:txBody>
                  <a:tcPr marL="68580" marR="68580" marT="0" marB="0"/>
                </a:tc>
                <a:tc>
                  <a:txBody>
                    <a:bodyPr/>
                    <a:lstStyle/>
                    <a:p>
                      <a:pPr marL="0" marR="0"/>
                      <a:r>
                        <a:rPr lang="en-US" sz="1600">
                          <a:effectLst/>
                        </a:rPr>
                        <a:t>Required King John of England to protect certain rights of the people</a:t>
                      </a:r>
                    </a:p>
                    <a:p>
                      <a:pPr marL="0" marR="0"/>
                      <a:r>
                        <a:rPr lang="en-US" sz="1600">
                          <a:effectLst/>
                        </a:rPr>
                        <a:t>Limited King’s powers (things he couldn’t do any more)</a:t>
                      </a:r>
                    </a:p>
                    <a:p>
                      <a:pPr marL="0" marR="0"/>
                      <a:r>
                        <a:rPr lang="en-US" sz="1600">
                          <a:effectLst/>
                        </a:rPr>
                        <a:t>Protected the rights of the people</a:t>
                      </a:r>
                    </a:p>
                    <a:p>
                      <a:pPr marL="0" marR="0"/>
                      <a:r>
                        <a:rPr lang="en-US" sz="1600">
                          <a:effectLst/>
                        </a:rPr>
                        <a:t>(Note:  While these goals were not achieved, the document became an important symbol to show that the government was bound by law) </a:t>
                      </a:r>
                      <a:endParaRPr lang="en-US" sz="1600">
                        <a:effectLst/>
                        <a:latin typeface="Calibri"/>
                        <a:ea typeface="Times New Roman"/>
                        <a:cs typeface="Times New Roman"/>
                      </a:endParaRPr>
                    </a:p>
                  </a:txBody>
                  <a:tcPr marL="68580" marR="68580" marT="0" marB="0"/>
                </a:tc>
                <a:tc>
                  <a:txBody>
                    <a:bodyPr/>
                    <a:lstStyle/>
                    <a:p>
                      <a:pPr marL="0" marR="0"/>
                      <a:r>
                        <a:rPr lang="en-US" sz="1600" dirty="0">
                          <a:effectLst/>
                        </a:rPr>
                        <a:t>Rule of constitutional law- The government must follow laws, too.</a:t>
                      </a:r>
                    </a:p>
                    <a:p>
                      <a:pPr marL="0" marR="0"/>
                      <a:r>
                        <a:rPr lang="en-US" sz="1600" dirty="0">
                          <a:effectLst/>
                        </a:rPr>
                        <a:t>Created Parliament-Beginning of representative government</a:t>
                      </a:r>
                    </a:p>
                    <a:p>
                      <a:pPr marL="0" marR="0"/>
                      <a:r>
                        <a:rPr lang="en-US" sz="1600" dirty="0">
                          <a:effectLst/>
                        </a:rPr>
                        <a:t>Beginning of separation of powers/checks and balances. </a:t>
                      </a:r>
                    </a:p>
                    <a:p>
                      <a:pPr marL="0" marR="0">
                        <a:spcBef>
                          <a:spcPts val="0"/>
                        </a:spcBef>
                        <a:spcAft>
                          <a:spcPts val="0"/>
                        </a:spcAft>
                      </a:pPr>
                      <a:r>
                        <a:rPr lang="en-US" sz="1600" dirty="0">
                          <a:effectLst/>
                        </a:rPr>
                        <a:t>Governments are based on an agreement or contract between the ruler and people to be ruled. (Just like social contract!)</a:t>
                      </a:r>
                    </a:p>
                    <a:p>
                      <a:pPr marL="0" marR="0">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512676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pPr lvl="0"/>
            <a:r>
              <a:rPr lang="en-US" dirty="0" smtClean="0">
                <a:effectLst/>
              </a:rPr>
              <a:t>12.  Describe the influence of third parties on the political process.</a:t>
            </a:r>
            <a:br>
              <a:rPr lang="en-US" dirty="0" smtClean="0">
                <a:effectLst/>
              </a:rPr>
            </a:br>
            <a:endParaRPr lang="en-US" dirty="0"/>
          </a:p>
        </p:txBody>
      </p:sp>
      <p:sp>
        <p:nvSpPr>
          <p:cNvPr id="3" name="Content Placeholder 2"/>
          <p:cNvSpPr>
            <a:spLocks noGrp="1"/>
          </p:cNvSpPr>
          <p:nvPr>
            <p:ph idx="1"/>
          </p:nvPr>
        </p:nvSpPr>
        <p:spPr/>
        <p:txBody>
          <a:bodyPr>
            <a:noAutofit/>
          </a:bodyPr>
          <a:lstStyle/>
          <a:p>
            <a:endParaRPr lang="en-US" sz="2400" dirty="0" smtClean="0">
              <a:effectLst/>
            </a:endParaRPr>
          </a:p>
          <a:p>
            <a:pPr lvl="1"/>
            <a:r>
              <a:rPr lang="en-US" sz="2400" dirty="0" smtClean="0">
                <a:effectLst/>
              </a:rPr>
              <a:t>Third parties are an option for people to turn to in the event they don’t agree with the 2 “main” political parties (Republican/Democrat) on the issues. </a:t>
            </a:r>
          </a:p>
          <a:p>
            <a:pPr lvl="1"/>
            <a:r>
              <a:rPr lang="en-US" sz="2400" dirty="0" smtClean="0">
                <a:effectLst/>
              </a:rPr>
              <a:t>Third parties bring more light to the issues, in the form of different opinions.</a:t>
            </a:r>
          </a:p>
          <a:p>
            <a:pPr lvl="1"/>
            <a:r>
              <a:rPr lang="en-US" sz="2400" dirty="0" smtClean="0">
                <a:effectLst/>
              </a:rPr>
              <a:t> Even if third parties don't win, a lot of people do vote for them, and that is votes taken away from the other party's votes, which has an impact on end election results.</a:t>
            </a:r>
          </a:p>
          <a:p>
            <a:pPr marL="0" indent="0">
              <a:buNone/>
            </a:pPr>
            <a:endParaRPr lang="en-US" sz="2400" dirty="0"/>
          </a:p>
        </p:txBody>
      </p:sp>
    </p:spTree>
    <p:extLst>
      <p:ext uri="{BB962C8B-B14F-4D97-AF65-F5344CB8AC3E}">
        <p14:creationId xmlns:p14="http://schemas.microsoft.com/office/powerpoint/2010/main" val="3878945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1143000"/>
          </a:xfrm>
        </p:spPr>
        <p:txBody>
          <a:bodyPr>
            <a:normAutofit fontScale="90000"/>
          </a:bodyPr>
          <a:lstStyle/>
          <a:p>
            <a:pPr lvl="0"/>
            <a:r>
              <a:rPr lang="en-US" dirty="0" smtClean="0">
                <a:effectLst/>
              </a:rPr>
              <a:t>13. How does your level of education influence your voting habits?</a:t>
            </a:r>
            <a:br>
              <a:rPr lang="en-US" dirty="0" smtClean="0">
                <a:effectLst/>
              </a:rPr>
            </a:br>
            <a:endParaRPr lang="en-US" dirty="0"/>
          </a:p>
        </p:txBody>
      </p:sp>
      <p:sp>
        <p:nvSpPr>
          <p:cNvPr id="3" name="Content Placeholder 2"/>
          <p:cNvSpPr>
            <a:spLocks noGrp="1"/>
          </p:cNvSpPr>
          <p:nvPr>
            <p:ph idx="1"/>
          </p:nvPr>
        </p:nvSpPr>
        <p:spPr>
          <a:xfrm>
            <a:off x="838200" y="1371600"/>
            <a:ext cx="7520940" cy="3579849"/>
          </a:xfrm>
        </p:spPr>
        <p:txBody>
          <a:bodyPr>
            <a:normAutofit/>
          </a:bodyPr>
          <a:lstStyle/>
          <a:p>
            <a:pPr lvl="1"/>
            <a:r>
              <a:rPr lang="en-US" sz="3200" dirty="0" smtClean="0">
                <a:effectLst/>
              </a:rPr>
              <a:t>The more educated you are, the more likely you are to vote!</a:t>
            </a:r>
          </a:p>
          <a:p>
            <a:pPr lvl="1"/>
            <a:endParaRPr lang="en-US" sz="3200" dirty="0"/>
          </a:p>
          <a:p>
            <a:pPr marL="0" lvl="1" indent="0">
              <a:buNone/>
            </a:pPr>
            <a:endParaRPr lang="en-US" sz="3200" dirty="0" smtClean="0">
              <a:effectLst/>
            </a:endParaRPr>
          </a:p>
          <a:p>
            <a:pPr marL="0" lvl="0" indent="0">
              <a:buNone/>
            </a:pPr>
            <a:r>
              <a:rPr lang="en-US" sz="3200" dirty="0" smtClean="0">
                <a:effectLst/>
              </a:rPr>
              <a:t>14. Define “suffrage.”</a:t>
            </a:r>
          </a:p>
          <a:p>
            <a:pPr lvl="1"/>
            <a:r>
              <a:rPr lang="en-US" sz="3200" dirty="0" smtClean="0">
                <a:effectLst/>
              </a:rPr>
              <a:t>The right to vote.</a:t>
            </a:r>
          </a:p>
          <a:p>
            <a:endParaRPr lang="en-US" sz="3200" dirty="0"/>
          </a:p>
        </p:txBody>
      </p:sp>
    </p:spTree>
    <p:extLst>
      <p:ext uri="{BB962C8B-B14F-4D97-AF65-F5344CB8AC3E}">
        <p14:creationId xmlns:p14="http://schemas.microsoft.com/office/powerpoint/2010/main" val="1831460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pPr lvl="0"/>
            <a:r>
              <a:rPr lang="en-US" dirty="0" smtClean="0">
                <a:effectLst/>
              </a:rPr>
              <a:t>15. Give an example for each of the 7 types of propaganda.</a:t>
            </a:r>
            <a:br>
              <a:rPr lang="en-US" dirty="0" smtClean="0">
                <a:effectLst/>
              </a:rPr>
            </a:br>
            <a:endParaRPr lang="en-US" dirty="0"/>
          </a:p>
        </p:txBody>
      </p:sp>
      <p:sp>
        <p:nvSpPr>
          <p:cNvPr id="3" name="Content Placeholder 2"/>
          <p:cNvSpPr>
            <a:spLocks noGrp="1"/>
          </p:cNvSpPr>
          <p:nvPr>
            <p:ph idx="1"/>
          </p:nvPr>
        </p:nvSpPr>
        <p:spPr>
          <a:xfrm>
            <a:off x="838200" y="1676400"/>
            <a:ext cx="7520940" cy="3579849"/>
          </a:xfrm>
        </p:spPr>
        <p:txBody>
          <a:bodyPr>
            <a:normAutofit/>
          </a:bodyPr>
          <a:lstStyle/>
          <a:p>
            <a:pPr lvl="1"/>
            <a:r>
              <a:rPr lang="en-US" sz="2800" dirty="0" smtClean="0">
                <a:effectLst/>
              </a:rPr>
              <a:t>Transfer/Testimonial- The act of relating something or someone we like or respect with a product or service.</a:t>
            </a:r>
          </a:p>
          <a:p>
            <a:endParaRPr lang="en-US" sz="2800" dirty="0" smtClean="0">
              <a:effectLst/>
            </a:endParaRPr>
          </a:p>
          <a:p>
            <a:pPr lvl="1"/>
            <a:r>
              <a:rPr lang="en-US" sz="2800" dirty="0" smtClean="0">
                <a:effectLst/>
              </a:rPr>
              <a:t>Glittering Generalities- The act of referring to words or ideas that evoke a positive emotional response from an audience. </a:t>
            </a:r>
          </a:p>
          <a:p>
            <a:endParaRPr lang="en-US" sz="2800" dirty="0"/>
          </a:p>
        </p:txBody>
      </p:sp>
      <p:pic>
        <p:nvPicPr>
          <p:cNvPr id="13314" name="il_fi" descr="http://1.bp.blogspot.com/_H9xEBFKqi-0/Svrcdk5auDI/AAAAAAAAADY/YWx13cSnvqo/s320/drewbarrymore.jpe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52400" y="2015843"/>
            <a:ext cx="904875" cy="123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Picture 3" descr="Coca-Cola%20Ad">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62600" y="4495800"/>
            <a:ext cx="309245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82464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pPr lvl="0"/>
            <a:r>
              <a:rPr lang="en-US" dirty="0" smtClean="0">
                <a:effectLst/>
              </a:rPr>
              <a:t>15. Give an example for each of the 7 types of propaganda.</a:t>
            </a:r>
            <a:br>
              <a:rPr lang="en-US" dirty="0" smtClean="0">
                <a:effectLst/>
              </a:rPr>
            </a:br>
            <a:endParaRPr lang="en-US" dirty="0"/>
          </a:p>
        </p:txBody>
      </p:sp>
      <p:sp>
        <p:nvSpPr>
          <p:cNvPr id="3" name="Content Placeholder 2"/>
          <p:cNvSpPr>
            <a:spLocks noGrp="1"/>
          </p:cNvSpPr>
          <p:nvPr>
            <p:ph idx="1"/>
          </p:nvPr>
        </p:nvSpPr>
        <p:spPr>
          <a:xfrm>
            <a:off x="1219200" y="1371600"/>
            <a:ext cx="7520940" cy="3579849"/>
          </a:xfrm>
        </p:spPr>
        <p:txBody>
          <a:bodyPr>
            <a:normAutofit/>
          </a:bodyPr>
          <a:lstStyle/>
          <a:p>
            <a:pPr lvl="2"/>
            <a:r>
              <a:rPr lang="en-US" sz="2400" dirty="0" smtClean="0">
                <a:effectLst/>
              </a:rPr>
              <a:t>Plain Folks- The use of everyday people to sell a product or service. Speakers in ads appear to make the person to be one of the people.</a:t>
            </a:r>
          </a:p>
          <a:p>
            <a:pPr lvl="1"/>
            <a:endParaRPr lang="en-US" sz="2400" dirty="0" smtClean="0"/>
          </a:p>
          <a:p>
            <a:pPr lvl="1"/>
            <a:endParaRPr lang="en-US" sz="2400" dirty="0"/>
          </a:p>
          <a:p>
            <a:pPr lvl="1"/>
            <a:endParaRPr lang="en-US" sz="2400" dirty="0" smtClean="0"/>
          </a:p>
          <a:p>
            <a:pPr lvl="2"/>
            <a:r>
              <a:rPr lang="en-US" sz="2400" dirty="0" smtClean="0"/>
              <a:t>Bandwagon- </a:t>
            </a:r>
            <a:r>
              <a:rPr lang="en-US" sz="2400" dirty="0"/>
              <a:t>Attempts to persuade the target audience to take a course of action, "Everyone else is taking." "Join the crowd." </a:t>
            </a:r>
            <a:endParaRPr lang="en-US" sz="2400" dirty="0" smtClean="0">
              <a:effectLst/>
            </a:endParaRPr>
          </a:p>
          <a:p>
            <a:endParaRPr lang="en-US" sz="2400" dirty="0" smtClean="0">
              <a:effectLst/>
            </a:endParaRPr>
          </a:p>
          <a:p>
            <a:endParaRPr lang="en-US" sz="2400" dirty="0"/>
          </a:p>
        </p:txBody>
      </p:sp>
      <p:pic>
        <p:nvPicPr>
          <p:cNvPr id="14338" name="il_fi" descr="47139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905000"/>
            <a:ext cx="1366838" cy="135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9" name="il_fi" descr="social-media-bandwag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4648200"/>
            <a:ext cx="1838325" cy="148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930496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pPr lvl="0"/>
            <a:r>
              <a:rPr lang="en-US" dirty="0" smtClean="0">
                <a:effectLst/>
              </a:rPr>
              <a:t>15. Give an example for each of the 7 types of propaganda.</a:t>
            </a:r>
            <a:br>
              <a:rPr lang="en-US" dirty="0" smtClean="0">
                <a:effectLst/>
              </a:rPr>
            </a:br>
            <a:endParaRPr lang="en-US" dirty="0"/>
          </a:p>
        </p:txBody>
      </p:sp>
      <p:sp>
        <p:nvSpPr>
          <p:cNvPr id="3" name="Content Placeholder 2"/>
          <p:cNvSpPr>
            <a:spLocks noGrp="1"/>
          </p:cNvSpPr>
          <p:nvPr>
            <p:ph idx="1"/>
          </p:nvPr>
        </p:nvSpPr>
        <p:spPr>
          <a:xfrm>
            <a:off x="406242" y="1905000"/>
            <a:ext cx="7520940" cy="3579849"/>
          </a:xfrm>
        </p:spPr>
        <p:txBody>
          <a:bodyPr>
            <a:noAutofit/>
          </a:bodyPr>
          <a:lstStyle/>
          <a:p>
            <a:pPr lvl="1"/>
            <a:r>
              <a:rPr lang="en-US" sz="2800" dirty="0" smtClean="0">
                <a:effectLst/>
              </a:rPr>
              <a:t>Name Calling- The use of names that evoke fear or hatred in the viewer. This technique links a person or idea to a negative symbol.</a:t>
            </a:r>
          </a:p>
          <a:p>
            <a:pPr lvl="1"/>
            <a:endParaRPr lang="en-US" sz="2800" dirty="0" smtClean="0">
              <a:effectLst/>
            </a:endParaRPr>
          </a:p>
          <a:p>
            <a:pPr lvl="1"/>
            <a:endParaRPr lang="en-US" sz="2800" dirty="0"/>
          </a:p>
          <a:p>
            <a:pPr lvl="1"/>
            <a:r>
              <a:rPr lang="en-US" sz="2800" dirty="0" smtClean="0">
                <a:effectLst/>
              </a:rPr>
              <a:t>Card Stacking- Strategy of showing the product's best features. Telling half-truths and emitting or lying about it's potential problems.</a:t>
            </a:r>
          </a:p>
          <a:p>
            <a:endParaRPr lang="en-US" sz="2800" dirty="0"/>
          </a:p>
        </p:txBody>
      </p:sp>
      <p:pic>
        <p:nvPicPr>
          <p:cNvPr id="15362" name="Picture 6" descr="http://maverickphilosopher.typepad.com/.a/6a010535ce1cf6970c0154343a6964970c-800w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3800" y="2050256"/>
            <a:ext cx="1233488" cy="123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3" name="il_fi" descr="ANd9GcTgSroFLGK8lTha-vB4xQ8OaS4metXGGy_Ary4vxZIor84S4L6ToA4BkING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08106" y="3810000"/>
            <a:ext cx="1366838" cy="174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92171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38200"/>
            <a:ext cx="7520940" cy="548640"/>
          </a:xfrm>
        </p:spPr>
        <p:txBody>
          <a:bodyPr>
            <a:noAutofit/>
          </a:bodyPr>
          <a:lstStyle/>
          <a:p>
            <a:pPr lvl="0"/>
            <a:r>
              <a:rPr lang="en-US" sz="2800" dirty="0" smtClean="0">
                <a:effectLst/>
              </a:rPr>
              <a:t>16. Describe how lobbyists and special interest groups try to influence the political process.</a:t>
            </a:r>
            <a:br>
              <a:rPr lang="en-US" sz="2800" dirty="0" smtClean="0">
                <a:effectLst/>
              </a:rPr>
            </a:br>
            <a:endParaRPr lang="en-US" sz="2800" dirty="0"/>
          </a:p>
        </p:txBody>
      </p:sp>
      <p:sp>
        <p:nvSpPr>
          <p:cNvPr id="3" name="Content Placeholder 2"/>
          <p:cNvSpPr>
            <a:spLocks noGrp="1"/>
          </p:cNvSpPr>
          <p:nvPr>
            <p:ph idx="1"/>
          </p:nvPr>
        </p:nvSpPr>
        <p:spPr>
          <a:xfrm>
            <a:off x="838200" y="2209800"/>
            <a:ext cx="7520940" cy="3579849"/>
          </a:xfrm>
        </p:spPr>
        <p:txBody>
          <a:bodyPr>
            <a:normAutofit/>
          </a:bodyPr>
          <a:lstStyle/>
          <a:p>
            <a:pPr lvl="1"/>
            <a:r>
              <a:rPr lang="en-US" sz="3200" dirty="0" smtClean="0">
                <a:effectLst/>
              </a:rPr>
              <a:t>Think about it: You all became lobbyists for Project Citizen.  What did you and your classmates do to gain support and influence others to approve your ideas?</a:t>
            </a:r>
          </a:p>
          <a:p>
            <a:endParaRPr lang="en-US" sz="3200" dirty="0"/>
          </a:p>
        </p:txBody>
      </p:sp>
    </p:spTree>
    <p:extLst>
      <p:ext uri="{BB962C8B-B14F-4D97-AF65-F5344CB8AC3E}">
        <p14:creationId xmlns:p14="http://schemas.microsoft.com/office/powerpoint/2010/main" val="3760938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effectLst/>
              </a:rPr>
              <a:t>17. Diagram the levels of government.</a:t>
            </a:r>
            <a:br>
              <a:rPr lang="en-US" dirty="0" smtClean="0">
                <a:effectLst/>
              </a:rPr>
            </a:br>
            <a:endParaRPr lang="en-US" dirty="0"/>
          </a:p>
        </p:txBody>
      </p:sp>
      <p:sp>
        <p:nvSpPr>
          <p:cNvPr id="3" name="Content Placeholder 2"/>
          <p:cNvSpPr>
            <a:spLocks noGrp="1"/>
          </p:cNvSpPr>
          <p:nvPr>
            <p:ph idx="1"/>
          </p:nvPr>
        </p:nvSpPr>
        <p:spPr/>
        <p:txBody>
          <a:bodyPr>
            <a:normAutofit/>
          </a:bodyPr>
          <a:lstStyle/>
          <a:p>
            <a:pPr lvl="1"/>
            <a:r>
              <a:rPr lang="en-US" sz="3600" dirty="0" smtClean="0">
                <a:effectLst/>
              </a:rPr>
              <a:t>Federal (Washington DC- National Government)</a:t>
            </a:r>
          </a:p>
          <a:p>
            <a:pPr lvl="1"/>
            <a:r>
              <a:rPr lang="en-US" sz="3600" dirty="0" smtClean="0">
                <a:effectLst/>
              </a:rPr>
              <a:t>State (Tallahassee)</a:t>
            </a:r>
          </a:p>
          <a:p>
            <a:pPr lvl="1"/>
            <a:r>
              <a:rPr lang="en-US" sz="3600" dirty="0" smtClean="0">
                <a:effectLst/>
              </a:rPr>
              <a:t>Local (County/City)</a:t>
            </a:r>
          </a:p>
          <a:p>
            <a:endParaRPr lang="en-US" sz="3600" dirty="0"/>
          </a:p>
        </p:txBody>
      </p:sp>
    </p:spTree>
    <p:extLst>
      <p:ext uri="{BB962C8B-B14F-4D97-AF65-F5344CB8AC3E}">
        <p14:creationId xmlns:p14="http://schemas.microsoft.com/office/powerpoint/2010/main" val="37224061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lvl="0" indent="0">
              <a:buNone/>
            </a:pPr>
            <a:r>
              <a:rPr lang="en-US" sz="3200" dirty="0" smtClean="0">
                <a:effectLst/>
              </a:rPr>
              <a:t>18. List several ways you could volunteer in your community.</a:t>
            </a:r>
          </a:p>
          <a:p>
            <a:pPr lvl="1"/>
            <a:r>
              <a:rPr lang="en-US" sz="3200" dirty="0" smtClean="0">
                <a:effectLst/>
              </a:rPr>
              <a:t>This is checking to make sure you understand public policy and Project Citizen</a:t>
            </a:r>
          </a:p>
          <a:p>
            <a:endParaRPr lang="en-US" sz="3200" dirty="0"/>
          </a:p>
        </p:txBody>
      </p:sp>
    </p:spTree>
    <p:extLst>
      <p:ext uri="{BB962C8B-B14F-4D97-AF65-F5344CB8AC3E}">
        <p14:creationId xmlns:p14="http://schemas.microsoft.com/office/powerpoint/2010/main" val="41555145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lvl="0" indent="0">
              <a:buNone/>
            </a:pPr>
            <a:r>
              <a:rPr lang="en-US" sz="3200" dirty="0" smtClean="0">
                <a:effectLst/>
              </a:rPr>
              <a:t>19. What is the rule of law?</a:t>
            </a:r>
          </a:p>
          <a:p>
            <a:pPr lvl="1"/>
            <a:r>
              <a:rPr lang="en-US" sz="3200" dirty="0" smtClean="0">
                <a:effectLst/>
              </a:rPr>
              <a:t>Rule of law means that every citizen must follow the law, even those in charge.</a:t>
            </a:r>
          </a:p>
          <a:p>
            <a:endParaRPr lang="en-US" sz="3200" dirty="0"/>
          </a:p>
        </p:txBody>
      </p:sp>
    </p:spTree>
    <p:extLst>
      <p:ext uri="{BB962C8B-B14F-4D97-AF65-F5344CB8AC3E}">
        <p14:creationId xmlns:p14="http://schemas.microsoft.com/office/powerpoint/2010/main" val="38873581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lvl="0" indent="0">
              <a:buNone/>
            </a:pPr>
            <a:r>
              <a:rPr lang="en-US" sz="3200" dirty="0" smtClean="0">
                <a:effectLst/>
              </a:rPr>
              <a:t>20. Describe the rule of law and rights of citizens in a dictatorship vs. democracy.</a:t>
            </a:r>
          </a:p>
          <a:p>
            <a:pPr lvl="1"/>
            <a:r>
              <a:rPr lang="en-US" sz="3200" dirty="0" smtClean="0">
                <a:effectLst/>
              </a:rPr>
              <a:t>Dictatorship- Do as you’re told.  No say in laws/rules.</a:t>
            </a:r>
          </a:p>
          <a:p>
            <a:pPr lvl="1"/>
            <a:r>
              <a:rPr lang="en-US" sz="3200" dirty="0" smtClean="0">
                <a:effectLst/>
              </a:rPr>
              <a:t>Democracy- People have a voice and may vote for rules/laws or those that create them.</a:t>
            </a:r>
          </a:p>
          <a:p>
            <a:endParaRPr lang="en-US" sz="3200" dirty="0"/>
          </a:p>
        </p:txBody>
      </p:sp>
    </p:spTree>
    <p:extLst>
      <p:ext uri="{BB962C8B-B14F-4D97-AF65-F5344CB8AC3E}">
        <p14:creationId xmlns:p14="http://schemas.microsoft.com/office/powerpoint/2010/main" val="11185944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r>
              <a:rPr lang="en-US" dirty="0" err="1" smtClean="0"/>
              <a:t>Flowmap</a:t>
            </a:r>
            <a:r>
              <a:rPr lang="en-US" dirty="0" smtClean="0"/>
              <a:t> Cont’d.</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95570362"/>
              </p:ext>
            </p:extLst>
          </p:nvPr>
        </p:nvGraphicFramePr>
        <p:xfrm>
          <a:off x="533400" y="2209800"/>
          <a:ext cx="7747635" cy="2194560"/>
        </p:xfrm>
        <a:graphic>
          <a:graphicData uri="http://schemas.openxmlformats.org/drawingml/2006/table">
            <a:tbl>
              <a:tblPr firstRow="1" firstCol="1" lastRow="1" lastCol="1" bandRow="1" bandCol="1">
                <a:tableStyleId>{5C22544A-7EE6-4342-B048-85BDC9FD1C3A}</a:tableStyleId>
              </a:tblPr>
              <a:tblGrid>
                <a:gridCol w="1486257"/>
                <a:gridCol w="712952"/>
                <a:gridCol w="868807"/>
                <a:gridCol w="2172680"/>
                <a:gridCol w="2506939"/>
              </a:tblGrid>
              <a:tr h="2156301">
                <a:tc>
                  <a:txBody>
                    <a:bodyPr/>
                    <a:lstStyle/>
                    <a:p>
                      <a:pPr marL="0" marR="0"/>
                      <a:r>
                        <a:rPr lang="en-US" sz="1600" dirty="0">
                          <a:effectLst/>
                        </a:rPr>
                        <a:t>Enlightenment</a:t>
                      </a:r>
                      <a:endParaRPr lang="en-US" sz="1600" dirty="0">
                        <a:effectLst/>
                        <a:latin typeface="Calibri"/>
                        <a:ea typeface="Times New Roman"/>
                        <a:cs typeface="Times New Roman"/>
                      </a:endParaRPr>
                    </a:p>
                  </a:txBody>
                  <a:tcPr marL="68580" marR="68580" marT="0" marB="0"/>
                </a:tc>
                <a:tc>
                  <a:txBody>
                    <a:bodyPr/>
                    <a:lstStyle/>
                    <a:p>
                      <a:pPr marL="0" marR="0"/>
                      <a:r>
                        <a:rPr lang="en-US" sz="1600">
                          <a:effectLst/>
                        </a:rPr>
                        <a:t>1600-1700s</a:t>
                      </a:r>
                      <a:endParaRPr lang="en-US" sz="1600">
                        <a:effectLst/>
                        <a:latin typeface="Calibri"/>
                        <a:ea typeface="Times New Roman"/>
                        <a:cs typeface="Times New Roman"/>
                      </a:endParaRPr>
                    </a:p>
                  </a:txBody>
                  <a:tcPr marL="68580" marR="68580" marT="0" marB="0"/>
                </a:tc>
                <a:tc>
                  <a:txBody>
                    <a:bodyPr/>
                    <a:lstStyle/>
                    <a:p>
                      <a:pPr marL="0" marR="0"/>
                      <a:r>
                        <a:rPr lang="en-US" sz="1600">
                          <a:effectLst/>
                        </a:rPr>
                        <a:t>This was not a document, but a time period in Europe.</a:t>
                      </a:r>
                      <a:endParaRPr lang="en-US" sz="1600">
                        <a:effectLst/>
                        <a:latin typeface="Calibri"/>
                        <a:ea typeface="Times New Roman"/>
                        <a:cs typeface="Times New Roman"/>
                      </a:endParaRPr>
                    </a:p>
                  </a:txBody>
                  <a:tcPr marL="68580" marR="68580" marT="0" marB="0"/>
                </a:tc>
                <a:tc>
                  <a:txBody>
                    <a:bodyPr/>
                    <a:lstStyle/>
                    <a:p>
                      <a:pPr marL="0" marR="0"/>
                      <a:r>
                        <a:rPr lang="en-US" sz="1600">
                          <a:effectLst/>
                        </a:rPr>
                        <a:t>People started looking outside of the church for answers.  </a:t>
                      </a:r>
                    </a:p>
                    <a:p>
                      <a:pPr marL="0" marR="0"/>
                      <a:r>
                        <a:rPr lang="en-US" sz="1600">
                          <a:effectLst/>
                        </a:rPr>
                        <a:t>Philosophers, Locke &amp; Montesquieu, began to share their theories/ideas on human rights &amp; government.</a:t>
                      </a:r>
                      <a:endParaRPr lang="en-US" sz="1600">
                        <a:effectLst/>
                        <a:latin typeface="Calibri"/>
                        <a:ea typeface="Times New Roman"/>
                        <a:cs typeface="Times New Roman"/>
                      </a:endParaRPr>
                    </a:p>
                  </a:txBody>
                  <a:tcPr marL="68580" marR="68580" marT="0" marB="0"/>
                </a:tc>
                <a:tc>
                  <a:txBody>
                    <a:bodyPr/>
                    <a:lstStyle/>
                    <a:p>
                      <a:pPr marL="0" marR="0"/>
                      <a:r>
                        <a:rPr lang="en-US" sz="1600" dirty="0">
                          <a:effectLst/>
                        </a:rPr>
                        <a:t>Baron de Montesquieu- separation of powers, checks &amp; balances</a:t>
                      </a:r>
                    </a:p>
                    <a:p>
                      <a:pPr marL="0" marR="0"/>
                      <a:r>
                        <a:rPr lang="en-US" sz="1600" dirty="0">
                          <a:effectLst/>
                        </a:rPr>
                        <a:t>John Locke- separation of church &amp; state, social contract, natural rights, consent of the governed</a:t>
                      </a:r>
                      <a:endParaRPr lang="en-US" sz="1600" dirty="0">
                        <a:effectLst/>
                        <a:latin typeface="Calibri"/>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14479545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lvl="0" indent="0">
              <a:buNone/>
            </a:pPr>
            <a:r>
              <a:rPr lang="en-US" sz="2800" dirty="0" smtClean="0">
                <a:effectLst/>
              </a:rPr>
              <a:t>21. Describe why the Code of Hammurabi was effective.</a:t>
            </a:r>
          </a:p>
          <a:p>
            <a:pPr lvl="1"/>
            <a:r>
              <a:rPr lang="en-US" sz="2400" dirty="0" smtClean="0">
                <a:effectLst/>
              </a:rPr>
              <a:t>Eye for an eye perspective</a:t>
            </a:r>
          </a:p>
          <a:p>
            <a:pPr lvl="1"/>
            <a:r>
              <a:rPr lang="en-US" sz="2400" dirty="0" smtClean="0">
                <a:effectLst/>
              </a:rPr>
              <a:t>Earliest known listing of rules/laws (from Babylonian times). Similar to Constitution.</a:t>
            </a:r>
          </a:p>
          <a:p>
            <a:pPr lvl="1"/>
            <a:r>
              <a:rPr lang="en-US" sz="2400" dirty="0" smtClean="0">
                <a:effectLst/>
              </a:rPr>
              <a:t>Rules and punishments were arranged by social status (slave versus free man).</a:t>
            </a:r>
          </a:p>
          <a:p>
            <a:endParaRPr lang="en-US" sz="2400" dirty="0"/>
          </a:p>
        </p:txBody>
      </p:sp>
    </p:spTree>
    <p:extLst>
      <p:ext uri="{BB962C8B-B14F-4D97-AF65-F5344CB8AC3E}">
        <p14:creationId xmlns:p14="http://schemas.microsoft.com/office/powerpoint/2010/main" val="12689065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lvl="0" indent="0">
              <a:buNone/>
            </a:pPr>
            <a:r>
              <a:rPr lang="en-US" sz="3200" dirty="0" smtClean="0">
                <a:effectLst/>
              </a:rPr>
              <a:t>22. Give three examples of intangible personal property (as in intellectual property, trademark, or copyright).</a:t>
            </a:r>
          </a:p>
          <a:p>
            <a:pPr lvl="1"/>
            <a:r>
              <a:rPr lang="en-US" sz="3200" dirty="0" smtClean="0">
                <a:effectLst/>
              </a:rPr>
              <a:t>Songs to download, movies, a patent for an invention, any idea you have </a:t>
            </a:r>
          </a:p>
          <a:p>
            <a:endParaRPr lang="en-US" sz="3200" dirty="0"/>
          </a:p>
        </p:txBody>
      </p:sp>
    </p:spTree>
    <p:extLst>
      <p:ext uri="{BB962C8B-B14F-4D97-AF65-F5344CB8AC3E}">
        <p14:creationId xmlns:p14="http://schemas.microsoft.com/office/powerpoint/2010/main" val="38859429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533400"/>
            <a:ext cx="7520940" cy="548640"/>
          </a:xfrm>
        </p:spPr>
        <p:txBody>
          <a:bodyPr>
            <a:noAutofit/>
          </a:bodyPr>
          <a:lstStyle/>
          <a:p>
            <a:pPr lvl="0"/>
            <a:r>
              <a:rPr lang="en-US" sz="2000" dirty="0" smtClean="0">
                <a:effectLst/>
              </a:rPr>
              <a:t>23. Create a double bubble map comparing/contrasting the views of Federalists and Anti-Federalists including the significant individuals involved in the debate.</a:t>
            </a:r>
            <a:br>
              <a:rPr lang="en-US" sz="2000" dirty="0" smtClean="0">
                <a:effectLst/>
              </a:rPr>
            </a:br>
            <a:endParaRPr lang="en-US" sz="2000" dirty="0"/>
          </a:p>
        </p:txBody>
      </p:sp>
      <p:sp>
        <p:nvSpPr>
          <p:cNvPr id="5" name="Text Placeholder 4"/>
          <p:cNvSpPr>
            <a:spLocks noGrp="1"/>
          </p:cNvSpPr>
          <p:nvPr>
            <p:ph type="body" idx="1"/>
          </p:nvPr>
        </p:nvSpPr>
        <p:spPr/>
        <p:txBody>
          <a:bodyPr>
            <a:normAutofit/>
          </a:bodyPr>
          <a:lstStyle/>
          <a:p>
            <a:r>
              <a:rPr lang="en-US" sz="1600" b="1" dirty="0" smtClean="0"/>
              <a:t>Federalists</a:t>
            </a:r>
            <a:endParaRPr lang="en-US" sz="1600" b="1" dirty="0"/>
          </a:p>
        </p:txBody>
      </p:sp>
      <p:sp>
        <p:nvSpPr>
          <p:cNvPr id="6" name="Content Placeholder 5"/>
          <p:cNvSpPr>
            <a:spLocks noGrp="1"/>
          </p:cNvSpPr>
          <p:nvPr>
            <p:ph sz="half" idx="2"/>
          </p:nvPr>
        </p:nvSpPr>
        <p:spPr/>
        <p:txBody>
          <a:bodyPr>
            <a:normAutofit fontScale="77500" lnSpcReduction="20000"/>
          </a:bodyPr>
          <a:lstStyle/>
          <a:p>
            <a:pPr>
              <a:buFont typeface="Arial" pitchFamily="34" charset="0"/>
              <a:buChar char="•"/>
            </a:pPr>
            <a:r>
              <a:rPr lang="en-US" b="0" dirty="0"/>
              <a:t>Alexander Hamilton &amp; James </a:t>
            </a:r>
            <a:r>
              <a:rPr lang="en-US" b="0" dirty="0" smtClean="0"/>
              <a:t>Madison</a:t>
            </a:r>
          </a:p>
          <a:p>
            <a:pPr>
              <a:buFont typeface="Arial" pitchFamily="34" charset="0"/>
              <a:buChar char="•"/>
            </a:pPr>
            <a:r>
              <a:rPr lang="en-US" b="0" dirty="0"/>
              <a:t>S</a:t>
            </a:r>
            <a:r>
              <a:rPr lang="en-US" b="0" dirty="0" smtClean="0"/>
              <a:t>trongly </a:t>
            </a:r>
            <a:r>
              <a:rPr lang="en-US" b="0" dirty="0"/>
              <a:t>supported the Constitution as it was written and did not think a bill of rights was </a:t>
            </a:r>
            <a:r>
              <a:rPr lang="en-US" b="0" dirty="0" smtClean="0"/>
              <a:t>needed.</a:t>
            </a:r>
          </a:p>
          <a:p>
            <a:pPr>
              <a:buFont typeface="Arial" pitchFamily="34" charset="0"/>
              <a:buChar char="•"/>
            </a:pPr>
            <a:r>
              <a:rPr lang="en-US" b="0" dirty="0" smtClean="0"/>
              <a:t>Constitution </a:t>
            </a:r>
            <a:r>
              <a:rPr lang="en-US" b="0" dirty="0"/>
              <a:t>limits government power enough &amp; how could we possibly list ALL rights an individual has?</a:t>
            </a:r>
          </a:p>
        </p:txBody>
      </p:sp>
      <p:sp>
        <p:nvSpPr>
          <p:cNvPr id="7" name="Text Placeholder 6"/>
          <p:cNvSpPr>
            <a:spLocks noGrp="1"/>
          </p:cNvSpPr>
          <p:nvPr>
            <p:ph type="body" sz="quarter" idx="3"/>
          </p:nvPr>
        </p:nvSpPr>
        <p:spPr/>
        <p:txBody>
          <a:bodyPr>
            <a:normAutofit/>
          </a:bodyPr>
          <a:lstStyle/>
          <a:p>
            <a:r>
              <a:rPr lang="en-US" sz="1600" b="1" dirty="0" smtClean="0"/>
              <a:t>Anti-Federalists</a:t>
            </a:r>
            <a:endParaRPr lang="en-US" sz="1600" b="1" dirty="0"/>
          </a:p>
        </p:txBody>
      </p:sp>
      <p:sp>
        <p:nvSpPr>
          <p:cNvPr id="8" name="Content Placeholder 7"/>
          <p:cNvSpPr>
            <a:spLocks noGrp="1"/>
          </p:cNvSpPr>
          <p:nvPr>
            <p:ph sz="quarter" idx="4"/>
          </p:nvPr>
        </p:nvSpPr>
        <p:spPr>
          <a:xfrm>
            <a:off x="4572000" y="1600200"/>
            <a:ext cx="4041775" cy="4302125"/>
          </a:xfrm>
        </p:spPr>
        <p:txBody>
          <a:bodyPr>
            <a:normAutofit/>
          </a:bodyPr>
          <a:lstStyle/>
          <a:p>
            <a:pPr lvl="1">
              <a:buFont typeface="Arial" pitchFamily="34" charset="0"/>
              <a:buChar char="•"/>
            </a:pPr>
            <a:r>
              <a:rPr lang="en-US" dirty="0" smtClean="0">
                <a:effectLst/>
              </a:rPr>
              <a:t>George Mason &amp; Patrick Henry</a:t>
            </a:r>
          </a:p>
          <a:p>
            <a:pPr lvl="1">
              <a:buFont typeface="Arial" pitchFamily="34" charset="0"/>
              <a:buChar char="•"/>
            </a:pPr>
            <a:r>
              <a:rPr lang="en-US" dirty="0"/>
              <a:t>F</a:t>
            </a:r>
            <a:r>
              <a:rPr lang="en-US" dirty="0" smtClean="0">
                <a:effectLst/>
              </a:rPr>
              <a:t>elt that a bill of rights would prevent the central government from threatening states’ authority and oppressing citizens. </a:t>
            </a:r>
          </a:p>
          <a:p>
            <a:pPr lvl="1">
              <a:buFont typeface="Arial" pitchFamily="34" charset="0"/>
              <a:buChar char="•"/>
            </a:pPr>
            <a:r>
              <a:rPr lang="en-US" dirty="0" smtClean="0">
                <a:effectLst/>
              </a:rPr>
              <a:t>They thought that listing rights would help protect against the powerful central government taking away the freedoms they had fought a revolution to preserve.</a:t>
            </a:r>
          </a:p>
          <a:p>
            <a:endParaRPr lang="en-US" dirty="0"/>
          </a:p>
        </p:txBody>
      </p:sp>
    </p:spTree>
    <p:extLst>
      <p:ext uri="{BB962C8B-B14F-4D97-AF65-F5344CB8AC3E}">
        <p14:creationId xmlns:p14="http://schemas.microsoft.com/office/powerpoint/2010/main" val="1296092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2400" dirty="0" smtClean="0">
                <a:effectLst/>
              </a:rPr>
              <a:t>24. List and describe the compromises made during the Constitutional Convention.</a:t>
            </a:r>
            <a:br>
              <a:rPr lang="en-US" sz="2400" dirty="0" smtClean="0">
                <a:effectLst/>
              </a:rPr>
            </a:br>
            <a:endParaRPr lang="en-US" sz="2400" dirty="0"/>
          </a:p>
        </p:txBody>
      </p:sp>
      <p:sp>
        <p:nvSpPr>
          <p:cNvPr id="3" name="Content Placeholder 2"/>
          <p:cNvSpPr>
            <a:spLocks noGrp="1"/>
          </p:cNvSpPr>
          <p:nvPr>
            <p:ph idx="1"/>
          </p:nvPr>
        </p:nvSpPr>
        <p:spPr/>
        <p:txBody>
          <a:bodyPr>
            <a:noAutofit/>
          </a:bodyPr>
          <a:lstStyle/>
          <a:p>
            <a:pPr lvl="1"/>
            <a:r>
              <a:rPr lang="en-US" sz="2400" b="1" dirty="0" smtClean="0">
                <a:effectLst/>
              </a:rPr>
              <a:t>Great Compromise</a:t>
            </a:r>
            <a:r>
              <a:rPr lang="en-US" sz="2400" dirty="0" smtClean="0">
                <a:effectLst/>
              </a:rPr>
              <a:t> - Decision was made to split Congress/legislative branch into the House of Representatives &amp; the Senate.  A state’s representation in the House of Representatives is dependent on the population of the states (the more people the more representatives). In the Senate, each state has 2 representatives.</a:t>
            </a:r>
          </a:p>
          <a:p>
            <a:pPr lvl="1"/>
            <a:r>
              <a:rPr lang="en-US" sz="2400" b="1" dirty="0" smtClean="0">
                <a:effectLst/>
              </a:rPr>
              <a:t>Constitutional Compromise</a:t>
            </a:r>
            <a:r>
              <a:rPr lang="en-US" sz="2400" dirty="0" smtClean="0">
                <a:effectLst/>
              </a:rPr>
              <a:t> - Federalists &amp; Anti-Federalists compromised and added the Bill of Rights, resulting in the ratification, or approval, of the US Constitution.</a:t>
            </a:r>
          </a:p>
          <a:p>
            <a:endParaRPr lang="en-US" sz="2400" dirty="0"/>
          </a:p>
        </p:txBody>
      </p:sp>
    </p:spTree>
    <p:extLst>
      <p:ext uri="{BB962C8B-B14F-4D97-AF65-F5344CB8AC3E}">
        <p14:creationId xmlns:p14="http://schemas.microsoft.com/office/powerpoint/2010/main" val="1112890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1143000"/>
          </a:xfrm>
        </p:spPr>
        <p:txBody>
          <a:bodyPr>
            <a:normAutofit fontScale="90000"/>
          </a:bodyPr>
          <a:lstStyle/>
          <a:p>
            <a:pPr lvl="0"/>
            <a:r>
              <a:rPr lang="en-US" dirty="0" smtClean="0">
                <a:effectLst/>
              </a:rPr>
              <a:t>25. Diagram and give examples of the system of checks and balances.</a:t>
            </a:r>
            <a:br>
              <a:rPr lang="en-US" dirty="0" smtClean="0">
                <a:effectLst/>
              </a:rPr>
            </a:br>
            <a:endParaRPr lang="en-US" dirty="0"/>
          </a:p>
        </p:txBody>
      </p:sp>
      <p:sp>
        <p:nvSpPr>
          <p:cNvPr id="3" name="Content Placeholder 2"/>
          <p:cNvSpPr>
            <a:spLocks noGrp="1"/>
          </p:cNvSpPr>
          <p:nvPr>
            <p:ph idx="1"/>
          </p:nvPr>
        </p:nvSpPr>
        <p:spPr/>
        <p:txBody>
          <a:bodyPr>
            <a:noAutofit/>
          </a:bodyPr>
          <a:lstStyle/>
          <a:p>
            <a:pPr lvl="1"/>
            <a:r>
              <a:rPr lang="en-US" sz="2000" dirty="0" smtClean="0">
                <a:effectLst/>
              </a:rPr>
              <a:t>Legislative- Creates/makes laws. Includes the Senate and House of Representatives</a:t>
            </a:r>
          </a:p>
          <a:p>
            <a:pPr lvl="1"/>
            <a:r>
              <a:rPr lang="en-US" sz="2000" dirty="0" smtClean="0">
                <a:effectLst/>
              </a:rPr>
              <a:t>Executive branch- Enforces laws (makes sure people are following them). Includes the President and other executive departments (like Department of Education, Department of Homeland Security, </a:t>
            </a:r>
            <a:r>
              <a:rPr lang="en-US" sz="2000" dirty="0" err="1" smtClean="0">
                <a:effectLst/>
              </a:rPr>
              <a:t>etc</a:t>
            </a:r>
            <a:r>
              <a:rPr lang="en-US" sz="2000" dirty="0" smtClean="0">
                <a:effectLst/>
              </a:rPr>
              <a:t>)</a:t>
            </a:r>
          </a:p>
          <a:p>
            <a:pPr lvl="1"/>
            <a:r>
              <a:rPr lang="en-US" sz="2000" dirty="0" smtClean="0">
                <a:effectLst/>
              </a:rPr>
              <a:t>Judicial branch- Interprets laws (makes sure they’re fair and Constitutional). Includes the Supreme Court and the Justices (judges).</a:t>
            </a:r>
          </a:p>
          <a:p>
            <a:pPr lvl="1"/>
            <a:r>
              <a:rPr lang="en-US" sz="2000" dirty="0" smtClean="0">
                <a:effectLst/>
              </a:rPr>
              <a:t>Examples of Checks and Balances- anything showing one branch doing something and another branch signing off</a:t>
            </a:r>
          </a:p>
          <a:p>
            <a:pPr lvl="2"/>
            <a:r>
              <a:rPr lang="en-US" sz="2000" dirty="0" smtClean="0">
                <a:effectLst/>
              </a:rPr>
              <a:t>Legislative makes laws and executive approves them.</a:t>
            </a:r>
          </a:p>
          <a:p>
            <a:pPr lvl="2"/>
            <a:r>
              <a:rPr lang="en-US" sz="2000" dirty="0" smtClean="0">
                <a:effectLst/>
              </a:rPr>
              <a:t>Executive arrests people for breaking laws and judicial sets punishment.</a:t>
            </a:r>
          </a:p>
          <a:p>
            <a:pPr lvl="2"/>
            <a:r>
              <a:rPr lang="en-US" sz="2000" dirty="0" smtClean="0">
                <a:effectLst/>
              </a:rPr>
              <a:t>Legislative branch writes a law, the judicial branch says it’s unconstitutional.</a:t>
            </a:r>
          </a:p>
          <a:p>
            <a:endParaRPr lang="en-US" sz="2000" dirty="0"/>
          </a:p>
        </p:txBody>
      </p:sp>
    </p:spTree>
    <p:extLst>
      <p:ext uri="{BB962C8B-B14F-4D97-AF65-F5344CB8AC3E}">
        <p14:creationId xmlns:p14="http://schemas.microsoft.com/office/powerpoint/2010/main" val="399421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9665"/>
            <a:ext cx="8229600" cy="1143000"/>
          </a:xfrm>
        </p:spPr>
        <p:txBody>
          <a:bodyPr>
            <a:normAutofit/>
          </a:bodyPr>
          <a:lstStyle/>
          <a:p>
            <a:pPr lvl="0"/>
            <a:r>
              <a:rPr lang="en-US" dirty="0" smtClean="0">
                <a:effectLst/>
              </a:rPr>
              <a:t>26. Create a tree map of the Bill of Rights</a:t>
            </a:r>
            <a:br>
              <a:rPr lang="en-US" dirty="0" smtClean="0">
                <a:effectLst/>
              </a:rPr>
            </a:br>
            <a:endParaRPr lang="en-US" dirty="0"/>
          </a:p>
        </p:txBody>
      </p:sp>
      <p:sp>
        <p:nvSpPr>
          <p:cNvPr id="3" name="Content Placeholder 2"/>
          <p:cNvSpPr>
            <a:spLocks noGrp="1"/>
          </p:cNvSpPr>
          <p:nvPr>
            <p:ph idx="1"/>
          </p:nvPr>
        </p:nvSpPr>
        <p:spPr>
          <a:xfrm>
            <a:off x="838200" y="381000"/>
            <a:ext cx="7520940" cy="3579849"/>
          </a:xfrm>
        </p:spPr>
        <p:txBody>
          <a:bodyPr>
            <a:noAutofit/>
          </a:bodyPr>
          <a:lstStyle/>
          <a:p>
            <a:endParaRPr lang="en-US" sz="2000" dirty="0" smtClean="0">
              <a:effectLst/>
            </a:endParaRPr>
          </a:p>
          <a:p>
            <a:pPr lvl="1"/>
            <a:r>
              <a:rPr lang="en-US" sz="2000" dirty="0" smtClean="0">
                <a:effectLst/>
              </a:rPr>
              <a:t>1- Freedoms: of speech, religion, assembly, press, petition the government</a:t>
            </a:r>
          </a:p>
          <a:p>
            <a:pPr lvl="1"/>
            <a:r>
              <a:rPr lang="en-US" sz="2000" dirty="0" smtClean="0">
                <a:effectLst/>
              </a:rPr>
              <a:t>2- Bear arms</a:t>
            </a:r>
          </a:p>
          <a:p>
            <a:pPr lvl="1"/>
            <a:r>
              <a:rPr lang="en-US" sz="2000" dirty="0" smtClean="0">
                <a:effectLst/>
              </a:rPr>
              <a:t>3- No soldiers in homes (anti-quartering act)</a:t>
            </a:r>
          </a:p>
          <a:p>
            <a:pPr lvl="1"/>
            <a:r>
              <a:rPr lang="en-US" sz="2000" dirty="0" smtClean="0">
                <a:effectLst/>
              </a:rPr>
              <a:t>4- Protection from unreasonable search and seizure</a:t>
            </a:r>
          </a:p>
          <a:p>
            <a:pPr lvl="1"/>
            <a:r>
              <a:rPr lang="en-US" sz="2000" dirty="0" smtClean="0">
                <a:effectLst/>
              </a:rPr>
              <a:t>5- Protection from self incrimination &amp; due process (you must be notified why you’re being arrested/charges)</a:t>
            </a:r>
          </a:p>
          <a:p>
            <a:pPr lvl="1"/>
            <a:r>
              <a:rPr lang="en-US" sz="2000" dirty="0" smtClean="0">
                <a:effectLst/>
              </a:rPr>
              <a:t>6- Right to attorney &amp; jury trial in criminal cases</a:t>
            </a:r>
          </a:p>
          <a:p>
            <a:pPr lvl="1"/>
            <a:r>
              <a:rPr lang="en-US" sz="2000" dirty="0" smtClean="0">
                <a:effectLst/>
              </a:rPr>
              <a:t>7- Right to trial by jury in civil cases</a:t>
            </a:r>
          </a:p>
          <a:p>
            <a:pPr lvl="1"/>
            <a:r>
              <a:rPr lang="en-US" sz="2000" dirty="0" smtClean="0">
                <a:effectLst/>
              </a:rPr>
              <a:t>8- Protection from cruel &amp; unusual punishment</a:t>
            </a:r>
          </a:p>
          <a:p>
            <a:pPr lvl="1"/>
            <a:r>
              <a:rPr lang="en-US" sz="2000" dirty="0" smtClean="0">
                <a:effectLst/>
              </a:rPr>
              <a:t>9- Additional individual rights that may not be mentioned (like expectation of privacy)</a:t>
            </a:r>
          </a:p>
          <a:p>
            <a:pPr lvl="1"/>
            <a:r>
              <a:rPr lang="en-US" sz="2000" dirty="0" smtClean="0">
                <a:effectLst/>
              </a:rPr>
              <a:t>10- Powers not given to the Federal government belong to the states or to the people.</a:t>
            </a:r>
          </a:p>
          <a:p>
            <a:endParaRPr lang="en-US" sz="2000" dirty="0"/>
          </a:p>
        </p:txBody>
      </p:sp>
    </p:spTree>
    <p:extLst>
      <p:ext uri="{BB962C8B-B14F-4D97-AF65-F5344CB8AC3E}">
        <p14:creationId xmlns:p14="http://schemas.microsoft.com/office/powerpoint/2010/main" val="3448909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lvl="0" indent="0">
              <a:buNone/>
            </a:pPr>
            <a:r>
              <a:rPr lang="en-US" sz="2800" dirty="0" smtClean="0">
                <a:effectLst/>
              </a:rPr>
              <a:t>27. Define the “supremacy clause” of the US Constitution and how it relates to ultimate sovereignty.</a:t>
            </a:r>
          </a:p>
          <a:p>
            <a:pPr lvl="1"/>
            <a:r>
              <a:rPr lang="en-US" sz="2800" dirty="0" smtClean="0">
                <a:effectLst/>
              </a:rPr>
              <a:t>Supremacy clause- basically that the US Constitution is the supreme law of the United States.  It’s the “Big Daddy” of law that ALL citizens/states must follow.</a:t>
            </a:r>
          </a:p>
          <a:p>
            <a:pPr lvl="1"/>
            <a:r>
              <a:rPr lang="en-US" sz="2800" dirty="0" smtClean="0"/>
              <a:t>Ultimate sovereignty- means “supreme rule”</a:t>
            </a:r>
            <a:endParaRPr lang="en-US" sz="2800" dirty="0" smtClean="0">
              <a:effectLst/>
            </a:endParaRPr>
          </a:p>
          <a:p>
            <a:endParaRPr lang="en-US" sz="2800" dirty="0"/>
          </a:p>
        </p:txBody>
      </p:sp>
    </p:spTree>
    <p:extLst>
      <p:ext uri="{BB962C8B-B14F-4D97-AF65-F5344CB8AC3E}">
        <p14:creationId xmlns:p14="http://schemas.microsoft.com/office/powerpoint/2010/main" val="327821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pPr lvl="0"/>
            <a:r>
              <a:rPr lang="en-US" dirty="0" smtClean="0">
                <a:effectLst/>
              </a:rPr>
              <a:t>28. Make connections between the concepts of “limited government” and “popular sovereignty”</a:t>
            </a:r>
            <a:br>
              <a:rPr lang="en-US" dirty="0" smtClean="0">
                <a:effectLst/>
              </a:rPr>
            </a:br>
            <a:endParaRPr lang="en-US" dirty="0"/>
          </a:p>
        </p:txBody>
      </p:sp>
      <p:sp>
        <p:nvSpPr>
          <p:cNvPr id="3" name="Content Placeholder 2"/>
          <p:cNvSpPr>
            <a:spLocks noGrp="1"/>
          </p:cNvSpPr>
          <p:nvPr>
            <p:ph idx="1"/>
          </p:nvPr>
        </p:nvSpPr>
        <p:spPr>
          <a:xfrm>
            <a:off x="1143000" y="1524000"/>
            <a:ext cx="7520940" cy="3579849"/>
          </a:xfrm>
        </p:spPr>
        <p:txBody>
          <a:bodyPr>
            <a:noAutofit/>
          </a:bodyPr>
          <a:lstStyle/>
          <a:p>
            <a:pPr lvl="1"/>
            <a:r>
              <a:rPr lang="en-US" sz="2400" dirty="0" smtClean="0">
                <a:effectLst/>
              </a:rPr>
              <a:t>Limited government- People are protected from government…there are certain things government CAN’T do.</a:t>
            </a:r>
          </a:p>
          <a:p>
            <a:pPr lvl="1"/>
            <a:r>
              <a:rPr lang="en-US" sz="2400" dirty="0" smtClean="0">
                <a:effectLst/>
              </a:rPr>
              <a:t>Popular sovereignty- the people are the rulers of our government.  Literal translation is “rule of the majority”</a:t>
            </a:r>
          </a:p>
          <a:p>
            <a:pPr lvl="1"/>
            <a:r>
              <a:rPr lang="en-US" sz="2400" dirty="0" smtClean="0">
                <a:effectLst/>
              </a:rPr>
              <a:t>SO- it’s up to the majority of the people, those who participate in their governments anyway, to ensure government protections and limits so that people’s rights and freedoms are guaranteed today and tomorrow</a:t>
            </a:r>
          </a:p>
          <a:p>
            <a:endParaRPr lang="en-US" sz="2400" dirty="0"/>
          </a:p>
        </p:txBody>
      </p:sp>
    </p:spTree>
    <p:extLst>
      <p:ext uri="{BB962C8B-B14F-4D97-AF65-F5344CB8AC3E}">
        <p14:creationId xmlns:p14="http://schemas.microsoft.com/office/powerpoint/2010/main" val="665730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229600" cy="1143000"/>
          </a:xfrm>
        </p:spPr>
        <p:txBody>
          <a:bodyPr>
            <a:normAutofit fontScale="90000"/>
          </a:bodyPr>
          <a:lstStyle/>
          <a:p>
            <a:pPr lvl="0"/>
            <a:r>
              <a:rPr lang="en-US" dirty="0" smtClean="0">
                <a:effectLst/>
              </a:rPr>
              <a:t>29. Paraphrase the preamble to the Florida Constitution</a:t>
            </a:r>
            <a:br>
              <a:rPr lang="en-US" dirty="0" smtClean="0">
                <a:effectLst/>
              </a:rPr>
            </a:br>
            <a:endParaRPr lang="en-US" dirty="0"/>
          </a:p>
        </p:txBody>
      </p:sp>
      <p:sp>
        <p:nvSpPr>
          <p:cNvPr id="3" name="Content Placeholder 2"/>
          <p:cNvSpPr>
            <a:spLocks noGrp="1"/>
          </p:cNvSpPr>
          <p:nvPr>
            <p:ph idx="1"/>
          </p:nvPr>
        </p:nvSpPr>
        <p:spPr/>
        <p:txBody>
          <a:bodyPr>
            <a:noAutofit/>
          </a:bodyPr>
          <a:lstStyle/>
          <a:p>
            <a:pPr lvl="1"/>
            <a:r>
              <a:rPr lang="en-US" sz="3200" dirty="0" smtClean="0">
                <a:effectLst/>
              </a:rPr>
              <a:t>“We, the people of the State of Florida, being grateful to Almighty God for our constitutional liberty, in order to secure its benefits, perfect our government, insure domestic tranquility, maintain public order, and guarantee equal civil and political rights to all, do ordain and establish this constitution.”</a:t>
            </a:r>
          </a:p>
          <a:p>
            <a:pPr marL="457200" lvl="1" indent="0">
              <a:buNone/>
            </a:pPr>
            <a:endParaRPr lang="en-US" sz="3200" dirty="0" smtClean="0">
              <a:effectLst/>
            </a:endParaRPr>
          </a:p>
          <a:p>
            <a:pPr marL="0" indent="0" algn="ctr">
              <a:buNone/>
            </a:pPr>
            <a:r>
              <a:rPr lang="en-US" sz="3200" dirty="0" smtClean="0"/>
              <a:t>So what’s this saying?</a:t>
            </a:r>
            <a:endParaRPr lang="en-US" sz="3200" dirty="0"/>
          </a:p>
        </p:txBody>
      </p:sp>
    </p:spTree>
    <p:extLst>
      <p:ext uri="{BB962C8B-B14F-4D97-AF65-F5344CB8AC3E}">
        <p14:creationId xmlns:p14="http://schemas.microsoft.com/office/powerpoint/2010/main" val="8232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152400"/>
            <a:ext cx="8229600" cy="1143000"/>
          </a:xfrm>
        </p:spPr>
        <p:txBody>
          <a:bodyPr>
            <a:normAutofit fontScale="90000"/>
          </a:bodyPr>
          <a:lstStyle/>
          <a:p>
            <a:pPr lvl="0"/>
            <a:r>
              <a:rPr lang="en-US" dirty="0" smtClean="0">
                <a:effectLst/>
              </a:rPr>
              <a:t>30. What is the difference between political parties and interest groups?</a:t>
            </a:r>
            <a:br>
              <a:rPr lang="en-US" dirty="0" smtClean="0">
                <a:effectLst/>
              </a:rPr>
            </a:br>
            <a:endParaRPr lang="en-US" dirty="0"/>
          </a:p>
        </p:txBody>
      </p:sp>
      <p:sp>
        <p:nvSpPr>
          <p:cNvPr id="5" name="Text Placeholder 4"/>
          <p:cNvSpPr>
            <a:spLocks noGrp="1"/>
          </p:cNvSpPr>
          <p:nvPr>
            <p:ph type="body" idx="1"/>
          </p:nvPr>
        </p:nvSpPr>
        <p:spPr/>
        <p:txBody>
          <a:bodyPr>
            <a:normAutofit/>
          </a:bodyPr>
          <a:lstStyle/>
          <a:p>
            <a:r>
              <a:rPr lang="en-US" sz="1600" b="1" dirty="0" smtClean="0"/>
              <a:t>Political Parties</a:t>
            </a:r>
            <a:endParaRPr lang="en-US" sz="1600" b="1" dirty="0"/>
          </a:p>
        </p:txBody>
      </p:sp>
      <p:sp>
        <p:nvSpPr>
          <p:cNvPr id="6" name="Content Placeholder 5"/>
          <p:cNvSpPr>
            <a:spLocks noGrp="1"/>
          </p:cNvSpPr>
          <p:nvPr>
            <p:ph sz="half" idx="2"/>
          </p:nvPr>
        </p:nvSpPr>
        <p:spPr/>
        <p:txBody>
          <a:bodyPr/>
          <a:lstStyle/>
          <a:p>
            <a:pPr>
              <a:buFont typeface="Arial" pitchFamily="34" charset="0"/>
              <a:buChar char="•"/>
            </a:pPr>
            <a:r>
              <a:rPr lang="en-US" b="0" dirty="0" smtClean="0"/>
              <a:t>Groups </a:t>
            </a:r>
            <a:r>
              <a:rPr lang="en-US" b="0" dirty="0"/>
              <a:t>of people who have the same general idea of how the government should be run. </a:t>
            </a:r>
            <a:endParaRPr lang="en-US" b="0" dirty="0" smtClean="0"/>
          </a:p>
          <a:p>
            <a:pPr>
              <a:buFont typeface="Arial" pitchFamily="34" charset="0"/>
              <a:buChar char="•"/>
            </a:pPr>
            <a:r>
              <a:rPr lang="en-US" b="0" dirty="0" smtClean="0"/>
              <a:t>Focus </a:t>
            </a:r>
            <a:r>
              <a:rPr lang="en-US" b="0" dirty="0"/>
              <a:t>on many </a:t>
            </a:r>
            <a:r>
              <a:rPr lang="en-US" b="0" dirty="0" smtClean="0"/>
              <a:t>different issues.</a:t>
            </a:r>
            <a:endParaRPr lang="en-US" b="0" dirty="0"/>
          </a:p>
        </p:txBody>
      </p:sp>
      <p:sp>
        <p:nvSpPr>
          <p:cNvPr id="7" name="Text Placeholder 6"/>
          <p:cNvSpPr>
            <a:spLocks noGrp="1"/>
          </p:cNvSpPr>
          <p:nvPr>
            <p:ph type="body" sz="quarter" idx="3"/>
          </p:nvPr>
        </p:nvSpPr>
        <p:spPr/>
        <p:txBody>
          <a:bodyPr>
            <a:normAutofit/>
          </a:bodyPr>
          <a:lstStyle/>
          <a:p>
            <a:r>
              <a:rPr lang="en-US" sz="1600" b="1" dirty="0" smtClean="0"/>
              <a:t>Interest Groups</a:t>
            </a:r>
            <a:endParaRPr lang="en-US" sz="1600" b="1" dirty="0"/>
          </a:p>
        </p:txBody>
      </p:sp>
      <p:sp>
        <p:nvSpPr>
          <p:cNvPr id="8" name="Content Placeholder 7"/>
          <p:cNvSpPr>
            <a:spLocks noGrp="1"/>
          </p:cNvSpPr>
          <p:nvPr>
            <p:ph sz="quarter" idx="4"/>
          </p:nvPr>
        </p:nvSpPr>
        <p:spPr/>
        <p:txBody>
          <a:bodyPr>
            <a:noAutofit/>
          </a:bodyPr>
          <a:lstStyle/>
          <a:p>
            <a:pPr lvl="1">
              <a:buFont typeface="Arial" pitchFamily="34" charset="0"/>
              <a:buChar char="•"/>
            </a:pPr>
            <a:r>
              <a:rPr lang="en-US" sz="2400" dirty="0"/>
              <a:t>A</a:t>
            </a:r>
            <a:r>
              <a:rPr lang="en-US" sz="2400" dirty="0" smtClean="0">
                <a:effectLst/>
              </a:rPr>
              <a:t> group who represents people with special interests (women’s rights, environmentalists, senior citizens, religious groups, etc.)</a:t>
            </a:r>
          </a:p>
          <a:p>
            <a:pPr lvl="1">
              <a:buFont typeface="Arial" pitchFamily="34" charset="0"/>
              <a:buChar char="•"/>
            </a:pPr>
            <a:r>
              <a:rPr lang="en-US" sz="2400" dirty="0" smtClean="0">
                <a:effectLst/>
              </a:rPr>
              <a:t>These groups generally focus on a single issue.</a:t>
            </a:r>
          </a:p>
          <a:p>
            <a:endParaRPr lang="en-US" dirty="0"/>
          </a:p>
        </p:txBody>
      </p:sp>
    </p:spTree>
    <p:extLst>
      <p:ext uri="{BB962C8B-B14F-4D97-AF65-F5344CB8AC3E}">
        <p14:creationId xmlns:p14="http://schemas.microsoft.com/office/powerpoint/2010/main" val="1671277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r>
              <a:rPr lang="en-US" dirty="0" err="1" smtClean="0"/>
              <a:t>Flowmap</a:t>
            </a:r>
            <a:r>
              <a:rPr lang="en-US" dirty="0" smtClean="0"/>
              <a:t> Cont’d.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82118047"/>
              </p:ext>
            </p:extLst>
          </p:nvPr>
        </p:nvGraphicFramePr>
        <p:xfrm>
          <a:off x="609600" y="1600200"/>
          <a:ext cx="7924799" cy="4663440"/>
        </p:xfrm>
        <a:graphic>
          <a:graphicData uri="http://schemas.openxmlformats.org/drawingml/2006/table">
            <a:tbl>
              <a:tblPr firstRow="1" firstCol="1" lastRow="1" lastCol="1" bandRow="1" bandCol="1">
                <a:tableStyleId>{5C22544A-7EE6-4342-B048-85BDC9FD1C3A}</a:tableStyleId>
              </a:tblPr>
              <a:tblGrid>
                <a:gridCol w="1302484"/>
                <a:gridCol w="732647"/>
                <a:gridCol w="1103040"/>
                <a:gridCol w="2222363"/>
                <a:gridCol w="2564265"/>
              </a:tblGrid>
              <a:tr h="0">
                <a:tc>
                  <a:txBody>
                    <a:bodyPr/>
                    <a:lstStyle/>
                    <a:p>
                      <a:pPr marL="0" marR="0"/>
                      <a:r>
                        <a:rPr lang="en-US" sz="1800" dirty="0">
                          <a:effectLst/>
                        </a:rPr>
                        <a:t>Mayflower Compact</a:t>
                      </a:r>
                      <a:endParaRPr lang="en-US" sz="1800" dirty="0">
                        <a:effectLst/>
                        <a:latin typeface="Calibri"/>
                        <a:ea typeface="Times New Roman"/>
                        <a:cs typeface="Times New Roman"/>
                      </a:endParaRPr>
                    </a:p>
                  </a:txBody>
                  <a:tcPr marL="68580" marR="68580" marT="0" marB="0"/>
                </a:tc>
                <a:tc>
                  <a:txBody>
                    <a:bodyPr/>
                    <a:lstStyle/>
                    <a:p>
                      <a:pPr marL="0" marR="0"/>
                      <a:r>
                        <a:rPr lang="en-US" sz="1800">
                          <a:effectLst/>
                        </a:rPr>
                        <a:t>1620</a:t>
                      </a:r>
                      <a:endParaRPr lang="en-US" sz="1800">
                        <a:effectLst/>
                        <a:latin typeface="Calibri"/>
                        <a:ea typeface="Times New Roman"/>
                        <a:cs typeface="Times New Roman"/>
                      </a:endParaRPr>
                    </a:p>
                  </a:txBody>
                  <a:tcPr marL="68580" marR="68580" marT="0" marB="0"/>
                </a:tc>
                <a:tc>
                  <a:txBody>
                    <a:bodyPr/>
                    <a:lstStyle/>
                    <a:p>
                      <a:pPr marL="0" marR="0"/>
                      <a:r>
                        <a:rPr lang="en-US" sz="1800">
                          <a:effectLst/>
                        </a:rPr>
                        <a:t>American colonies-  Aboard the Mayflower ship by settlers of Plymouth Rock.</a:t>
                      </a:r>
                      <a:endParaRPr lang="en-US" sz="1800">
                        <a:effectLst/>
                        <a:latin typeface="Calibri"/>
                        <a:ea typeface="Times New Roman"/>
                        <a:cs typeface="Times New Roman"/>
                      </a:endParaRPr>
                    </a:p>
                  </a:txBody>
                  <a:tcPr marL="68580" marR="68580" marT="0" marB="0"/>
                </a:tc>
                <a:tc>
                  <a:txBody>
                    <a:bodyPr/>
                    <a:lstStyle/>
                    <a:p>
                      <a:pPr marL="0" marR="0"/>
                      <a:r>
                        <a:rPr lang="en-US" sz="1800">
                          <a:effectLst/>
                        </a:rPr>
                        <a:t>Set up a government and write first written laws for the new settlers arriving at Plymouth Rock (now Provincetown Harbor, Cape Cod, Massachusetts)</a:t>
                      </a:r>
                      <a:endParaRPr lang="en-US" sz="1800">
                        <a:effectLst/>
                        <a:latin typeface="Calibri"/>
                        <a:ea typeface="Times New Roman"/>
                        <a:cs typeface="Times New Roman"/>
                      </a:endParaRPr>
                    </a:p>
                  </a:txBody>
                  <a:tcPr marL="68580" marR="68580" marT="0" marB="0"/>
                </a:tc>
                <a:tc>
                  <a:txBody>
                    <a:bodyPr/>
                    <a:lstStyle/>
                    <a:p>
                      <a:pPr marL="0" marR="0"/>
                      <a:r>
                        <a:rPr lang="en-US" sz="1800" dirty="0">
                          <a:effectLst/>
                        </a:rPr>
                        <a:t>Fair and equal laws for the general good of the settlement</a:t>
                      </a:r>
                    </a:p>
                    <a:p>
                      <a:pPr marL="0" marR="0"/>
                      <a:r>
                        <a:rPr lang="en-US" sz="1800" dirty="0">
                          <a:effectLst/>
                        </a:rPr>
                        <a:t>Will of the majority (democracy = majority rules)</a:t>
                      </a:r>
                    </a:p>
                    <a:p>
                      <a:pPr marL="0" marR="0"/>
                      <a:r>
                        <a:rPr lang="en-US" sz="1800" dirty="0">
                          <a:effectLst/>
                        </a:rPr>
                        <a:t>Social contract where the settlers consented to follow the Compact’s rules for the sake of the survival of the new colony (first form of self-government)</a:t>
                      </a:r>
                    </a:p>
                    <a:p>
                      <a:pPr marL="0" marR="0"/>
                      <a:r>
                        <a:rPr lang="en-US" sz="1800" dirty="0">
                          <a:effectLst/>
                        </a:rPr>
                        <a:t>John Adams and others have referred to it as the foundation of the U.S. Constitution </a:t>
                      </a:r>
                      <a:endParaRPr lang="en-US" sz="1800" dirty="0">
                        <a:effectLst/>
                        <a:latin typeface="Calibri"/>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11691785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r>
              <a:rPr lang="en-US" dirty="0" err="1" smtClean="0"/>
              <a:t>Flowmap</a:t>
            </a:r>
            <a:r>
              <a:rPr lang="en-US" dirty="0" smtClean="0"/>
              <a:t> Cont’d.</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41049330"/>
              </p:ext>
            </p:extLst>
          </p:nvPr>
        </p:nvGraphicFramePr>
        <p:xfrm>
          <a:off x="609600" y="1447800"/>
          <a:ext cx="8001000" cy="4389120"/>
        </p:xfrm>
        <a:graphic>
          <a:graphicData uri="http://schemas.openxmlformats.org/drawingml/2006/table">
            <a:tbl>
              <a:tblPr firstRow="1" firstCol="1" lastRow="1" lastCol="1" bandRow="1" bandCol="1">
                <a:tableStyleId>{5C22544A-7EE6-4342-B048-85BDC9FD1C3A}</a:tableStyleId>
              </a:tblPr>
              <a:tblGrid>
                <a:gridCol w="1534861"/>
                <a:gridCol w="736267"/>
                <a:gridCol w="1234072"/>
                <a:gridCol w="1906878"/>
                <a:gridCol w="2588922"/>
              </a:tblGrid>
              <a:tr h="0">
                <a:tc>
                  <a:txBody>
                    <a:bodyPr/>
                    <a:lstStyle/>
                    <a:p>
                      <a:pPr marL="0" marR="0"/>
                      <a:r>
                        <a:rPr lang="en-US" sz="1800">
                          <a:effectLst/>
                        </a:rPr>
                        <a:t>English Bill of Rights (An Act Declaring the Rights and Liberties of the People/Subjects)</a:t>
                      </a:r>
                      <a:endParaRPr lang="en-US" sz="1800">
                        <a:effectLst/>
                        <a:latin typeface="Calibri"/>
                        <a:ea typeface="Times New Roman"/>
                        <a:cs typeface="Times New Roman"/>
                      </a:endParaRPr>
                    </a:p>
                  </a:txBody>
                  <a:tcPr marL="68580" marR="68580" marT="0" marB="0"/>
                </a:tc>
                <a:tc>
                  <a:txBody>
                    <a:bodyPr/>
                    <a:lstStyle/>
                    <a:p>
                      <a:pPr marL="0" marR="0"/>
                      <a:r>
                        <a:rPr lang="en-US" sz="1800">
                          <a:effectLst/>
                        </a:rPr>
                        <a:t>1689</a:t>
                      </a:r>
                      <a:endParaRPr lang="en-US" sz="1800">
                        <a:effectLst/>
                        <a:latin typeface="Calibri"/>
                        <a:ea typeface="Times New Roman"/>
                        <a:cs typeface="Times New Roman"/>
                      </a:endParaRPr>
                    </a:p>
                  </a:txBody>
                  <a:tcPr marL="68580" marR="68580" marT="0" marB="0"/>
                </a:tc>
                <a:tc>
                  <a:txBody>
                    <a:bodyPr/>
                    <a:lstStyle/>
                    <a:p>
                      <a:pPr marL="0" marR="0"/>
                      <a:r>
                        <a:rPr lang="en-US" sz="1800">
                          <a:effectLst/>
                        </a:rPr>
                        <a:t>England- Written by Parliament</a:t>
                      </a:r>
                      <a:endParaRPr lang="en-US" sz="1800">
                        <a:effectLst/>
                        <a:latin typeface="Calibri"/>
                        <a:ea typeface="Times New Roman"/>
                        <a:cs typeface="Times New Roman"/>
                      </a:endParaRPr>
                    </a:p>
                  </a:txBody>
                  <a:tcPr marL="68580" marR="68580" marT="0" marB="0"/>
                </a:tc>
                <a:tc>
                  <a:txBody>
                    <a:bodyPr/>
                    <a:lstStyle/>
                    <a:p>
                      <a:pPr marL="0" marR="0"/>
                      <a:r>
                        <a:rPr lang="en-US" sz="1800">
                          <a:effectLst/>
                        </a:rPr>
                        <a:t>A written document securing the rights/freedoms of the people.</a:t>
                      </a:r>
                    </a:p>
                    <a:p>
                      <a:pPr marL="0" marR="0"/>
                      <a:r>
                        <a:rPr lang="en-US" sz="1800">
                          <a:effectLst/>
                        </a:rPr>
                        <a:t>Lists rights for citizens and permanent residents of a constitutional monarchy (England)</a:t>
                      </a:r>
                    </a:p>
                    <a:p>
                      <a:pPr marL="0" marR="0"/>
                      <a:r>
                        <a:rPr lang="en-US" sz="1800">
                          <a:effectLst/>
                        </a:rPr>
                        <a:t> </a:t>
                      </a:r>
                    </a:p>
                    <a:p>
                      <a:pPr marL="0" marR="0"/>
                      <a:r>
                        <a:rPr lang="en-US" sz="1800">
                          <a:effectLst/>
                        </a:rPr>
                        <a:t> </a:t>
                      </a:r>
                    </a:p>
                    <a:p>
                      <a:pPr marL="0" marR="0"/>
                      <a:r>
                        <a:rPr lang="en-US" sz="1800">
                          <a:effectLst/>
                        </a:rPr>
                        <a:t> </a:t>
                      </a:r>
                    </a:p>
                    <a:p>
                      <a:pPr marL="0" marR="0"/>
                      <a:r>
                        <a:rPr lang="en-US" sz="1800">
                          <a:effectLst/>
                        </a:rPr>
                        <a:t> </a:t>
                      </a:r>
                      <a:endParaRPr lang="en-US" sz="1800">
                        <a:effectLst/>
                        <a:latin typeface="Calibri"/>
                        <a:ea typeface="Times New Roman"/>
                        <a:cs typeface="Times New Roman"/>
                      </a:endParaRPr>
                    </a:p>
                  </a:txBody>
                  <a:tcPr marL="68580" marR="68580" marT="0" marB="0"/>
                </a:tc>
                <a:tc>
                  <a:txBody>
                    <a:bodyPr/>
                    <a:lstStyle/>
                    <a:p>
                      <a:pPr marL="0" marR="0"/>
                      <a:r>
                        <a:rPr lang="en-US" sz="1800" dirty="0">
                          <a:effectLst/>
                        </a:rPr>
                        <a:t>Included the right to petition the monarch (seek change or improvement)</a:t>
                      </a:r>
                    </a:p>
                    <a:p>
                      <a:pPr marL="0" marR="0"/>
                      <a:r>
                        <a:rPr lang="en-US" sz="1800" dirty="0">
                          <a:effectLst/>
                        </a:rPr>
                        <a:t>Included the right to bear arms in defense</a:t>
                      </a:r>
                    </a:p>
                    <a:p>
                      <a:pPr marL="0" marR="0"/>
                      <a:r>
                        <a:rPr lang="en-US" sz="1800" dirty="0">
                          <a:effectLst/>
                        </a:rPr>
                        <a:t>Emphasizes the importance of the consent (agreement) of the people </a:t>
                      </a:r>
                    </a:p>
                    <a:p>
                      <a:pPr marL="0" marR="0"/>
                      <a:r>
                        <a:rPr lang="en-US" sz="1800" dirty="0">
                          <a:effectLst/>
                        </a:rPr>
                        <a:t>Influenced the U.S. Bill of Rights (1791)</a:t>
                      </a:r>
                    </a:p>
                    <a:p>
                      <a:pPr marL="0" marR="0"/>
                      <a:r>
                        <a:rPr lang="en-US" sz="1800" dirty="0">
                          <a:effectLst/>
                        </a:rPr>
                        <a:t> </a:t>
                      </a:r>
                      <a:endParaRPr lang="en-US" sz="1800" dirty="0">
                        <a:effectLst/>
                        <a:latin typeface="Calibri"/>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36420752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r>
              <a:rPr lang="en-US" dirty="0" err="1" smtClean="0"/>
              <a:t>Flowmap</a:t>
            </a:r>
            <a:r>
              <a:rPr lang="en-US" dirty="0" smtClean="0"/>
              <a:t> Cont’d.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2017030"/>
              </p:ext>
            </p:extLst>
          </p:nvPr>
        </p:nvGraphicFramePr>
        <p:xfrm>
          <a:off x="609599" y="1447800"/>
          <a:ext cx="8001002" cy="1950720"/>
        </p:xfrm>
        <a:graphic>
          <a:graphicData uri="http://schemas.openxmlformats.org/drawingml/2006/table">
            <a:tbl>
              <a:tblPr firstRow="1" firstCol="1" lastRow="1" lastCol="1" bandRow="1" bandCol="1">
                <a:tableStyleId>{5C22544A-7EE6-4342-B048-85BDC9FD1C3A}</a:tableStyleId>
              </a:tblPr>
              <a:tblGrid>
                <a:gridCol w="1534861"/>
                <a:gridCol w="736267"/>
                <a:gridCol w="1262956"/>
                <a:gridCol w="1877996"/>
                <a:gridCol w="2588922"/>
              </a:tblGrid>
              <a:tr h="0">
                <a:tc>
                  <a:txBody>
                    <a:bodyPr/>
                    <a:lstStyle/>
                    <a:p>
                      <a:pPr marL="0" marR="0"/>
                      <a:r>
                        <a:rPr lang="en-US" sz="1600" dirty="0">
                          <a:effectLst/>
                        </a:rPr>
                        <a:t>Virginia Declaration of Rights</a:t>
                      </a:r>
                      <a:endParaRPr lang="en-US" sz="1600" dirty="0">
                        <a:effectLst/>
                        <a:latin typeface="Calibri"/>
                        <a:ea typeface="Times New Roman"/>
                        <a:cs typeface="Times New Roman"/>
                      </a:endParaRPr>
                    </a:p>
                  </a:txBody>
                  <a:tcPr marL="68580" marR="68580" marT="0" marB="0"/>
                </a:tc>
                <a:tc>
                  <a:txBody>
                    <a:bodyPr/>
                    <a:lstStyle/>
                    <a:p>
                      <a:pPr marL="0" marR="0"/>
                      <a:r>
                        <a:rPr lang="en-US" sz="1600">
                          <a:effectLst/>
                        </a:rPr>
                        <a:t>1776</a:t>
                      </a:r>
                      <a:endParaRPr lang="en-US" sz="1600">
                        <a:effectLst/>
                        <a:latin typeface="Calibri"/>
                        <a:ea typeface="Times New Roman"/>
                        <a:cs typeface="Times New Roman"/>
                      </a:endParaRPr>
                    </a:p>
                  </a:txBody>
                  <a:tcPr marL="68580" marR="68580" marT="0" marB="0"/>
                </a:tc>
                <a:tc>
                  <a:txBody>
                    <a:bodyPr/>
                    <a:lstStyle/>
                    <a:p>
                      <a:pPr marL="0" marR="0"/>
                      <a:r>
                        <a:rPr lang="en-US" sz="1600">
                          <a:effectLst/>
                        </a:rPr>
                        <a:t>American colonies- written by several founders in Virginia</a:t>
                      </a:r>
                    </a:p>
                    <a:p>
                      <a:pPr marL="0" marR="0"/>
                      <a:r>
                        <a:rPr lang="en-US" sz="1600">
                          <a:effectLst/>
                        </a:rPr>
                        <a:t> </a:t>
                      </a:r>
                      <a:endParaRPr lang="en-US" sz="1600">
                        <a:effectLst/>
                        <a:latin typeface="Calibri"/>
                        <a:ea typeface="Times New Roman"/>
                        <a:cs typeface="Times New Roman"/>
                      </a:endParaRPr>
                    </a:p>
                  </a:txBody>
                  <a:tcPr marL="68580" marR="68580" marT="0" marB="0"/>
                </a:tc>
                <a:tc>
                  <a:txBody>
                    <a:bodyPr/>
                    <a:lstStyle/>
                    <a:p>
                      <a:pPr marL="0" marR="0"/>
                      <a:r>
                        <a:rPr lang="en-US" sz="1600" dirty="0">
                          <a:effectLst/>
                        </a:rPr>
                        <a:t>Founders used the English Bill of Rights to help them draft individual rights colonists should have.</a:t>
                      </a:r>
                    </a:p>
                    <a:p>
                      <a:pPr marL="0" marR="0"/>
                      <a:r>
                        <a:rPr lang="en-US" sz="1600" dirty="0">
                          <a:effectLst/>
                        </a:rPr>
                        <a:t> </a:t>
                      </a:r>
                      <a:endParaRPr lang="en-US" sz="1600" dirty="0">
                        <a:effectLst/>
                        <a:latin typeface="Calibri"/>
                        <a:ea typeface="Times New Roman"/>
                        <a:cs typeface="Times New Roman"/>
                      </a:endParaRPr>
                    </a:p>
                  </a:txBody>
                  <a:tcPr marL="68580" marR="68580" marT="0" marB="0"/>
                </a:tc>
                <a:tc>
                  <a:txBody>
                    <a:bodyPr/>
                    <a:lstStyle/>
                    <a:p>
                      <a:pPr marL="0" marR="0"/>
                      <a:r>
                        <a:rPr lang="en-US" sz="1600" dirty="0">
                          <a:effectLst/>
                        </a:rPr>
                        <a:t>It influenced many documents- Thomas Jefferson referred to it while writing the Declaration of Independence &amp; it was used while writing the Bill of Rights in the US Constitution.</a:t>
                      </a:r>
                      <a:endParaRPr lang="en-US" sz="1600" dirty="0">
                        <a:effectLst/>
                        <a:latin typeface="Calibri"/>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33857941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r>
              <a:rPr lang="en-US" dirty="0" err="1" smtClean="0"/>
              <a:t>Flowmap</a:t>
            </a:r>
            <a:r>
              <a:rPr lang="en-US" dirty="0" smtClean="0"/>
              <a:t> Cont’d.</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80018381"/>
              </p:ext>
            </p:extLst>
          </p:nvPr>
        </p:nvGraphicFramePr>
        <p:xfrm>
          <a:off x="762000" y="1371600"/>
          <a:ext cx="7696200" cy="4145280"/>
        </p:xfrm>
        <a:graphic>
          <a:graphicData uri="http://schemas.openxmlformats.org/drawingml/2006/table">
            <a:tbl>
              <a:tblPr firstRow="1" firstCol="1" lastRow="1" lastCol="1" bandRow="1" bandCol="1">
                <a:tableStyleId>{5C22544A-7EE6-4342-B048-85BDC9FD1C3A}</a:tableStyleId>
              </a:tblPr>
              <a:tblGrid>
                <a:gridCol w="1476389"/>
                <a:gridCol w="708219"/>
                <a:gridCol w="1135786"/>
                <a:gridCol w="1885510"/>
                <a:gridCol w="2490296"/>
              </a:tblGrid>
              <a:tr h="0">
                <a:tc>
                  <a:txBody>
                    <a:bodyPr/>
                    <a:lstStyle/>
                    <a:p>
                      <a:pPr marL="0" marR="0"/>
                      <a:r>
                        <a:rPr lang="en-US" sz="1600">
                          <a:effectLst/>
                        </a:rPr>
                        <a:t>“Common Sense” by Thomas Paine (published anonymously)</a:t>
                      </a:r>
                      <a:endParaRPr lang="en-US" sz="1600">
                        <a:effectLst/>
                        <a:latin typeface="Calibri"/>
                        <a:ea typeface="Times New Roman"/>
                        <a:cs typeface="Times New Roman"/>
                      </a:endParaRPr>
                    </a:p>
                  </a:txBody>
                  <a:tcPr marL="68580" marR="68580" marT="0" marB="0"/>
                </a:tc>
                <a:tc>
                  <a:txBody>
                    <a:bodyPr/>
                    <a:lstStyle/>
                    <a:p>
                      <a:pPr marL="0" marR="0"/>
                      <a:r>
                        <a:rPr lang="en-US" sz="1600">
                          <a:effectLst/>
                        </a:rPr>
                        <a:t>1776</a:t>
                      </a:r>
                      <a:endParaRPr lang="en-US" sz="1600">
                        <a:effectLst/>
                        <a:latin typeface="Calibri"/>
                        <a:ea typeface="Times New Roman"/>
                        <a:cs typeface="Times New Roman"/>
                      </a:endParaRPr>
                    </a:p>
                  </a:txBody>
                  <a:tcPr marL="68580" marR="68580" marT="0" marB="0"/>
                </a:tc>
                <a:tc>
                  <a:txBody>
                    <a:bodyPr/>
                    <a:lstStyle/>
                    <a:p>
                      <a:pPr marL="0" marR="0"/>
                      <a:r>
                        <a:rPr lang="en-US" sz="1600">
                          <a:effectLst/>
                        </a:rPr>
                        <a:t>American colonies</a:t>
                      </a:r>
                      <a:endParaRPr lang="en-US" sz="1600">
                        <a:effectLst/>
                        <a:latin typeface="Calibri"/>
                        <a:ea typeface="Times New Roman"/>
                        <a:cs typeface="Times New Roman"/>
                      </a:endParaRPr>
                    </a:p>
                  </a:txBody>
                  <a:tcPr marL="68580" marR="68580" marT="0" marB="0"/>
                </a:tc>
                <a:tc>
                  <a:txBody>
                    <a:bodyPr/>
                    <a:lstStyle/>
                    <a:p>
                      <a:pPr marL="0" marR="0"/>
                      <a:r>
                        <a:rPr lang="en-US" sz="1600">
                          <a:effectLst/>
                        </a:rPr>
                        <a:t>Challenged the authority of the British government and the royal monarchy (includes Parliament)</a:t>
                      </a:r>
                    </a:p>
                    <a:p>
                      <a:pPr marL="0" marR="0"/>
                      <a:r>
                        <a:rPr lang="en-US" sz="1600">
                          <a:effectLst/>
                        </a:rPr>
                        <a:t>Published anonymously, the pamphlet encouraged that the colonists declare their independence from the British crown (Enough’s, enough! Stand up for yourselves!!!)</a:t>
                      </a:r>
                    </a:p>
                    <a:p>
                      <a:pPr marL="0" marR="0"/>
                      <a:r>
                        <a:rPr lang="en-US" sz="1600">
                          <a:effectLst/>
                        </a:rPr>
                        <a:t> </a:t>
                      </a:r>
                      <a:endParaRPr lang="en-US" sz="1600">
                        <a:effectLst/>
                        <a:latin typeface="Calibri"/>
                        <a:ea typeface="Times New Roman"/>
                        <a:cs typeface="Times New Roman"/>
                      </a:endParaRPr>
                    </a:p>
                  </a:txBody>
                  <a:tcPr marL="68580" marR="68580" marT="0" marB="0"/>
                </a:tc>
                <a:tc>
                  <a:txBody>
                    <a:bodyPr/>
                    <a:lstStyle/>
                    <a:p>
                      <a:pPr marL="0" marR="0"/>
                      <a:r>
                        <a:rPr lang="en-US" sz="1600" dirty="0">
                          <a:effectLst/>
                        </a:rPr>
                        <a:t>Supported a movement for sovereignty (rule) of the people, a written constitution, and effective governmental checks and balances</a:t>
                      </a:r>
                    </a:p>
                    <a:p>
                      <a:pPr marL="0" marR="0"/>
                      <a:r>
                        <a:rPr lang="en-US" sz="1600" dirty="0">
                          <a:effectLst/>
                        </a:rPr>
                        <a:t>Placed the blame for the British colonists on King George III</a:t>
                      </a:r>
                    </a:p>
                    <a:p>
                      <a:pPr marL="0" marR="0">
                        <a:spcBef>
                          <a:spcPts val="0"/>
                        </a:spcBef>
                        <a:spcAft>
                          <a:spcPts val="0"/>
                        </a:spcAft>
                      </a:pPr>
                      <a:r>
                        <a:rPr lang="en-US" sz="1600" dirty="0">
                          <a:effectLst/>
                        </a:rPr>
                        <a:t> </a:t>
                      </a:r>
                      <a:endParaRPr lang="en-US" sz="16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2564263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r>
              <a:rPr lang="en-US" dirty="0" err="1" smtClean="0"/>
              <a:t>Flowmap</a:t>
            </a:r>
            <a:r>
              <a:rPr lang="en-US" dirty="0" smtClean="0"/>
              <a:t> Cont’d.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85839330"/>
              </p:ext>
            </p:extLst>
          </p:nvPr>
        </p:nvGraphicFramePr>
        <p:xfrm>
          <a:off x="609600" y="1447800"/>
          <a:ext cx="7924800" cy="2682240"/>
        </p:xfrm>
        <a:graphic>
          <a:graphicData uri="http://schemas.openxmlformats.org/drawingml/2006/table">
            <a:tbl>
              <a:tblPr firstRow="1" firstCol="1" lastRow="1" lastCol="1" bandRow="1" bandCol="1">
                <a:tableStyleId>{5C22544A-7EE6-4342-B048-85BDC9FD1C3A}</a:tableStyleId>
              </a:tblPr>
              <a:tblGrid>
                <a:gridCol w="1447800"/>
                <a:gridCol w="685800"/>
                <a:gridCol w="1004572"/>
                <a:gridCol w="2222363"/>
                <a:gridCol w="2564265"/>
              </a:tblGrid>
              <a:tr h="0">
                <a:tc>
                  <a:txBody>
                    <a:bodyPr/>
                    <a:lstStyle/>
                    <a:p>
                      <a:pPr marL="0" marR="0"/>
                      <a:r>
                        <a:rPr lang="en-US" sz="1600" dirty="0">
                          <a:effectLst/>
                        </a:rPr>
                        <a:t>Declaration of Independence</a:t>
                      </a:r>
                      <a:endParaRPr lang="en-US" sz="1600" dirty="0">
                        <a:effectLst/>
                        <a:latin typeface="Calibri"/>
                        <a:ea typeface="Times New Roman"/>
                        <a:cs typeface="Times New Roman"/>
                      </a:endParaRPr>
                    </a:p>
                  </a:txBody>
                  <a:tcPr marL="68580" marR="68580" marT="0" marB="0"/>
                </a:tc>
                <a:tc>
                  <a:txBody>
                    <a:bodyPr/>
                    <a:lstStyle/>
                    <a:p>
                      <a:pPr marL="0" marR="0"/>
                      <a:r>
                        <a:rPr lang="en-US" sz="1600">
                          <a:effectLst/>
                        </a:rPr>
                        <a:t>1776</a:t>
                      </a:r>
                      <a:endParaRPr lang="en-US" sz="1600">
                        <a:effectLst/>
                        <a:latin typeface="Calibri"/>
                        <a:ea typeface="Times New Roman"/>
                        <a:cs typeface="Times New Roman"/>
                      </a:endParaRPr>
                    </a:p>
                  </a:txBody>
                  <a:tcPr marL="68580" marR="68580" marT="0" marB="0"/>
                </a:tc>
                <a:tc>
                  <a:txBody>
                    <a:bodyPr/>
                    <a:lstStyle/>
                    <a:p>
                      <a:pPr marL="0" marR="0"/>
                      <a:r>
                        <a:rPr lang="en-US" sz="1600">
                          <a:effectLst/>
                        </a:rPr>
                        <a:t>United States of America</a:t>
                      </a:r>
                      <a:endParaRPr lang="en-US" sz="1600">
                        <a:effectLst/>
                        <a:latin typeface="Calibri"/>
                        <a:ea typeface="Times New Roman"/>
                        <a:cs typeface="Times New Roman"/>
                      </a:endParaRPr>
                    </a:p>
                  </a:txBody>
                  <a:tcPr marL="68580" marR="68580" marT="0" marB="0"/>
                </a:tc>
                <a:tc>
                  <a:txBody>
                    <a:bodyPr/>
                    <a:lstStyle/>
                    <a:p>
                      <a:pPr marL="0" marR="0"/>
                      <a:r>
                        <a:rPr lang="en-US" sz="1600">
                          <a:effectLst/>
                        </a:rPr>
                        <a:t>Written by Thomas Jefferson to the British government, declaring the independence/freedom of the colonies from British rule.</a:t>
                      </a:r>
                    </a:p>
                    <a:p>
                      <a:pPr marL="0" marR="0"/>
                      <a:r>
                        <a:rPr lang="en-US" sz="1600">
                          <a:effectLst/>
                        </a:rPr>
                        <a:t>The American colonies become the United States of America.</a:t>
                      </a:r>
                      <a:endParaRPr lang="en-US" sz="1600">
                        <a:effectLst/>
                        <a:latin typeface="Calibri"/>
                        <a:ea typeface="Times New Roman"/>
                        <a:cs typeface="Times New Roman"/>
                      </a:endParaRPr>
                    </a:p>
                  </a:txBody>
                  <a:tcPr marL="68580" marR="68580" marT="0" marB="0"/>
                </a:tc>
                <a:tc>
                  <a:txBody>
                    <a:bodyPr/>
                    <a:lstStyle/>
                    <a:p>
                      <a:pPr marL="0" marR="0"/>
                      <a:r>
                        <a:rPr lang="en-US" sz="1600" dirty="0">
                          <a:effectLst/>
                        </a:rPr>
                        <a:t>Explains purpose of government and the role </a:t>
                      </a:r>
                      <a:r>
                        <a:rPr lang="en-US" sz="1600" dirty="0" err="1">
                          <a:effectLst/>
                        </a:rPr>
                        <a:t>gov.</a:t>
                      </a:r>
                      <a:r>
                        <a:rPr lang="en-US" sz="1600" dirty="0">
                          <a:effectLst/>
                        </a:rPr>
                        <a:t> should play in people’s lives (natural rights, consent of the governed, social contract, limited government/protections)</a:t>
                      </a:r>
                    </a:p>
                    <a:p>
                      <a:pPr marL="0" marR="0"/>
                      <a:r>
                        <a:rPr lang="en-US" sz="1600" dirty="0">
                          <a:effectLst/>
                        </a:rPr>
                        <a:t>Lists complaints against King George III, Parliament, &amp; the British people</a:t>
                      </a:r>
                    </a:p>
                    <a:p>
                      <a:pPr marL="0" marR="0"/>
                      <a:r>
                        <a:rPr lang="en-US" sz="1600" dirty="0">
                          <a:effectLst/>
                        </a:rPr>
                        <a:t> </a:t>
                      </a:r>
                      <a:endParaRPr lang="en-US" sz="1600" dirty="0">
                        <a:effectLst/>
                        <a:latin typeface="Calibri"/>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9264209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r>
              <a:rPr lang="en-US" dirty="0" err="1" smtClean="0"/>
              <a:t>Flowmap</a:t>
            </a:r>
            <a:r>
              <a:rPr lang="en-US" dirty="0" smtClean="0"/>
              <a:t> Cont’d.</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32999132"/>
              </p:ext>
            </p:extLst>
          </p:nvPr>
        </p:nvGraphicFramePr>
        <p:xfrm>
          <a:off x="609600" y="1828800"/>
          <a:ext cx="7924800" cy="2194560"/>
        </p:xfrm>
        <a:graphic>
          <a:graphicData uri="http://schemas.openxmlformats.org/drawingml/2006/table">
            <a:tbl>
              <a:tblPr firstRow="1" firstCol="1" lastRow="1" lastCol="1" bandRow="1" bandCol="1">
                <a:tableStyleId>{5C22544A-7EE6-4342-B048-85BDC9FD1C3A}</a:tableStyleId>
              </a:tblPr>
              <a:tblGrid>
                <a:gridCol w="1447800"/>
                <a:gridCol w="685800"/>
                <a:gridCol w="1004572"/>
                <a:gridCol w="2222363"/>
                <a:gridCol w="2564265"/>
              </a:tblGrid>
              <a:tr h="0">
                <a:tc>
                  <a:txBody>
                    <a:bodyPr/>
                    <a:lstStyle/>
                    <a:p>
                      <a:pPr marL="0" marR="0"/>
                      <a:r>
                        <a:rPr lang="en-US" sz="1600" dirty="0">
                          <a:effectLst/>
                        </a:rPr>
                        <a:t>Articles of Confederation</a:t>
                      </a:r>
                      <a:endParaRPr lang="en-US" sz="1600" dirty="0">
                        <a:effectLst/>
                        <a:latin typeface="Calibri"/>
                        <a:ea typeface="Times New Roman"/>
                        <a:cs typeface="Times New Roman"/>
                      </a:endParaRPr>
                    </a:p>
                  </a:txBody>
                  <a:tcPr marL="68580" marR="68580" marT="0" marB="0"/>
                </a:tc>
                <a:tc>
                  <a:txBody>
                    <a:bodyPr/>
                    <a:lstStyle/>
                    <a:p>
                      <a:pPr marL="0" marR="0"/>
                      <a:r>
                        <a:rPr lang="en-US" sz="1600">
                          <a:effectLst/>
                        </a:rPr>
                        <a:t>1777-1789</a:t>
                      </a:r>
                      <a:endParaRPr lang="en-US" sz="1600">
                        <a:effectLst/>
                        <a:latin typeface="Calibri"/>
                        <a:ea typeface="Times New Roman"/>
                        <a:cs typeface="Times New Roman"/>
                      </a:endParaRPr>
                    </a:p>
                  </a:txBody>
                  <a:tcPr marL="68580" marR="68580" marT="0" marB="0"/>
                </a:tc>
                <a:tc>
                  <a:txBody>
                    <a:bodyPr/>
                    <a:lstStyle/>
                    <a:p>
                      <a:pPr marL="0" marR="0"/>
                      <a:r>
                        <a:rPr lang="en-US" sz="1600">
                          <a:effectLst/>
                        </a:rPr>
                        <a:t>United States of America</a:t>
                      </a:r>
                      <a:endParaRPr lang="en-US" sz="1600">
                        <a:effectLst/>
                        <a:latin typeface="Calibri"/>
                        <a:ea typeface="Times New Roman"/>
                        <a:cs typeface="Times New Roman"/>
                      </a:endParaRPr>
                    </a:p>
                  </a:txBody>
                  <a:tcPr marL="68580" marR="68580" marT="0" marB="0"/>
                </a:tc>
                <a:tc>
                  <a:txBody>
                    <a:bodyPr/>
                    <a:lstStyle/>
                    <a:p>
                      <a:pPr marL="0" marR="0"/>
                      <a:r>
                        <a:rPr lang="en-US" sz="1600">
                          <a:effectLst/>
                        </a:rPr>
                        <a:t>An agreement among the 13 founding states that established the United States of America as a confederation (our first form of government) and served as its first constitution.</a:t>
                      </a:r>
                      <a:endParaRPr lang="en-US" sz="1600">
                        <a:effectLst/>
                        <a:latin typeface="Calibri"/>
                        <a:ea typeface="Times New Roman"/>
                        <a:cs typeface="Times New Roman"/>
                      </a:endParaRPr>
                    </a:p>
                  </a:txBody>
                  <a:tcPr marL="68580" marR="68580" marT="0" marB="0"/>
                </a:tc>
                <a:tc>
                  <a:txBody>
                    <a:bodyPr/>
                    <a:lstStyle/>
                    <a:p>
                      <a:pPr marL="0" marR="0"/>
                      <a:r>
                        <a:rPr lang="en-US" sz="1600" dirty="0">
                          <a:effectLst/>
                        </a:rPr>
                        <a:t>Created a weak government with many problems: Congress/legislative branch only, each state had its own laws and type of $, state governments were stronger than national government (Congress), no court system, no president.</a:t>
                      </a:r>
                      <a:endParaRPr lang="en-US" sz="1600" dirty="0">
                        <a:effectLst/>
                        <a:latin typeface="Calibri"/>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10622281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69</TotalTime>
  <Words>2947</Words>
  <Application>Microsoft Office PowerPoint</Application>
  <PresentationFormat>On-screen Show (4:3)</PresentationFormat>
  <Paragraphs>261</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Angles</vt:lpstr>
      <vt:lpstr>Civics Midterm Review</vt:lpstr>
      <vt:lpstr>Timeline/Flowmap</vt:lpstr>
      <vt:lpstr>Timeline/Flowmap Cont’d.</vt:lpstr>
      <vt:lpstr>Timeline/Flowmap Cont’d.</vt:lpstr>
      <vt:lpstr>Timeline/Flowmap Cont’d.</vt:lpstr>
      <vt:lpstr>Timeline/Flowmap Cont’d.</vt:lpstr>
      <vt:lpstr>Timeline/Flowmap Cont’d.</vt:lpstr>
      <vt:lpstr>Timeline/Flowmap Cont’d.</vt:lpstr>
      <vt:lpstr>Timeline/Flowmap Cont’d.</vt:lpstr>
      <vt:lpstr>Timeline/Flowmap Cont’d.</vt:lpstr>
      <vt:lpstr>Articles of Confederation/Constitution</vt:lpstr>
      <vt:lpstr>4. Compare the responsibilities with the rights of US Citizens</vt:lpstr>
      <vt:lpstr>5. Illustrate the “melting pot theory”</vt:lpstr>
      <vt:lpstr>6. List the requirements for becoming a naturalized citizen. </vt:lpstr>
      <vt:lpstr>7. What are the principle criteria for citizenship under the 14th amendment? </vt:lpstr>
      <vt:lpstr>8. Provide at least two examples of how Florida municipalities (cities) levy (collect) taxes.</vt:lpstr>
      <vt:lpstr>9.  Create a continuum (like a number line) showing the spread in political ideological thought (liberal moderateconservative) and the parties generally identified with each type of ideology. </vt:lpstr>
      <vt:lpstr>10.  Use a flow map to diagram the political nomination process. </vt:lpstr>
      <vt:lpstr>11.  Describe the characteristics of political campaigns. </vt:lpstr>
      <vt:lpstr>12.  Describe the influence of third parties on the political process. </vt:lpstr>
      <vt:lpstr>13. How does your level of education influence your voting habits? </vt:lpstr>
      <vt:lpstr>15. Give an example for each of the 7 types of propaganda. </vt:lpstr>
      <vt:lpstr>15. Give an example for each of the 7 types of propaganda. </vt:lpstr>
      <vt:lpstr>15. Give an example for each of the 7 types of propaganda. </vt:lpstr>
      <vt:lpstr>16. Describe how lobbyists and special interest groups try to influence the political process. </vt:lpstr>
      <vt:lpstr>17. Diagram the levels of government. </vt:lpstr>
      <vt:lpstr>PowerPoint Presentation</vt:lpstr>
      <vt:lpstr>PowerPoint Presentation</vt:lpstr>
      <vt:lpstr>PowerPoint Presentation</vt:lpstr>
      <vt:lpstr>PowerPoint Presentation</vt:lpstr>
      <vt:lpstr>PowerPoint Presentation</vt:lpstr>
      <vt:lpstr>23. Create a double bubble map comparing/contrasting the views of Federalists and Anti-Federalists including the significant individuals involved in the debate. </vt:lpstr>
      <vt:lpstr>24. List and describe the compromises made during the Constitutional Convention. </vt:lpstr>
      <vt:lpstr>25. Diagram and give examples of the system of checks and balances. </vt:lpstr>
      <vt:lpstr>26. Create a tree map of the Bill of Rights </vt:lpstr>
      <vt:lpstr>PowerPoint Presentation</vt:lpstr>
      <vt:lpstr>28. Make connections between the concepts of “limited government” and “popular sovereignty” </vt:lpstr>
      <vt:lpstr>29. Paraphrase the preamble to the Florida Constitution </vt:lpstr>
      <vt:lpstr>30. What is the difference between political parties and interest groups?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Civics Midterm Review</dc:title>
  <dc:creator>its</dc:creator>
  <cp:lastModifiedBy>its</cp:lastModifiedBy>
  <cp:revision>8</cp:revision>
  <dcterms:created xsi:type="dcterms:W3CDTF">2013-01-04T21:28:54Z</dcterms:created>
  <dcterms:modified xsi:type="dcterms:W3CDTF">2013-01-09T15:06:21Z</dcterms:modified>
</cp:coreProperties>
</file>