
<file path=[Content_Types].xml><?xml version="1.0" encoding="utf-8"?>
<Types xmlns="http://schemas.openxmlformats.org/package/2006/content-types">
  <Default Extension="png" ContentType="image/png"/>
  <Default Extension="bin" ContentType="application/vnd.ms-office.activeX"/>
  <Default Extension="tmp"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4" r:id="rId3"/>
    <p:sldId id="288" r:id="rId4"/>
    <p:sldId id="265" r:id="rId5"/>
    <p:sldId id="269" r:id="rId6"/>
    <p:sldId id="268" r:id="rId7"/>
    <p:sldId id="262" r:id="rId8"/>
    <p:sldId id="263" r:id="rId9"/>
    <p:sldId id="28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5" r:id="rId24"/>
    <p:sldId id="286" r:id="rId25"/>
    <p:sldId id="283" r:id="rId26"/>
    <p:sldId id="284" r:id="rId27"/>
    <p:sldId id="287" r:id="rId28"/>
    <p:sldId id="25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A1A"/>
    <a:srgbClr val="0A89E0"/>
    <a:srgbClr val="F8F83E"/>
    <a:srgbClr val="F8E23E"/>
    <a:srgbClr val="F5E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098" autoAdjust="0"/>
  </p:normalViewPr>
  <p:slideViewPr>
    <p:cSldViewPr>
      <p:cViewPr varScale="1">
        <p:scale>
          <a:sx n="58" d="100"/>
          <a:sy n="58" d="100"/>
        </p:scale>
        <p:origin x="192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790D0-0F7A-4B95-AE87-BDFD7A77E2CA}" type="datetimeFigureOut">
              <a:rPr lang="en-US" smtClean="0"/>
              <a:t>9/28/2017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288B2-58C3-444F-8E0A-7F3EF4949EC2}" type="slidenum">
              <a:rPr lang="en-US" smtClean="0"/>
              <a:t>‹#›</a:t>
            </a:fld>
            <a:endParaRPr lang="en-US"/>
          </a:p>
        </p:txBody>
      </p:sp>
    </p:spTree>
    <p:extLst>
      <p:ext uri="{BB962C8B-B14F-4D97-AF65-F5344CB8AC3E}">
        <p14:creationId xmlns:p14="http://schemas.microsoft.com/office/powerpoint/2010/main" val="1445922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www.law.cornell.edu/uscode/html/uscode26/usc_sec_26_00000001----000-.html" TargetMode="External"/><Relationship Id="rId3" Type="http://schemas.openxmlformats.org/officeDocument/2006/relationships/hyperlink" Target="http://www.law.cornell.edu/uscode/html/uscode26/usc_sup_01_26.html" TargetMode="External"/><Relationship Id="rId7" Type="http://schemas.openxmlformats.org/officeDocument/2006/relationships/hyperlink" Target="http://www.law.cornell.edu/uscode/html/uscode26/usc_sup_01_26_10_A_20_1_30_A_40_I.html"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www.law.cornell.edu/uscode/html/uscode26/usc_sup_01_26_10_A_20_1_30_A.html" TargetMode="External"/><Relationship Id="rId5" Type="http://schemas.openxmlformats.org/officeDocument/2006/relationships/hyperlink" Target="http://www.law.cornell.edu/uscode/html/uscode26/usc_sup_01_26_10_A_20_1.html" TargetMode="External"/><Relationship Id="rId4" Type="http://schemas.openxmlformats.org/officeDocument/2006/relationships/hyperlink" Target="http://www.law.cornell.edu/uscode/html/uscode26/usc_sup_01_26_10_A.html"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https://www.youtube.com/watch?v=DhAV-Z7thbc</a:t>
            </a:r>
          </a:p>
        </p:txBody>
      </p:sp>
      <p:sp>
        <p:nvSpPr>
          <p:cNvPr id="4" name="Slide Number Placeholder 3"/>
          <p:cNvSpPr>
            <a:spLocks noGrp="1"/>
          </p:cNvSpPr>
          <p:nvPr>
            <p:ph type="sldNum" sz="quarter" idx="10"/>
          </p:nvPr>
        </p:nvSpPr>
        <p:spPr/>
        <p:txBody>
          <a:bodyPr/>
          <a:lstStyle/>
          <a:p>
            <a:fld id="{FB4288B2-58C3-444F-8E0A-7F3EF4949EC2}" type="slidenum">
              <a:rPr lang="en-US" smtClean="0"/>
              <a:t>2</a:t>
            </a:fld>
            <a:endParaRPr lang="en-US"/>
          </a:p>
        </p:txBody>
      </p:sp>
    </p:spTree>
    <p:extLst>
      <p:ext uri="{BB962C8B-B14F-4D97-AF65-F5344CB8AC3E}">
        <p14:creationId xmlns:p14="http://schemas.microsoft.com/office/powerpoint/2010/main" val="2567187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buNone/>
            </a:pPr>
            <a:r>
              <a:rPr lang="en-US" sz="1200" dirty="0"/>
              <a:t>From the </a:t>
            </a:r>
            <a:r>
              <a:rPr lang="en-US" sz="1200" b="1" u="sng" dirty="0"/>
              <a:t>Military Selective Service Act</a:t>
            </a:r>
            <a:r>
              <a:rPr lang="en-US" sz="1200" dirty="0"/>
              <a:t>: Except as otherwise provided in this title (sections 451 to 471a of this Appendix) it shall be </a:t>
            </a:r>
            <a:r>
              <a:rPr lang="en-US" sz="1200" b="1" dirty="0"/>
              <a:t>the duty of every male citizen of the United States</a:t>
            </a:r>
            <a:r>
              <a:rPr lang="en-US" sz="1200" dirty="0"/>
              <a:t>, and every other male person residing in the United States, who, on the day or days fixed for the first or any subsequent registration, </a:t>
            </a:r>
            <a:r>
              <a:rPr lang="en-US" sz="1200" b="1" dirty="0"/>
              <a:t>is between the ages of eighteen and twenty-six, to present himself for and submit to registration</a:t>
            </a:r>
            <a:r>
              <a:rPr lang="en-US" sz="1200" dirty="0"/>
              <a:t> at such time or times and place or places, and in such manner, as shall be determined by proclamation of the</a:t>
            </a:r>
          </a:p>
          <a:p>
            <a:pPr marL="45720" indent="0">
              <a:buNone/>
            </a:pPr>
            <a:r>
              <a:rPr lang="en-US" sz="1200" dirty="0"/>
              <a:t>President and by rules and regulations prescribed hereunder.</a:t>
            </a:r>
          </a:p>
          <a:p>
            <a:endParaRPr lang="en-US" dirty="0"/>
          </a:p>
        </p:txBody>
      </p:sp>
      <p:sp>
        <p:nvSpPr>
          <p:cNvPr id="4" name="Slide Number Placeholder 3"/>
          <p:cNvSpPr>
            <a:spLocks noGrp="1"/>
          </p:cNvSpPr>
          <p:nvPr>
            <p:ph type="sldNum" sz="quarter" idx="10"/>
          </p:nvPr>
        </p:nvSpPr>
        <p:spPr/>
        <p:txBody>
          <a:bodyPr/>
          <a:lstStyle/>
          <a:p>
            <a:fld id="{8727CDFD-47B3-4C6F-84DE-F90CDAB19194}" type="slidenum">
              <a:rPr lang="en-US" smtClean="0"/>
              <a:t>14</a:t>
            </a:fld>
            <a:endParaRPr lang="en-US"/>
          </a:p>
        </p:txBody>
      </p:sp>
    </p:spTree>
    <p:extLst>
      <p:ext uri="{BB962C8B-B14F-4D97-AF65-F5344CB8AC3E}">
        <p14:creationId xmlns:p14="http://schemas.microsoft.com/office/powerpoint/2010/main" val="72399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27CDFD-47B3-4C6F-84DE-F90CDAB19194}" type="slidenum">
              <a:rPr lang="en-US" smtClean="0"/>
              <a:t>15</a:t>
            </a:fld>
            <a:endParaRPr lang="en-US"/>
          </a:p>
        </p:txBody>
      </p:sp>
    </p:spTree>
    <p:extLst>
      <p:ext uri="{BB962C8B-B14F-4D97-AF65-F5344CB8AC3E}">
        <p14:creationId xmlns:p14="http://schemas.microsoft.com/office/powerpoint/2010/main" val="707597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CDFD-47B3-4C6F-84DE-F90CDAB19194}" type="slidenum">
              <a:rPr lang="en-US" smtClean="0"/>
              <a:t>16</a:t>
            </a:fld>
            <a:endParaRPr lang="en-US"/>
          </a:p>
        </p:txBody>
      </p:sp>
    </p:spTree>
    <p:extLst>
      <p:ext uri="{BB962C8B-B14F-4D97-AF65-F5344CB8AC3E}">
        <p14:creationId xmlns:p14="http://schemas.microsoft.com/office/powerpoint/2010/main" val="667657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CDFD-47B3-4C6F-84DE-F90CDAB19194}" type="slidenum">
              <a:rPr lang="en-US" smtClean="0"/>
              <a:t>17</a:t>
            </a:fld>
            <a:endParaRPr lang="en-US"/>
          </a:p>
        </p:txBody>
      </p:sp>
    </p:spTree>
    <p:extLst>
      <p:ext uri="{BB962C8B-B14F-4D97-AF65-F5344CB8AC3E}">
        <p14:creationId xmlns:p14="http://schemas.microsoft.com/office/powerpoint/2010/main" val="3734026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IRS Internal Revenue Service (IRS) Internal Revenue Code:</a:t>
            </a:r>
            <a:endParaRPr lang="en-US" dirty="0">
              <a:hlinkClick r:id="rId3" tooltip="TITLE 26 - INTERNAL REVENUE CODE"/>
            </a:endParaRPr>
          </a:p>
          <a:p>
            <a:pPr lvl="1"/>
            <a:r>
              <a:rPr lang="en-US" dirty="0">
                <a:solidFill>
                  <a:schemeClr val="accent3"/>
                </a:solidFill>
                <a:hlinkClick r:id="rId3" tooltip="TITLE 26 - INTERNAL REVENUE CODE"/>
              </a:rPr>
              <a:t>TITLE 26</a:t>
            </a:r>
            <a:r>
              <a:rPr lang="en-US" dirty="0">
                <a:solidFill>
                  <a:schemeClr val="accent3"/>
                </a:solidFill>
              </a:rPr>
              <a:t> &gt; </a:t>
            </a:r>
            <a:r>
              <a:rPr lang="en-US" dirty="0">
                <a:solidFill>
                  <a:schemeClr val="accent3"/>
                </a:solidFill>
                <a:hlinkClick r:id="rId4" tooltip="Subtitle A - Income Taxes"/>
              </a:rPr>
              <a:t>Subtitle A</a:t>
            </a:r>
            <a:r>
              <a:rPr lang="en-US" dirty="0">
                <a:solidFill>
                  <a:schemeClr val="accent3"/>
                </a:solidFill>
              </a:rPr>
              <a:t> &gt; </a:t>
            </a:r>
            <a:r>
              <a:rPr lang="en-US" dirty="0">
                <a:solidFill>
                  <a:schemeClr val="accent3"/>
                </a:solidFill>
                <a:hlinkClick r:id="rId5" tooltip="CHAPTER 1 - NORMAL TAXES AND SURTAXES"/>
              </a:rPr>
              <a:t>CHAPTER 1</a:t>
            </a:r>
            <a:r>
              <a:rPr lang="en-US" dirty="0">
                <a:solidFill>
                  <a:schemeClr val="accent3"/>
                </a:solidFill>
              </a:rPr>
              <a:t> &gt; </a:t>
            </a:r>
            <a:r>
              <a:rPr lang="en-US" dirty="0">
                <a:solidFill>
                  <a:schemeClr val="accent3"/>
                </a:solidFill>
                <a:hlinkClick r:id="rId6" tooltip="Subchapter A - Determination of Tax Liability"/>
              </a:rPr>
              <a:t>Subchapter A</a:t>
            </a:r>
            <a:r>
              <a:rPr lang="en-US" dirty="0">
                <a:solidFill>
                  <a:schemeClr val="accent3"/>
                </a:solidFill>
              </a:rPr>
              <a:t> &gt; </a:t>
            </a:r>
            <a:r>
              <a:rPr lang="en-US" dirty="0">
                <a:solidFill>
                  <a:schemeClr val="accent3"/>
                </a:solidFill>
                <a:hlinkClick r:id="rId7" tooltip="PART I - TAX ON INDIVIDUALS"/>
              </a:rPr>
              <a:t>PART I</a:t>
            </a:r>
            <a:r>
              <a:rPr lang="en-US" dirty="0">
                <a:solidFill>
                  <a:schemeClr val="accent3"/>
                </a:solidFill>
              </a:rPr>
              <a:t> &gt; § 1.</a:t>
            </a:r>
            <a:r>
              <a:rPr lang="en-US" b="1" dirty="0">
                <a:solidFill>
                  <a:schemeClr val="accent3"/>
                </a:solidFill>
              </a:rPr>
              <a:t> </a:t>
            </a:r>
            <a:r>
              <a:rPr lang="en-US" b="1" dirty="0"/>
              <a:t>Tax imposed</a:t>
            </a:r>
          </a:p>
          <a:p>
            <a:pPr lvl="1"/>
            <a:endParaRPr lang="en-US" b="1" dirty="0">
              <a:hlinkClick r:id="rId8"/>
            </a:endParaRPr>
          </a:p>
          <a:p>
            <a:r>
              <a:rPr lang="en-US" b="1" dirty="0">
                <a:hlinkClick r:id="rId8"/>
              </a:rPr>
              <a:t>CLICK HERE </a:t>
            </a:r>
            <a:r>
              <a:rPr lang="en-US" b="1" dirty="0"/>
              <a:t>to see all those who are subject to income tax in the United States. </a:t>
            </a:r>
          </a:p>
          <a:p>
            <a:endParaRPr lang="en-US" dirty="0"/>
          </a:p>
        </p:txBody>
      </p:sp>
      <p:sp>
        <p:nvSpPr>
          <p:cNvPr id="4" name="Slide Number Placeholder 3"/>
          <p:cNvSpPr>
            <a:spLocks noGrp="1"/>
          </p:cNvSpPr>
          <p:nvPr>
            <p:ph type="sldNum" sz="quarter" idx="10"/>
          </p:nvPr>
        </p:nvSpPr>
        <p:spPr/>
        <p:txBody>
          <a:bodyPr/>
          <a:lstStyle/>
          <a:p>
            <a:fld id="{8727CDFD-47B3-4C6F-84DE-F90CDAB19194}" type="slidenum">
              <a:rPr lang="en-US" smtClean="0"/>
              <a:t>18</a:t>
            </a:fld>
            <a:endParaRPr lang="en-US"/>
          </a:p>
        </p:txBody>
      </p:sp>
    </p:spTree>
    <p:extLst>
      <p:ext uri="{BB962C8B-B14F-4D97-AF65-F5344CB8AC3E}">
        <p14:creationId xmlns:p14="http://schemas.microsoft.com/office/powerpoint/2010/main" val="2492022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CDFD-47B3-4C6F-84DE-F90CDAB19194}" type="slidenum">
              <a:rPr lang="en-US" smtClean="0"/>
              <a:t>19</a:t>
            </a:fld>
            <a:endParaRPr lang="en-US"/>
          </a:p>
        </p:txBody>
      </p:sp>
    </p:spTree>
    <p:extLst>
      <p:ext uri="{BB962C8B-B14F-4D97-AF65-F5344CB8AC3E}">
        <p14:creationId xmlns:p14="http://schemas.microsoft.com/office/powerpoint/2010/main" val="1881610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CDFD-47B3-4C6F-84DE-F90CDAB19194}" type="slidenum">
              <a:rPr lang="en-US" smtClean="0"/>
              <a:t>20</a:t>
            </a:fld>
            <a:endParaRPr lang="en-US"/>
          </a:p>
        </p:txBody>
      </p:sp>
    </p:spTree>
    <p:extLst>
      <p:ext uri="{BB962C8B-B14F-4D97-AF65-F5344CB8AC3E}">
        <p14:creationId xmlns:p14="http://schemas.microsoft.com/office/powerpoint/2010/main" val="3197272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CDFD-47B3-4C6F-84DE-F90CDAB19194}" type="slidenum">
              <a:rPr lang="en-US" smtClean="0"/>
              <a:t>21</a:t>
            </a:fld>
            <a:endParaRPr lang="en-US"/>
          </a:p>
        </p:txBody>
      </p:sp>
    </p:spTree>
    <p:extLst>
      <p:ext uri="{BB962C8B-B14F-4D97-AF65-F5344CB8AC3E}">
        <p14:creationId xmlns:p14="http://schemas.microsoft.com/office/powerpoint/2010/main" val="961185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Stress this example as</a:t>
            </a:r>
            <a:r>
              <a:rPr lang="en-US" sz="1200" baseline="0" dirty="0"/>
              <a:t> why it is important to follow laws. Laws are created to protect the public and ensure the safety of all. </a:t>
            </a:r>
          </a:p>
          <a:p>
            <a:endParaRPr lang="en-US" sz="1200" dirty="0"/>
          </a:p>
          <a:p>
            <a:r>
              <a:rPr lang="en-US" sz="1200" dirty="0"/>
              <a:t>316.613 Child restraint requirements.— Florida law requires…children through age 3 must be secured in a separate carrier (child safety seat) or in a vehicle manufacturer's integrated child safety seat…Infants must ride rear-facing until they are at least one year old </a:t>
            </a:r>
            <a:r>
              <a:rPr lang="en-US" sz="1200" i="1" dirty="0"/>
              <a:t>and</a:t>
            </a:r>
            <a:r>
              <a:rPr lang="en-US" sz="1200" dirty="0"/>
              <a:t> weigh 20 pounds or more. Rear-facing, the infant should be semi-upright at an angle or no more than 45 degrees. A forward-facing older child should ride sitting upright.</a:t>
            </a:r>
          </a:p>
          <a:p>
            <a:r>
              <a:rPr lang="en-US" sz="1200" dirty="0"/>
              <a:t>Violation of the child restraint law carries a fine of $60 and 3 points on the driving record.</a:t>
            </a:r>
          </a:p>
          <a:p>
            <a:endParaRPr lang="en-US" dirty="0"/>
          </a:p>
        </p:txBody>
      </p:sp>
      <p:sp>
        <p:nvSpPr>
          <p:cNvPr id="4" name="Slide Number Placeholder 3"/>
          <p:cNvSpPr>
            <a:spLocks noGrp="1"/>
          </p:cNvSpPr>
          <p:nvPr>
            <p:ph type="sldNum" sz="quarter" idx="10"/>
          </p:nvPr>
        </p:nvSpPr>
        <p:spPr/>
        <p:txBody>
          <a:bodyPr/>
          <a:lstStyle/>
          <a:p>
            <a:fld id="{8727CDFD-47B3-4C6F-84DE-F90CDAB19194}" type="slidenum">
              <a:rPr lang="en-US" smtClean="0"/>
              <a:t>22</a:t>
            </a:fld>
            <a:endParaRPr lang="en-US"/>
          </a:p>
        </p:txBody>
      </p:sp>
    </p:spTree>
    <p:extLst>
      <p:ext uri="{BB962C8B-B14F-4D97-AF65-F5344CB8AC3E}">
        <p14:creationId xmlns:p14="http://schemas.microsoft.com/office/powerpoint/2010/main" val="93307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CDFD-47B3-4C6F-84DE-F90CDAB19194}" type="slidenum">
              <a:rPr lang="en-US" smtClean="0"/>
              <a:t>23</a:t>
            </a:fld>
            <a:endParaRPr lang="en-US"/>
          </a:p>
        </p:txBody>
      </p:sp>
    </p:spTree>
    <p:extLst>
      <p:ext uri="{BB962C8B-B14F-4D97-AF65-F5344CB8AC3E}">
        <p14:creationId xmlns:p14="http://schemas.microsoft.com/office/powerpoint/2010/main" val="278585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a:t>
            </a:r>
            <a:r>
              <a:rPr lang="en-US" baseline="0" dirty="0"/>
              <a:t> students who is required to follow the law. Answer: EVERYONE. There is a concept called “rule of law” that means everyone must follow the law and no one is above the law. </a:t>
            </a:r>
          </a:p>
          <a:p>
            <a:endParaRPr lang="en-US" baseline="0" dirty="0"/>
          </a:p>
          <a:p>
            <a:r>
              <a:rPr lang="en-US" baseline="0" dirty="0"/>
              <a:t>Go on to explain that because of laws, we are required to pay taxes, defend the nation in times of need, and serve on juries. </a:t>
            </a:r>
            <a:endParaRPr lang="en-US" dirty="0"/>
          </a:p>
        </p:txBody>
      </p:sp>
      <p:sp>
        <p:nvSpPr>
          <p:cNvPr id="4" name="Slide Number Placeholder 3"/>
          <p:cNvSpPr>
            <a:spLocks noGrp="1"/>
          </p:cNvSpPr>
          <p:nvPr>
            <p:ph type="sldNum" sz="quarter" idx="10"/>
          </p:nvPr>
        </p:nvSpPr>
        <p:spPr/>
        <p:txBody>
          <a:bodyPr/>
          <a:lstStyle/>
          <a:p>
            <a:fld id="{8727CDFD-47B3-4C6F-84DE-F90CDAB19194}" type="slidenum">
              <a:rPr lang="en-US" smtClean="0"/>
              <a:t>5</a:t>
            </a:fld>
            <a:endParaRPr lang="en-US"/>
          </a:p>
        </p:txBody>
      </p:sp>
    </p:spTree>
    <p:extLst>
      <p:ext uri="{BB962C8B-B14F-4D97-AF65-F5344CB8AC3E}">
        <p14:creationId xmlns:p14="http://schemas.microsoft.com/office/powerpoint/2010/main" val="1019092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attending civic meetings, citizens can</a:t>
            </a:r>
            <a:r>
              <a:rPr lang="en-US" baseline="0" dirty="0"/>
              <a:t> be informed about the events, laws, and issues that are present in their communities. Being an informed citizen is critical to a functioning society. </a:t>
            </a:r>
            <a:endParaRPr lang="en-US" dirty="0"/>
          </a:p>
        </p:txBody>
      </p:sp>
      <p:sp>
        <p:nvSpPr>
          <p:cNvPr id="4" name="Slide Number Placeholder 3"/>
          <p:cNvSpPr>
            <a:spLocks noGrp="1"/>
          </p:cNvSpPr>
          <p:nvPr>
            <p:ph type="sldNum" sz="quarter" idx="10"/>
          </p:nvPr>
        </p:nvSpPr>
        <p:spPr/>
        <p:txBody>
          <a:bodyPr/>
          <a:lstStyle/>
          <a:p>
            <a:fld id="{8727CDFD-47B3-4C6F-84DE-F90CDAB19194}" type="slidenum">
              <a:rPr lang="en-US" smtClean="0"/>
              <a:t>24</a:t>
            </a:fld>
            <a:endParaRPr lang="en-US"/>
          </a:p>
        </p:txBody>
      </p:sp>
    </p:spTree>
    <p:extLst>
      <p:ext uri="{BB962C8B-B14F-4D97-AF65-F5344CB8AC3E}">
        <p14:creationId xmlns:p14="http://schemas.microsoft.com/office/powerpoint/2010/main" val="42303214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CDFD-47B3-4C6F-84DE-F90CDAB19194}" type="slidenum">
              <a:rPr lang="en-US" smtClean="0"/>
              <a:t>25</a:t>
            </a:fld>
            <a:endParaRPr lang="en-US"/>
          </a:p>
        </p:txBody>
      </p:sp>
    </p:spTree>
    <p:extLst>
      <p:ext uri="{BB962C8B-B14F-4D97-AF65-F5344CB8AC3E}">
        <p14:creationId xmlns:p14="http://schemas.microsoft.com/office/powerpoint/2010/main" val="27858507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Running for office is one of the most direct forms of civic participation. Citizens can serve in different</a:t>
            </a:r>
            <a:r>
              <a:rPr lang="en-US" baseline="0" dirty="0"/>
              <a:t> levels of government by representing the people from their communities and being their direct voice in government. </a:t>
            </a:r>
            <a:endParaRPr lang="en-US" dirty="0"/>
          </a:p>
        </p:txBody>
      </p:sp>
      <p:sp>
        <p:nvSpPr>
          <p:cNvPr id="4" name="Slide Number Placeholder 3"/>
          <p:cNvSpPr>
            <a:spLocks noGrp="1"/>
          </p:cNvSpPr>
          <p:nvPr>
            <p:ph type="sldNum" sz="quarter" idx="10"/>
          </p:nvPr>
        </p:nvSpPr>
        <p:spPr/>
        <p:txBody>
          <a:bodyPr/>
          <a:lstStyle/>
          <a:p>
            <a:fld id="{8727CDFD-47B3-4C6F-84DE-F90CDAB19194}" type="slidenum">
              <a:rPr lang="en-US" smtClean="0"/>
              <a:t>26</a:t>
            </a:fld>
            <a:endParaRPr lang="en-US"/>
          </a:p>
        </p:txBody>
      </p:sp>
    </p:spTree>
    <p:extLst>
      <p:ext uri="{BB962C8B-B14F-4D97-AF65-F5344CB8AC3E}">
        <p14:creationId xmlns:p14="http://schemas.microsoft.com/office/powerpoint/2010/main" val="42303214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Society: Civic participation</a:t>
            </a:r>
            <a:r>
              <a:rPr lang="en-US" baseline="0" dirty="0"/>
              <a:t> is critical for a thriving society. When we participate, we promote the common good by helping others, being engaged and educated, respecting the law, respecting others, defending our nation, supporting the government, and bringing concerns about government of community to the forefront. </a:t>
            </a:r>
          </a:p>
          <a:p>
            <a:endParaRPr lang="en-US" baseline="0" dirty="0"/>
          </a:p>
          <a:p>
            <a:r>
              <a:rPr lang="en-US" baseline="0" dirty="0"/>
              <a:t>Government: We are a government of the people, for the people, and by the people. Without our participation, government does not work properly. We are able to serve on juries, vote, and petition the government – all things that keep the government accountable and rights that we can exercise as citizens. </a:t>
            </a:r>
          </a:p>
          <a:p>
            <a:endParaRPr lang="en-US" baseline="0" dirty="0"/>
          </a:p>
          <a:p>
            <a:r>
              <a:rPr lang="en-US" baseline="0" dirty="0"/>
              <a:t>Political process: We live in a nation where we can participate in government. By voting, being informed, running for office, and petitioning the government, we are able to have our voice heard and make a difference in our communities. </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t>27</a:t>
            </a:fld>
            <a:endParaRPr lang="en-US"/>
          </a:p>
        </p:txBody>
      </p:sp>
    </p:spTree>
    <p:extLst>
      <p:ext uri="{BB962C8B-B14F-4D97-AF65-F5344CB8AC3E}">
        <p14:creationId xmlns:p14="http://schemas.microsoft.com/office/powerpoint/2010/main" val="10183821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questions are from the Florida Department of Education’s Item Specification</a:t>
            </a:r>
            <a:r>
              <a:rPr lang="en-US" baseline="0" dirty="0"/>
              <a:t> Book for the Civics End-of-Course Exam. The response to this question refers to the “right to be tried by one’s peers” which does not appear in the United States Constitution. Had we written the responses, it would read “to protect the constitutional right to trial by impartial jury”. </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t>28</a:t>
            </a:fld>
            <a:endParaRPr lang="en-US"/>
          </a:p>
        </p:txBody>
      </p:sp>
    </p:spTree>
    <p:extLst>
      <p:ext uri="{BB962C8B-B14F-4D97-AF65-F5344CB8AC3E}">
        <p14:creationId xmlns:p14="http://schemas.microsoft.com/office/powerpoint/2010/main" val="267111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students these are just some of the responsibilities</a:t>
            </a:r>
            <a:r>
              <a:rPr lang="en-US" baseline="0" dirty="0"/>
              <a:t> they have in their communities. Other responsibilities can include: volunteering, staying informed, joining civic organizations, and more. </a:t>
            </a:r>
            <a:endParaRPr lang="en-US" dirty="0"/>
          </a:p>
        </p:txBody>
      </p:sp>
      <p:sp>
        <p:nvSpPr>
          <p:cNvPr id="4" name="Slide Number Placeholder 3"/>
          <p:cNvSpPr>
            <a:spLocks noGrp="1"/>
          </p:cNvSpPr>
          <p:nvPr>
            <p:ph type="sldNum" sz="quarter" idx="10"/>
          </p:nvPr>
        </p:nvSpPr>
        <p:spPr/>
        <p:txBody>
          <a:bodyPr/>
          <a:lstStyle/>
          <a:p>
            <a:fld id="{8727CDFD-47B3-4C6F-84DE-F90CDAB19194}" type="slidenum">
              <a:rPr lang="en-US" smtClean="0"/>
              <a:t>6</a:t>
            </a:fld>
            <a:endParaRPr lang="en-US"/>
          </a:p>
        </p:txBody>
      </p:sp>
    </p:spTree>
    <p:extLst>
      <p:ext uri="{BB962C8B-B14F-4D97-AF65-F5344CB8AC3E}">
        <p14:creationId xmlns:p14="http://schemas.microsoft.com/office/powerpoint/2010/main" val="3446891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common good serve</a:t>
            </a:r>
            <a:r>
              <a:rPr lang="en-US" baseline="0" dirty="0"/>
              <a:t> to support the community as a whole by doing the most good for the most amount of people. Common good is promoted by participating in the civic life of our community and fulfilling our obligations. </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t>7</a:t>
            </a:fld>
            <a:endParaRPr lang="en-US"/>
          </a:p>
        </p:txBody>
      </p:sp>
    </p:spTree>
    <p:extLst>
      <p:ext uri="{BB962C8B-B14F-4D97-AF65-F5344CB8AC3E}">
        <p14:creationId xmlns:p14="http://schemas.microsoft.com/office/powerpoint/2010/main" val="2818039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students consider the importance of</a:t>
            </a:r>
            <a:r>
              <a:rPr lang="en-US" baseline="0" dirty="0"/>
              <a:t> civic participation. What if people did not vote? What if people did not volunteer? What if we did not petition the government? What if people didn’t run for public office? </a:t>
            </a:r>
          </a:p>
          <a:p>
            <a:endParaRPr lang="en-US" baseline="0" dirty="0"/>
          </a:p>
          <a:p>
            <a:r>
              <a:rPr lang="en-US" baseline="0" dirty="0"/>
              <a:t>We would experience many of the same people running the government with no new ideas and lack of representation of the people</a:t>
            </a:r>
            <a:r>
              <a:rPr lang="en-US" baseline="0"/>
              <a:t>. </a:t>
            </a:r>
            <a:endParaRPr lang="en-US"/>
          </a:p>
        </p:txBody>
      </p:sp>
      <p:sp>
        <p:nvSpPr>
          <p:cNvPr id="4" name="Slide Number Placeholder 3"/>
          <p:cNvSpPr>
            <a:spLocks noGrp="1"/>
          </p:cNvSpPr>
          <p:nvPr>
            <p:ph type="sldNum" sz="quarter" idx="10"/>
          </p:nvPr>
        </p:nvSpPr>
        <p:spPr/>
        <p:txBody>
          <a:bodyPr/>
          <a:lstStyle/>
          <a:p>
            <a:fld id="{FB4288B2-58C3-444F-8E0A-7F3EF4949EC2}" type="slidenum">
              <a:rPr lang="en-US" smtClean="0"/>
              <a:t>9</a:t>
            </a:fld>
            <a:endParaRPr lang="en-US"/>
          </a:p>
        </p:txBody>
      </p:sp>
    </p:spTree>
    <p:extLst>
      <p:ext uri="{BB962C8B-B14F-4D97-AF65-F5344CB8AC3E}">
        <p14:creationId xmlns:p14="http://schemas.microsoft.com/office/powerpoint/2010/main" val="1127119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CDFD-47B3-4C6F-84DE-F90CDAB19194}" type="slidenum">
              <a:rPr lang="en-US" smtClean="0"/>
              <a:t>10</a:t>
            </a:fld>
            <a:endParaRPr lang="en-US"/>
          </a:p>
        </p:txBody>
      </p:sp>
    </p:spTree>
    <p:extLst>
      <p:ext uri="{BB962C8B-B14F-4D97-AF65-F5344CB8AC3E}">
        <p14:creationId xmlns:p14="http://schemas.microsoft.com/office/powerpoint/2010/main" val="1424025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juror summons is an official document (court order) issued by the court commanding the appearance of an individual to attend and be available for duty on a jury at a specified place, time, and date.</a:t>
            </a:r>
          </a:p>
          <a:p>
            <a:r>
              <a:rPr lang="en-US" dirty="0"/>
              <a:t>http://definitions.uslegal.com/j/juror-summons/</a:t>
            </a:r>
          </a:p>
        </p:txBody>
      </p:sp>
      <p:sp>
        <p:nvSpPr>
          <p:cNvPr id="4" name="Slide Number Placeholder 3"/>
          <p:cNvSpPr>
            <a:spLocks noGrp="1"/>
          </p:cNvSpPr>
          <p:nvPr>
            <p:ph type="sldNum" sz="quarter" idx="10"/>
          </p:nvPr>
        </p:nvSpPr>
        <p:spPr/>
        <p:txBody>
          <a:bodyPr/>
          <a:lstStyle/>
          <a:p>
            <a:fld id="{8727CDFD-47B3-4C6F-84DE-F90CDAB19194}" type="slidenum">
              <a:rPr lang="en-US" smtClean="0"/>
              <a:t>11</a:t>
            </a:fld>
            <a:endParaRPr lang="en-US"/>
          </a:p>
        </p:txBody>
      </p:sp>
    </p:spTree>
    <p:extLst>
      <p:ext uri="{BB962C8B-B14F-4D97-AF65-F5344CB8AC3E}">
        <p14:creationId xmlns:p14="http://schemas.microsoft.com/office/powerpoint/2010/main" val="2003794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rPr>
              <a:t>Emphasize: Jury</a:t>
            </a:r>
            <a:r>
              <a:rPr lang="en-US" sz="1200" baseline="0" dirty="0">
                <a:solidFill>
                  <a:schemeClr val="tx2"/>
                </a:solidFill>
              </a:rPr>
              <a:t> duty serves a critical function in our society by protecting the constitutional right to trial by jury. Juries are necessary for protecting the rights of those accused of crimes and providing an unbiased verdict in criminal and civil cases.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rPr>
              <a:t>Florida law (Section 40.23 Florida Statues) states that any person who is duly summoned to attend as a juror in any court and who fails to attend without any sufficient excuse shall pay a fine not to exceed $100, which fine shall be imposed by the court to which the juror was summoned, and, in addition, such failure may be considered a contempt of court. </a:t>
            </a:r>
          </a:p>
          <a:p>
            <a:endParaRPr lang="en-US" dirty="0"/>
          </a:p>
        </p:txBody>
      </p:sp>
      <p:sp>
        <p:nvSpPr>
          <p:cNvPr id="4" name="Slide Number Placeholder 3"/>
          <p:cNvSpPr>
            <a:spLocks noGrp="1"/>
          </p:cNvSpPr>
          <p:nvPr>
            <p:ph type="sldNum" sz="quarter" idx="10"/>
          </p:nvPr>
        </p:nvSpPr>
        <p:spPr/>
        <p:txBody>
          <a:bodyPr/>
          <a:lstStyle/>
          <a:p>
            <a:fld id="{8727CDFD-47B3-4C6F-84DE-F90CDAB19194}" type="slidenum">
              <a:rPr lang="en-US" smtClean="0"/>
              <a:t>12</a:t>
            </a:fld>
            <a:endParaRPr lang="en-US"/>
          </a:p>
        </p:txBody>
      </p:sp>
    </p:spTree>
    <p:extLst>
      <p:ext uri="{BB962C8B-B14F-4D97-AF65-F5344CB8AC3E}">
        <p14:creationId xmlns:p14="http://schemas.microsoft.com/office/powerpoint/2010/main" val="3416820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27CDFD-47B3-4C6F-84DE-F90CDAB19194}" type="slidenum">
              <a:rPr lang="en-US" smtClean="0"/>
              <a:t>13</a:t>
            </a:fld>
            <a:endParaRPr lang="en-US"/>
          </a:p>
        </p:txBody>
      </p:sp>
    </p:spTree>
    <p:extLst>
      <p:ext uri="{BB962C8B-B14F-4D97-AF65-F5344CB8AC3E}">
        <p14:creationId xmlns:p14="http://schemas.microsoft.com/office/powerpoint/2010/main" val="2372929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410200" y="918865"/>
            <a:ext cx="3429000" cy="1752600"/>
          </a:xfrm>
          <a:ln>
            <a:noFill/>
          </a:ln>
        </p:spPr>
        <p:txBody>
          <a:bodyPr>
            <a:normAutofit/>
          </a:bodyPr>
          <a:lstStyle>
            <a:lvl1pPr marL="0" indent="0" algn="ctr">
              <a:buNone/>
              <a:defRPr sz="2000" baseline="0">
                <a:solidFill>
                  <a:schemeClr val="tx1">
                    <a:lumMod val="75000"/>
                    <a:lumOff val="25000"/>
                  </a:schemeClr>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Insert Benchmarks </a:t>
            </a:r>
          </a:p>
        </p:txBody>
      </p:sp>
      <p:sp>
        <p:nvSpPr>
          <p:cNvPr id="7" name="Frame 6"/>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5000" y="5675941"/>
            <a:ext cx="3200400" cy="935966"/>
          </a:xfrm>
          <a:prstGeom prst="rect">
            <a:avLst/>
          </a:prstGeom>
        </p:spPr>
      </p:pic>
      <p:sp>
        <p:nvSpPr>
          <p:cNvPr id="9" name="Frame 8"/>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lowchart: Delay 10"/>
          <p:cNvSpPr/>
          <p:nvPr userDrawn="1"/>
        </p:nvSpPr>
        <p:spPr>
          <a:xfrm rot="5400000">
            <a:off x="379367" y="-36467"/>
            <a:ext cx="4762500" cy="5216434"/>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22663" y="365760"/>
            <a:ext cx="4343400" cy="1219200"/>
          </a:xfrm>
        </p:spPr>
        <p:txBody>
          <a:bodyPr>
            <a:normAutofit/>
          </a:bodyPr>
          <a:lstStyle>
            <a:lvl1pPr>
              <a:defRPr sz="4800">
                <a:solidFill>
                  <a:schemeClr val="bg1"/>
                </a:solidFill>
                <a:latin typeface="Bernard MT Condensed" panose="02050806060905020404" pitchFamily="18" charset="0"/>
              </a:defRPr>
            </a:lvl1pPr>
          </a:lstStyle>
          <a:p>
            <a:r>
              <a:rPr lang="en-US"/>
              <a:t>Click to edit Master title style</a:t>
            </a:r>
            <a:endParaRPr lang="en-US" dirty="0"/>
          </a:p>
        </p:txBody>
      </p:sp>
      <p:sp>
        <p:nvSpPr>
          <p:cNvPr id="12" name="Footer Placeholder 4"/>
          <p:cNvSpPr txBox="1">
            <a:spLocks/>
          </p:cNvSpPr>
          <p:nvPr userDrawn="1"/>
        </p:nvSpPr>
        <p:spPr>
          <a:xfrm>
            <a:off x="2286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2016</a:t>
            </a:r>
          </a:p>
        </p:txBody>
      </p:sp>
      <p:sp>
        <p:nvSpPr>
          <p:cNvPr id="14" name="Subtitle 2"/>
          <p:cNvSpPr txBox="1">
            <a:spLocks/>
          </p:cNvSpPr>
          <p:nvPr userDrawn="1"/>
        </p:nvSpPr>
        <p:spPr>
          <a:xfrm>
            <a:off x="1524000" y="1600200"/>
            <a:ext cx="6400800" cy="121920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baseline="0">
                <a:solidFill>
                  <a:schemeClr val="tx1">
                    <a:lumMod val="75000"/>
                    <a:lumOff val="25000"/>
                  </a:schemeClr>
                </a:solidFill>
                <a:latin typeface="Comic Sans MS" panose="030F0702030302020204" pitchFamily="66"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Comic Sans MS" panose="030F0702030302020204" pitchFamily="66"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Comic Sans MS" panose="030F0702030302020204" pitchFamily="66"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Comic Sans MS" panose="030F0702030302020204" pitchFamily="66"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Comic Sans MS" panose="030F0702030302020204" pitchFamily="66"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solidFill>
                <a:srgbClr val="F5E065"/>
              </a:solidFill>
            </a:endParaRPr>
          </a:p>
        </p:txBody>
      </p:sp>
      <p:sp>
        <p:nvSpPr>
          <p:cNvPr id="18" name="TextBox 17"/>
          <p:cNvSpPr txBox="1"/>
          <p:nvPr userDrawn="1"/>
        </p:nvSpPr>
        <p:spPr>
          <a:xfrm>
            <a:off x="5368834" y="457200"/>
            <a:ext cx="3317966" cy="461665"/>
          </a:xfrm>
          <a:prstGeom prst="rect">
            <a:avLst/>
          </a:prstGeom>
          <a:noFill/>
        </p:spPr>
        <p:txBody>
          <a:bodyPr wrap="square" rtlCol="0">
            <a:spAutoFit/>
          </a:bodyPr>
          <a:lstStyle/>
          <a:p>
            <a:pPr algn="ctr"/>
            <a:r>
              <a:rPr lang="en-US" sz="2400" b="1" dirty="0">
                <a:solidFill>
                  <a:schemeClr val="tx1">
                    <a:lumMod val="75000"/>
                    <a:lumOff val="25000"/>
                  </a:schemeClr>
                </a:solidFill>
                <a:latin typeface="Cambria" panose="02040503050406030204" pitchFamily="18" charset="0"/>
              </a:rPr>
              <a:t>Benchmarks</a:t>
            </a:r>
          </a:p>
        </p:txBody>
      </p:sp>
      <p:sp>
        <p:nvSpPr>
          <p:cNvPr id="21" name="Text Placeholder 20"/>
          <p:cNvSpPr>
            <a:spLocks noGrp="1"/>
          </p:cNvSpPr>
          <p:nvPr>
            <p:ph type="body" sz="quarter" idx="10"/>
          </p:nvPr>
        </p:nvSpPr>
        <p:spPr>
          <a:xfrm>
            <a:off x="762000" y="1752600"/>
            <a:ext cx="4114800" cy="1371600"/>
          </a:xfrm>
        </p:spPr>
        <p:txBody>
          <a:bodyPr>
            <a:normAutofit/>
          </a:bodyPr>
          <a:lstStyle>
            <a:lvl1pPr marL="0" indent="0" algn="ctr">
              <a:buNone/>
              <a:defRPr sz="2800">
                <a:solidFill>
                  <a:srgbClr val="FAEA1A"/>
                </a:solidFill>
              </a:defRPr>
            </a:lvl1pPr>
          </a:lstStyle>
          <a:p>
            <a:pPr lvl="0"/>
            <a:r>
              <a:rPr lang="en-US"/>
              <a:t>Click to edit Master text styles</a:t>
            </a:r>
          </a:p>
        </p:txBody>
      </p:sp>
    </p:spTree>
    <p:extLst>
      <p:ext uri="{BB962C8B-B14F-4D97-AF65-F5344CB8AC3E}">
        <p14:creationId xmlns:p14="http://schemas.microsoft.com/office/powerpoint/2010/main" val="311754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The Florida Law Related Education Association, Inc. Copyright 2016</a:t>
            </a:r>
          </a:p>
        </p:txBody>
      </p:sp>
      <p:sp>
        <p:nvSpPr>
          <p:cNvPr id="6" name="Slide Number Placeholder 5"/>
          <p:cNvSpPr>
            <a:spLocks noGrp="1"/>
          </p:cNvSpPr>
          <p:nvPr>
            <p:ph type="sldNum" sz="quarter" idx="12"/>
          </p:nvPr>
        </p:nvSpPr>
        <p:spPr/>
        <p:txBody>
          <a:bodyPr/>
          <a:lstStyle/>
          <a:p>
            <a:fld id="{580E3C17-CF85-4057-A4A9-004332857066}" type="slidenum">
              <a:rPr lang="en-US" smtClean="0"/>
              <a:t>‹#›</a:t>
            </a:fld>
            <a:endParaRPr lang="en-US"/>
          </a:p>
        </p:txBody>
      </p:sp>
    </p:spTree>
    <p:extLst>
      <p:ext uri="{BB962C8B-B14F-4D97-AF65-F5344CB8AC3E}">
        <p14:creationId xmlns:p14="http://schemas.microsoft.com/office/powerpoint/2010/main" val="376846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The Florida Law Related Education Association, Inc. Copyright 2016</a:t>
            </a:r>
          </a:p>
        </p:txBody>
      </p:sp>
      <p:sp>
        <p:nvSpPr>
          <p:cNvPr id="6" name="Slide Number Placeholder 5"/>
          <p:cNvSpPr>
            <a:spLocks noGrp="1"/>
          </p:cNvSpPr>
          <p:nvPr>
            <p:ph type="sldNum" sz="quarter" idx="12"/>
          </p:nvPr>
        </p:nvSpPr>
        <p:spPr/>
        <p:txBody>
          <a:bodyPr/>
          <a:lstStyle/>
          <a:p>
            <a:fld id="{580E3C17-CF85-4057-A4A9-004332857066}" type="slidenum">
              <a:rPr lang="en-US" smtClean="0"/>
              <a:t>‹#›</a:t>
            </a:fld>
            <a:endParaRPr lang="en-US"/>
          </a:p>
        </p:txBody>
      </p:sp>
    </p:spTree>
    <p:extLst>
      <p:ext uri="{BB962C8B-B14F-4D97-AF65-F5344CB8AC3E}">
        <p14:creationId xmlns:p14="http://schemas.microsoft.com/office/powerpoint/2010/main" val="117003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Flowchart: Delay 9"/>
          <p:cNvSpPr/>
          <p:nvPr userDrawn="1"/>
        </p:nvSpPr>
        <p:spPr>
          <a:xfrm rot="5400000">
            <a:off x="3829050" y="-3409950"/>
            <a:ext cx="1485900" cy="88392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EA1A"/>
              </a:solidFill>
            </a:endParaRPr>
          </a:p>
        </p:txBody>
      </p:sp>
      <p:sp>
        <p:nvSpPr>
          <p:cNvPr id="2" name="Title 1"/>
          <p:cNvSpPr>
            <a:spLocks noGrp="1"/>
          </p:cNvSpPr>
          <p:nvPr>
            <p:ph type="title"/>
          </p:nvPr>
        </p:nvSpPr>
        <p:spPr>
          <a:xfrm>
            <a:off x="457200" y="304800"/>
            <a:ext cx="8229600" cy="1143000"/>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81000" y="1752600"/>
            <a:ext cx="8229600" cy="4343400"/>
          </a:xfrm>
        </p:spPr>
        <p:txBody>
          <a:bodyPr/>
          <a:lstStyle>
            <a:lvl1pPr>
              <a:defRPr>
                <a:solidFill>
                  <a:schemeClr val="tx1">
                    <a:lumMod val="65000"/>
                    <a:lumOff val="35000"/>
                  </a:schemeClr>
                </a:solidFill>
                <a:latin typeface="Cambria" panose="02040503050406030204" pitchFamily="18" charset="0"/>
              </a:defRPr>
            </a:lvl1pPr>
            <a:lvl2pPr>
              <a:defRPr>
                <a:solidFill>
                  <a:schemeClr val="tx1">
                    <a:lumMod val="65000"/>
                    <a:lumOff val="35000"/>
                  </a:schemeClr>
                </a:solidFill>
                <a:latin typeface="Cambria" panose="02040503050406030204" pitchFamily="18" charset="0"/>
              </a:defRPr>
            </a:lvl2pPr>
            <a:lvl3pPr>
              <a:defRPr>
                <a:solidFill>
                  <a:schemeClr val="tx1">
                    <a:lumMod val="65000"/>
                    <a:lumOff val="35000"/>
                  </a:schemeClr>
                </a:solidFill>
                <a:latin typeface="Cambria" panose="02040503050406030204" pitchFamily="18" charset="0"/>
              </a:defRPr>
            </a:lvl3pPr>
            <a:lvl4pPr>
              <a:defRPr>
                <a:solidFill>
                  <a:schemeClr val="tx1">
                    <a:lumMod val="65000"/>
                    <a:lumOff val="35000"/>
                  </a:schemeClr>
                </a:solidFill>
                <a:latin typeface="Cambria" panose="02040503050406030204" pitchFamily="18" charset="0"/>
              </a:defRPr>
            </a:lvl4pPr>
            <a:lvl5pPr>
              <a:defRPr>
                <a:solidFill>
                  <a:schemeClr val="tx1">
                    <a:lumMod val="65000"/>
                    <a:lumOff val="35000"/>
                  </a:schemeClr>
                </a:solidFill>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228600" y="6248400"/>
            <a:ext cx="4800600" cy="365125"/>
          </a:xfrm>
        </p:spPr>
        <p:txBody>
          <a:bodyPr/>
          <a:lstStyle>
            <a:lvl1pPr algn="l">
              <a:defRPr/>
            </a:lvl1pPr>
          </a:lstStyle>
          <a:p>
            <a:r>
              <a:rPr lang="en-US" dirty="0"/>
              <a:t>The Florida Law Related Education Association, Inc. Copyright 2016</a:t>
            </a:r>
          </a:p>
        </p:txBody>
      </p:sp>
      <p:sp>
        <p:nvSpPr>
          <p:cNvPr id="7" name="Frame 6"/>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19800"/>
            <a:ext cx="1663702" cy="486554"/>
          </a:xfrm>
          <a:prstGeom prst="rect">
            <a:avLst/>
          </a:prstGeom>
        </p:spPr>
      </p:pic>
    </p:spTree>
    <p:extLst>
      <p:ext uri="{BB962C8B-B14F-4D97-AF65-F5344CB8AC3E}">
        <p14:creationId xmlns:p14="http://schemas.microsoft.com/office/powerpoint/2010/main" val="256040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lowchart: Delay 6"/>
          <p:cNvSpPr/>
          <p:nvPr userDrawn="1"/>
        </p:nvSpPr>
        <p:spPr>
          <a:xfrm rot="16200000">
            <a:off x="3467099" y="1181099"/>
            <a:ext cx="3581399" cy="77724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14598" y="4648200"/>
            <a:ext cx="6629400" cy="1362075"/>
          </a:xfrm>
        </p:spPr>
        <p:txBody>
          <a:bodyPr anchor="t">
            <a:noAutofit/>
          </a:bodyPr>
          <a:lstStyle>
            <a:lvl1pPr algn="l">
              <a:defRPr sz="4400" b="1" cap="all">
                <a:solidFill>
                  <a:schemeClr val="bg1"/>
                </a:solidFill>
              </a:defRPr>
            </a:lvl1pPr>
          </a:lstStyle>
          <a:p>
            <a:r>
              <a:rPr lang="en-US"/>
              <a:t>Click to edit Master title style</a:t>
            </a:r>
            <a:endParaRPr lang="en-US" dirty="0"/>
          </a:p>
        </p:txBody>
      </p:sp>
      <p:sp>
        <p:nvSpPr>
          <p:cNvPr id="8" name="Footer Placeholder 4"/>
          <p:cNvSpPr txBox="1">
            <a:spLocks/>
          </p:cNvSpPr>
          <p:nvPr userDrawn="1"/>
        </p:nvSpPr>
        <p:spPr>
          <a:xfrm>
            <a:off x="5257798" y="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2016</a:t>
            </a:r>
          </a:p>
        </p:txBody>
      </p:sp>
      <p:sp>
        <p:nvSpPr>
          <p:cNvPr id="9" name="Flowchart: Delay 8"/>
          <p:cNvSpPr/>
          <p:nvPr userDrawn="1"/>
        </p:nvSpPr>
        <p:spPr>
          <a:xfrm rot="10800000">
            <a:off x="3200400" y="533400"/>
            <a:ext cx="5943600" cy="4038600"/>
          </a:xfrm>
          <a:prstGeom prst="flowChartDelay">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267200" y="1600200"/>
            <a:ext cx="4724398" cy="1500187"/>
          </a:xfrm>
        </p:spPr>
        <p:txBody>
          <a:bodyPr anchor="b">
            <a:normAutofit/>
          </a:bodyPr>
          <a:lstStyle>
            <a:lvl1pPr marL="0" indent="0">
              <a:buNone/>
              <a:defRPr sz="3200">
                <a:solidFill>
                  <a:srgbClr val="0A89E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 y="0"/>
            <a:ext cx="1828800" cy="534838"/>
          </a:xfrm>
          <a:prstGeom prst="rect">
            <a:avLst/>
          </a:prstGeom>
        </p:spPr>
      </p:pic>
      <p:sp>
        <p:nvSpPr>
          <p:cNvPr id="12" name="Picture Placeholder 11"/>
          <p:cNvSpPr>
            <a:spLocks noGrp="1"/>
          </p:cNvSpPr>
          <p:nvPr>
            <p:ph type="pic" sz="quarter" idx="10"/>
          </p:nvPr>
        </p:nvSpPr>
        <p:spPr>
          <a:xfrm>
            <a:off x="381000" y="990600"/>
            <a:ext cx="2362200" cy="2286000"/>
          </a:xfrm>
        </p:spPr>
        <p:txBody>
          <a:bodyPr/>
          <a:lstStyle/>
          <a:p>
            <a:r>
              <a:rPr lang="en-US"/>
              <a:t>Click icon to add picture</a:t>
            </a:r>
          </a:p>
        </p:txBody>
      </p:sp>
    </p:spTree>
    <p:extLst>
      <p:ext uri="{BB962C8B-B14F-4D97-AF65-F5344CB8AC3E}">
        <p14:creationId xmlns:p14="http://schemas.microsoft.com/office/powerpoint/2010/main" val="353346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143000"/>
          </a:xfrm>
          <a:solidFill>
            <a:srgbClr val="0A89E0"/>
          </a:solidFill>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txBox="1">
            <a:spLocks/>
          </p:cNvSpPr>
          <p:nvPr userDrawn="1"/>
        </p:nvSpPr>
        <p:spPr>
          <a:xfrm>
            <a:off x="2286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2016</a:t>
            </a:r>
          </a:p>
        </p:txBody>
      </p:sp>
      <p:sp>
        <p:nvSpPr>
          <p:cNvPr id="9" name="Frame 8"/>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ame 9"/>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231078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a:solidFill>
            <a:srgbClr val="0A89E0"/>
          </a:solidFill>
        </p:spPr>
        <p:txBody>
          <a:bodyPr/>
          <a:lstStyle>
            <a:lvl1pPr>
              <a:defRPr>
                <a:solidFill>
                  <a:srgbClr val="FAEA1A"/>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solidFill>
            <a:srgbClr val="FAEA1A"/>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solidFill>
            <a:srgbClr val="FAEA1A"/>
          </a:solidFill>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p:cNvSpPr txBox="1">
            <a:spLocks/>
          </p:cNvSpPr>
          <p:nvPr userDrawn="1"/>
        </p:nvSpPr>
        <p:spPr>
          <a:xfrm>
            <a:off x="3048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2016</a:t>
            </a:r>
          </a:p>
        </p:txBody>
      </p:sp>
      <p:sp>
        <p:nvSpPr>
          <p:cNvPr id="11" name="Frame 10"/>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ame 11"/>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322671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lowchart: Delay 5"/>
          <p:cNvSpPr/>
          <p:nvPr userDrawn="1"/>
        </p:nvSpPr>
        <p:spPr>
          <a:xfrm rot="5400000">
            <a:off x="3829050" y="-3663950"/>
            <a:ext cx="1485900" cy="88392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EA1A"/>
              </a:solidFill>
            </a:endParaRPr>
          </a:p>
        </p:txBody>
      </p:sp>
      <p:sp>
        <p:nvSpPr>
          <p:cNvPr id="7" name="Title 1"/>
          <p:cNvSpPr>
            <a:spLocks noGrp="1"/>
          </p:cNvSpPr>
          <p:nvPr>
            <p:ph type="title"/>
          </p:nvPr>
        </p:nvSpPr>
        <p:spPr>
          <a:xfrm>
            <a:off x="457200" y="50800"/>
            <a:ext cx="8229600" cy="1143000"/>
          </a:xfrm>
        </p:spPr>
        <p:txBody>
          <a:bodyPr/>
          <a:lstStyle>
            <a:lvl1pPr>
              <a:defRPr>
                <a:solidFill>
                  <a:schemeClr val="bg1"/>
                </a:solidFill>
              </a:defRPr>
            </a:lvl1pPr>
          </a:lstStyle>
          <a:p>
            <a:r>
              <a:rPr lang="en-US"/>
              <a:t>Click to edit Master title style</a:t>
            </a:r>
            <a:endParaRPr lang="en-US" dirty="0"/>
          </a:p>
        </p:txBody>
      </p:sp>
      <p:sp>
        <p:nvSpPr>
          <p:cNvPr id="8" name="Footer Placeholder 4"/>
          <p:cNvSpPr txBox="1">
            <a:spLocks/>
          </p:cNvSpPr>
          <p:nvPr userDrawn="1"/>
        </p:nvSpPr>
        <p:spPr>
          <a:xfrm>
            <a:off x="0" y="6480175"/>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2016</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0298" y="6288477"/>
            <a:ext cx="1663702" cy="486554"/>
          </a:xfrm>
          <a:prstGeom prst="rect">
            <a:avLst/>
          </a:prstGeom>
        </p:spPr>
      </p:pic>
    </p:spTree>
    <p:extLst>
      <p:ext uri="{BB962C8B-B14F-4D97-AF65-F5344CB8AC3E}">
        <p14:creationId xmlns:p14="http://schemas.microsoft.com/office/powerpoint/2010/main" val="404288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ame 4"/>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rame 5"/>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ooter Placeholder 4"/>
          <p:cNvSpPr txBox="1">
            <a:spLocks/>
          </p:cNvSpPr>
          <p:nvPr userDrawn="1"/>
        </p:nvSpPr>
        <p:spPr>
          <a:xfrm>
            <a:off x="3048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2016</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12204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The Florida Law Related Education Association, Inc. Copyright 2016</a:t>
            </a:r>
          </a:p>
        </p:txBody>
      </p:sp>
      <p:sp>
        <p:nvSpPr>
          <p:cNvPr id="7" name="Slide Number Placeholder 6"/>
          <p:cNvSpPr>
            <a:spLocks noGrp="1"/>
          </p:cNvSpPr>
          <p:nvPr>
            <p:ph type="sldNum" sz="quarter" idx="12"/>
          </p:nvPr>
        </p:nvSpPr>
        <p:spPr/>
        <p:txBody>
          <a:bodyPr/>
          <a:lstStyle/>
          <a:p>
            <a:fld id="{580E3C17-CF85-4057-A4A9-004332857066}" type="slidenum">
              <a:rPr lang="en-US" smtClean="0"/>
              <a:t>‹#›</a:t>
            </a:fld>
            <a:endParaRPr lang="en-US"/>
          </a:p>
        </p:txBody>
      </p:sp>
    </p:spTree>
    <p:extLst>
      <p:ext uri="{BB962C8B-B14F-4D97-AF65-F5344CB8AC3E}">
        <p14:creationId xmlns:p14="http://schemas.microsoft.com/office/powerpoint/2010/main" val="94390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The Florida Law Related Education Association, Inc. Copyright 2016</a:t>
            </a:r>
          </a:p>
        </p:txBody>
      </p:sp>
      <p:sp>
        <p:nvSpPr>
          <p:cNvPr id="7" name="Slide Number Placeholder 6"/>
          <p:cNvSpPr>
            <a:spLocks noGrp="1"/>
          </p:cNvSpPr>
          <p:nvPr>
            <p:ph type="sldNum" sz="quarter" idx="12"/>
          </p:nvPr>
        </p:nvSpPr>
        <p:spPr/>
        <p:txBody>
          <a:bodyPr/>
          <a:lstStyle/>
          <a:p>
            <a:fld id="{580E3C17-CF85-4057-A4A9-004332857066}" type="slidenum">
              <a:rPr lang="en-US" smtClean="0"/>
              <a:t>‹#›</a:t>
            </a:fld>
            <a:endParaRPr lang="en-US"/>
          </a:p>
        </p:txBody>
      </p:sp>
    </p:spTree>
    <p:extLst>
      <p:ext uri="{BB962C8B-B14F-4D97-AF65-F5344CB8AC3E}">
        <p14:creationId xmlns:p14="http://schemas.microsoft.com/office/powerpoint/2010/main" val="137043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The Florida Law Related Education Association, Inc. Copyright 2016</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E3C17-CF85-4057-A4A9-004332857066}" type="slidenum">
              <a:rPr lang="en-US" smtClean="0"/>
              <a:t>‹#›</a:t>
            </a:fld>
            <a:endParaRPr lang="en-US"/>
          </a:p>
        </p:txBody>
      </p:sp>
    </p:spTree>
    <p:extLst>
      <p:ext uri="{BB962C8B-B14F-4D97-AF65-F5344CB8AC3E}">
        <p14:creationId xmlns:p14="http://schemas.microsoft.com/office/powerpoint/2010/main" val="2144839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rgbClr val="0A89E0"/>
          </a:solidFill>
          <a:latin typeface="Bernard MT Condensed" panose="020508060609050204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6.tm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Documents and Settings\flrea\Local Settings\Temporary Internet Files\Content.IE5\6QWJWNTB\MC9003013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6473" y="3352800"/>
            <a:ext cx="1207732" cy="1638300"/>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lstStyle/>
          <a:p>
            <a:r>
              <a:rPr lang="en-US" dirty="0"/>
              <a:t>SS.7.C.2.2 Evaluate the obligations citizens have to obey laws, pay taxes, defend the nation, and serve on juries.</a:t>
            </a:r>
          </a:p>
        </p:txBody>
      </p:sp>
      <p:sp>
        <p:nvSpPr>
          <p:cNvPr id="3" name="Title 2"/>
          <p:cNvSpPr>
            <a:spLocks noGrp="1"/>
          </p:cNvSpPr>
          <p:nvPr>
            <p:ph type="ctrTitle"/>
          </p:nvPr>
        </p:nvSpPr>
        <p:spPr>
          <a:xfrm>
            <a:off x="457200" y="685800"/>
            <a:ext cx="4343400" cy="1219200"/>
          </a:xfrm>
        </p:spPr>
        <p:txBody>
          <a:bodyPr>
            <a:normAutofit fontScale="90000"/>
          </a:bodyPr>
          <a:lstStyle/>
          <a:p>
            <a:r>
              <a:rPr lang="en-US" dirty="0"/>
              <a:t>Responsibility or Obligation? </a:t>
            </a:r>
          </a:p>
        </p:txBody>
      </p:sp>
      <p:sp>
        <p:nvSpPr>
          <p:cNvPr id="4" name="Text Placeholder 3"/>
          <p:cNvSpPr>
            <a:spLocks noGrp="1"/>
          </p:cNvSpPr>
          <p:nvPr>
            <p:ph type="body" sz="quarter" idx="10"/>
          </p:nvPr>
        </p:nvSpPr>
        <p:spPr>
          <a:xfrm>
            <a:off x="762000" y="2286000"/>
            <a:ext cx="4114800" cy="1371600"/>
          </a:xfrm>
        </p:spPr>
        <p:txBody>
          <a:bodyPr/>
          <a:lstStyle/>
          <a:p>
            <a:r>
              <a:rPr lang="en-US" dirty="0"/>
              <a:t>The critical role of civic participation! </a:t>
            </a:r>
          </a:p>
        </p:txBody>
      </p:sp>
      <p:pic>
        <p:nvPicPr>
          <p:cNvPr id="5" name="Picture 2" descr="C:\Documents and Settings\flrea\Local Settings\Temporary Internet Files\Content.IE5\SV9ZJL85\MP90040886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5900" y="3505200"/>
            <a:ext cx="1333500" cy="13335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Documents and Settings\flrea\Local Settings\Temporary Internet Files\Content.IE5\FH0Z1Q3L\MP900384726[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4195572"/>
            <a:ext cx="1217886" cy="1210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825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0" presetClass="exit" presetSubtype="0" fill="hold" nodeType="withEffect">
                                  <p:stCondLst>
                                    <p:cond delay="0"/>
                                  </p:stCondLst>
                                  <p:childTnLst>
                                    <p:animEffect transition="out" filter="fade">
                                      <p:cBhvr>
                                        <p:cTn id="8" dur="500"/>
                                        <p:tgtEl>
                                          <p:spTgt spid="7"/>
                                        </p:tgtEl>
                                      </p:cBhvr>
                                    </p:animEffect>
                                    <p:set>
                                      <p:cBhvr>
                                        <p:cTn id="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2319529"/>
          </a:xfrm>
        </p:spPr>
        <p:txBody>
          <a:bodyPr>
            <a:normAutofit fontScale="92500" lnSpcReduction="20000"/>
          </a:bodyPr>
          <a:lstStyle/>
          <a:p>
            <a:pPr marL="502920" indent="-457200">
              <a:buFont typeface="+mj-lt"/>
              <a:buAutoNum type="arabicPeriod"/>
            </a:pPr>
            <a:r>
              <a:rPr lang="en-US" dirty="0"/>
              <a:t>Read the situation on the slide.</a:t>
            </a:r>
          </a:p>
          <a:p>
            <a:pPr marL="502920" indent="-457200">
              <a:buFont typeface="+mj-lt"/>
              <a:buAutoNum type="arabicPeriod"/>
            </a:pPr>
            <a:r>
              <a:rPr lang="en-US" dirty="0"/>
              <a:t>If you think it is a responsibility, you will go to the right side of the room. </a:t>
            </a:r>
          </a:p>
          <a:p>
            <a:pPr marL="502920" indent="-457200">
              <a:buFont typeface="+mj-lt"/>
              <a:buAutoNum type="arabicPeriod"/>
            </a:pPr>
            <a:r>
              <a:rPr lang="en-US" dirty="0"/>
              <a:t>If you think it is an obligation, go to the left side of the room. </a:t>
            </a:r>
          </a:p>
        </p:txBody>
      </p:sp>
      <p:sp>
        <p:nvSpPr>
          <p:cNvPr id="3" name="Title 2"/>
          <p:cNvSpPr>
            <a:spLocks noGrp="1"/>
          </p:cNvSpPr>
          <p:nvPr>
            <p:ph type="title"/>
          </p:nvPr>
        </p:nvSpPr>
        <p:spPr/>
        <p:txBody>
          <a:bodyPr/>
          <a:lstStyle/>
          <a:p>
            <a:r>
              <a:rPr lang="en-US" dirty="0"/>
              <a:t>Test your knowledge…</a:t>
            </a:r>
          </a:p>
        </p:txBody>
      </p:sp>
      <p:sp>
        <p:nvSpPr>
          <p:cNvPr id="4" name="Right Arrow 3"/>
          <p:cNvSpPr/>
          <p:nvPr/>
        </p:nvSpPr>
        <p:spPr>
          <a:xfrm>
            <a:off x="5257800" y="3985086"/>
            <a:ext cx="3429000" cy="1879979"/>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10800000">
            <a:off x="381001" y="3985086"/>
            <a:ext cx="3581400" cy="1857233"/>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4641523"/>
            <a:ext cx="2667000" cy="369332"/>
          </a:xfrm>
          <a:prstGeom prst="rect">
            <a:avLst/>
          </a:prstGeom>
          <a:noFill/>
        </p:spPr>
        <p:txBody>
          <a:bodyPr wrap="square" rtlCol="0">
            <a:spAutoFit/>
          </a:bodyPr>
          <a:lstStyle/>
          <a:p>
            <a:pPr algn="ctr"/>
            <a:r>
              <a:rPr lang="en-US" b="1" dirty="0">
                <a:latin typeface="Cambria" panose="02040503050406030204" pitchFamily="18" charset="0"/>
              </a:rPr>
              <a:t>Responsibility</a:t>
            </a:r>
          </a:p>
        </p:txBody>
      </p:sp>
      <p:sp>
        <p:nvSpPr>
          <p:cNvPr id="7" name="TextBox 6"/>
          <p:cNvSpPr txBox="1"/>
          <p:nvPr/>
        </p:nvSpPr>
        <p:spPr>
          <a:xfrm>
            <a:off x="1257870" y="4630150"/>
            <a:ext cx="2667000" cy="369332"/>
          </a:xfrm>
          <a:prstGeom prst="rect">
            <a:avLst/>
          </a:prstGeom>
          <a:noFill/>
        </p:spPr>
        <p:txBody>
          <a:bodyPr wrap="square" rtlCol="0">
            <a:spAutoFit/>
          </a:bodyPr>
          <a:lstStyle/>
          <a:p>
            <a:pPr algn="ctr"/>
            <a:r>
              <a:rPr lang="en-US" b="1" dirty="0">
                <a:latin typeface="Cambria" panose="02040503050406030204" pitchFamily="18" charset="0"/>
              </a:rPr>
              <a:t>Obligation</a:t>
            </a:r>
          </a:p>
        </p:txBody>
      </p:sp>
      <p:sp>
        <p:nvSpPr>
          <p:cNvPr id="8" name="Footer Placeholder 7"/>
          <p:cNvSpPr>
            <a:spLocks noGrp="1"/>
          </p:cNvSpPr>
          <p:nvPr>
            <p:ph type="ftr" sz="quarter" idx="11"/>
          </p:nvPr>
        </p:nvSpPr>
        <p:spPr/>
        <p:txBody>
          <a:bodyPr/>
          <a:lstStyle/>
          <a:p>
            <a:r>
              <a:rPr lang="en-US"/>
              <a:t>The Florida Law Related Education Association, Inc. Copyright 2016</a:t>
            </a:r>
          </a:p>
        </p:txBody>
      </p:sp>
    </p:spTree>
    <p:extLst>
      <p:ext uri="{BB962C8B-B14F-4D97-AF65-F5344CB8AC3E}">
        <p14:creationId xmlns:p14="http://schemas.microsoft.com/office/powerpoint/2010/main" val="64213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1+#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4638128" cy="4407408"/>
          </a:xfrm>
        </p:spPr>
        <p:txBody>
          <a:bodyPr>
            <a:normAutofit/>
          </a:bodyPr>
          <a:lstStyle/>
          <a:p>
            <a:pPr marL="45720" indent="0">
              <a:buNone/>
            </a:pPr>
            <a:r>
              <a:rPr lang="en-US" sz="2800" dirty="0"/>
              <a:t>Mark receives a </a:t>
            </a:r>
            <a:r>
              <a:rPr lang="en-US" sz="2800" b="1" dirty="0"/>
              <a:t>summons</a:t>
            </a:r>
            <a:r>
              <a:rPr lang="en-US" sz="2800" dirty="0"/>
              <a:t> for jury duty. He serves on a jury for two weeks listening to testimony about a robbery that took place and determining the verdict for the case along with his fellow jurors.</a:t>
            </a:r>
          </a:p>
          <a:p>
            <a:pPr marL="45720" indent="0">
              <a:buNone/>
            </a:pPr>
            <a:r>
              <a:rPr lang="en-US" sz="2800" dirty="0"/>
              <a:t> </a:t>
            </a:r>
          </a:p>
        </p:txBody>
      </p:sp>
      <p:sp>
        <p:nvSpPr>
          <p:cNvPr id="3" name="Title 2"/>
          <p:cNvSpPr>
            <a:spLocks noGrp="1"/>
          </p:cNvSpPr>
          <p:nvPr>
            <p:ph type="title"/>
          </p:nvPr>
        </p:nvSpPr>
        <p:spPr/>
        <p:txBody>
          <a:bodyPr/>
          <a:lstStyle/>
          <a:p>
            <a:r>
              <a:rPr lang="en-US" sz="4400" dirty="0"/>
              <a:t>Scenario 1</a:t>
            </a:r>
          </a:p>
        </p:txBody>
      </p:sp>
      <p:sp>
        <p:nvSpPr>
          <p:cNvPr id="4" name="TextBox 3"/>
          <p:cNvSpPr txBox="1"/>
          <p:nvPr/>
        </p:nvSpPr>
        <p:spPr>
          <a:xfrm>
            <a:off x="457200" y="5226674"/>
            <a:ext cx="7391400" cy="1077218"/>
          </a:xfrm>
          <a:prstGeom prst="rect">
            <a:avLst/>
          </a:prstGeom>
          <a:noFill/>
        </p:spPr>
        <p:txBody>
          <a:bodyPr wrap="square" rtlCol="0">
            <a:spAutoFit/>
          </a:bodyPr>
          <a:lstStyle/>
          <a:p>
            <a:pPr algn="ctr"/>
            <a:r>
              <a:rPr lang="en-US" sz="3200" b="1" dirty="0">
                <a:solidFill>
                  <a:srgbClr val="0A89E0"/>
                </a:solidFill>
              </a:rPr>
              <a:t>Is Mark’s service on a jury a responsibility or an obligation? </a:t>
            </a:r>
          </a:p>
        </p:txBody>
      </p:sp>
      <p:sp>
        <p:nvSpPr>
          <p:cNvPr id="5" name="Footer Placeholder 4"/>
          <p:cNvSpPr>
            <a:spLocks noGrp="1"/>
          </p:cNvSpPr>
          <p:nvPr>
            <p:ph type="ftr" sz="quarter" idx="11"/>
          </p:nvPr>
        </p:nvSpPr>
        <p:spPr>
          <a:xfrm>
            <a:off x="260838" y="6215187"/>
            <a:ext cx="3886200" cy="365125"/>
          </a:xfrm>
        </p:spPr>
        <p:txBody>
          <a:bodyPr/>
          <a:lstStyle/>
          <a:p>
            <a:r>
              <a:rPr lang="en-US" dirty="0"/>
              <a:t>The Florida Law Related Education Association, Inc. Copyright 2016</a:t>
            </a:r>
          </a:p>
        </p:txBody>
      </p:sp>
      <p:pic>
        <p:nvPicPr>
          <p:cNvPr id="7" name="Picture 6" descr="Screen Clipping"/>
          <p:cNvPicPr>
            <a:picLocks noChangeAspect="1"/>
          </p:cNvPicPr>
          <p:nvPr/>
        </p:nvPicPr>
        <p:blipFill rotWithShape="1">
          <a:blip r:embed="rId3">
            <a:extLst>
              <a:ext uri="{28A0092B-C50C-407E-A947-70E740481C1C}">
                <a14:useLocalDpi xmlns:a14="http://schemas.microsoft.com/office/drawing/2010/main" val="0"/>
              </a:ext>
            </a:extLst>
          </a:blip>
          <a:srcRect l="5405" t="9553" b="9934"/>
          <a:stretch/>
        </p:blipFill>
        <p:spPr>
          <a:xfrm>
            <a:off x="5019127" y="1981200"/>
            <a:ext cx="3744366" cy="2640367"/>
          </a:xfrm>
          <a:prstGeom prst="rect">
            <a:avLst/>
          </a:prstGeom>
        </p:spPr>
      </p:pic>
    </p:spTree>
    <p:extLst>
      <p:ext uri="{BB962C8B-B14F-4D97-AF65-F5344CB8AC3E}">
        <p14:creationId xmlns:p14="http://schemas.microsoft.com/office/powerpoint/2010/main" val="2436675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br>
              <a:rPr lang="en-US" sz="3600" dirty="0"/>
            </a:br>
            <a:r>
              <a:rPr lang="en-US" sz="3600" dirty="0"/>
              <a:t>Is Mark’s service on a jury a responsibility or an obligation? </a:t>
            </a:r>
            <a:br>
              <a:rPr lang="en-US" sz="5400" dirty="0">
                <a:solidFill>
                  <a:schemeClr val="tx2"/>
                </a:solidFill>
              </a:rPr>
            </a:br>
            <a:endParaRPr lang="en-US" sz="5400" dirty="0"/>
          </a:p>
        </p:txBody>
      </p:sp>
      <p:sp>
        <p:nvSpPr>
          <p:cNvPr id="4" name="Right Arrow 3"/>
          <p:cNvSpPr/>
          <p:nvPr/>
        </p:nvSpPr>
        <p:spPr>
          <a:xfrm>
            <a:off x="5515774" y="4318814"/>
            <a:ext cx="2991256" cy="1580132"/>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10800000">
            <a:off x="658428" y="4315185"/>
            <a:ext cx="3124201" cy="1561014"/>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570896" y="4772386"/>
            <a:ext cx="2631334" cy="369332"/>
          </a:xfrm>
          <a:prstGeom prst="rect">
            <a:avLst/>
          </a:prstGeom>
          <a:noFill/>
        </p:spPr>
        <p:txBody>
          <a:bodyPr wrap="square" rtlCol="0">
            <a:spAutoFit/>
          </a:bodyPr>
          <a:lstStyle/>
          <a:p>
            <a:pPr algn="ctr"/>
            <a:r>
              <a:rPr lang="en-US" b="1" dirty="0">
                <a:latin typeface="Cambria" panose="02040503050406030204" pitchFamily="18" charset="0"/>
              </a:rPr>
              <a:t>Responsibility</a:t>
            </a:r>
          </a:p>
        </p:txBody>
      </p:sp>
      <p:sp>
        <p:nvSpPr>
          <p:cNvPr id="7" name="TextBox 6"/>
          <p:cNvSpPr txBox="1"/>
          <p:nvPr/>
        </p:nvSpPr>
        <p:spPr>
          <a:xfrm>
            <a:off x="1418566" y="4821823"/>
            <a:ext cx="2326533" cy="369332"/>
          </a:xfrm>
          <a:prstGeom prst="rect">
            <a:avLst/>
          </a:prstGeom>
          <a:noFill/>
        </p:spPr>
        <p:txBody>
          <a:bodyPr wrap="square" rtlCol="0">
            <a:spAutoFit/>
          </a:bodyPr>
          <a:lstStyle/>
          <a:p>
            <a:pPr algn="ctr"/>
            <a:r>
              <a:rPr lang="en-US" b="1" dirty="0">
                <a:latin typeface="Cambria" panose="02040503050406030204" pitchFamily="18" charset="0"/>
              </a:rPr>
              <a:t>Obligation</a:t>
            </a:r>
          </a:p>
        </p:txBody>
      </p:sp>
      <p:sp>
        <p:nvSpPr>
          <p:cNvPr id="2" name="TextBox 1"/>
          <p:cNvSpPr txBox="1"/>
          <p:nvPr/>
        </p:nvSpPr>
        <p:spPr>
          <a:xfrm>
            <a:off x="381000" y="2133600"/>
            <a:ext cx="8305800" cy="2185214"/>
          </a:xfrm>
          <a:prstGeom prst="rect">
            <a:avLst/>
          </a:prstGeom>
          <a:noFill/>
        </p:spPr>
        <p:txBody>
          <a:bodyPr wrap="square" rtlCol="0">
            <a:spAutoFit/>
          </a:bodyPr>
          <a:lstStyle/>
          <a:p>
            <a:pPr algn="ctr"/>
            <a:r>
              <a:rPr lang="en-US" sz="4400" b="1" dirty="0">
                <a:solidFill>
                  <a:srgbClr val="0A89E0"/>
                </a:solidFill>
              </a:rPr>
              <a:t>Obligation!</a:t>
            </a:r>
          </a:p>
          <a:p>
            <a:pPr algn="ctr"/>
            <a:r>
              <a:rPr lang="en-US" sz="4400" dirty="0"/>
              <a:t> </a:t>
            </a:r>
            <a:r>
              <a:rPr lang="en-US" sz="2400" dirty="0">
                <a:solidFill>
                  <a:schemeClr val="tx2"/>
                </a:solidFill>
              </a:rPr>
              <a:t>Florida law states that any person who is summoned to attend as a juror in any court and who fails to attend without any sufficient excuse shall pay a fine not to exceed $100.</a:t>
            </a:r>
          </a:p>
        </p:txBody>
      </p:sp>
      <p:sp>
        <p:nvSpPr>
          <p:cNvPr id="8" name="Footer Placeholder 7"/>
          <p:cNvSpPr>
            <a:spLocks noGrp="1"/>
          </p:cNvSpPr>
          <p:nvPr>
            <p:ph type="ftr" sz="quarter" idx="11"/>
          </p:nvPr>
        </p:nvSpPr>
        <p:spPr/>
        <p:txBody>
          <a:bodyPr/>
          <a:lstStyle/>
          <a:p>
            <a:r>
              <a:rPr lang="en-US"/>
              <a:t>The Florida Law Related Education Association, Inc. Copyright 2016</a:t>
            </a:r>
          </a:p>
        </p:txBody>
      </p:sp>
    </p:spTree>
    <p:extLst>
      <p:ext uri="{BB962C8B-B14F-4D97-AF65-F5344CB8AC3E}">
        <p14:creationId xmlns:p14="http://schemas.microsoft.com/office/powerpoint/2010/main" val="373046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0-#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anim calcmode="lin" valueType="num">
                                      <p:cBhvr additive="base">
                                        <p:cTn id="3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33" presetID="2" presetClass="exit" presetSubtype="4" fill="hold" grpId="1" nodeType="withEffect">
                                  <p:stCondLst>
                                    <p:cond delay="0"/>
                                  </p:stCondLst>
                                  <p:childTnLst>
                                    <p:anim calcmode="lin" valueType="num">
                                      <p:cBhvr additive="base">
                                        <p:cTn id="34" dur="500"/>
                                        <p:tgtEl>
                                          <p:spTgt spid="6"/>
                                        </p:tgtEl>
                                        <p:attrNameLst>
                                          <p:attrName>ppt_x</p:attrName>
                                        </p:attrNameLst>
                                      </p:cBhvr>
                                      <p:tavLst>
                                        <p:tav tm="0">
                                          <p:val>
                                            <p:strVal val="ppt_x"/>
                                          </p:val>
                                        </p:tav>
                                        <p:tav tm="100000">
                                          <p:val>
                                            <p:strVal val="ppt_x"/>
                                          </p:val>
                                        </p:tav>
                                      </p:tavLst>
                                    </p:anim>
                                    <p:anim calcmode="lin" valueType="num">
                                      <p:cBhvr additive="base">
                                        <p:cTn id="35" dur="500"/>
                                        <p:tgtEl>
                                          <p:spTgt spid="6"/>
                                        </p:tgtEl>
                                        <p:attrNameLst>
                                          <p:attrName>ppt_y</p:attrName>
                                        </p:attrNameLst>
                                      </p:cBhvr>
                                      <p:tavLst>
                                        <p:tav tm="0">
                                          <p:val>
                                            <p:strVal val="ppt_y"/>
                                          </p:val>
                                        </p:tav>
                                        <p:tav tm="100000">
                                          <p:val>
                                            <p:strVal val="1+ppt_h/2"/>
                                          </p:val>
                                        </p:tav>
                                      </p:tavLst>
                                    </p:anim>
                                    <p:set>
                                      <p:cBhvr>
                                        <p:cTn id="36" dur="1" fill="hold">
                                          <p:stCondLst>
                                            <p:cond delay="499"/>
                                          </p:stCondLst>
                                        </p:cTn>
                                        <p:tgtEl>
                                          <p:spTgt spid="6"/>
                                        </p:tgtEl>
                                        <p:attrNameLst>
                                          <p:attrName>style.visibility</p:attrName>
                                        </p:attrNameLst>
                                      </p:cBhvr>
                                      <p:to>
                                        <p:strVal val="hidden"/>
                                      </p:to>
                                    </p:set>
                                  </p:childTnLst>
                                </p:cTn>
                              </p:par>
                              <p:par>
                                <p:cTn id="37" presetID="2" presetClass="exit" presetSubtype="4" fill="hold" grpId="1" nodeType="withEffect">
                                  <p:stCondLst>
                                    <p:cond delay="0"/>
                                  </p:stCondLst>
                                  <p:childTnLst>
                                    <p:anim calcmode="lin" valueType="num">
                                      <p:cBhvr additive="base">
                                        <p:cTn id="38" dur="500"/>
                                        <p:tgtEl>
                                          <p:spTgt spid="4"/>
                                        </p:tgtEl>
                                        <p:attrNameLst>
                                          <p:attrName>ppt_x</p:attrName>
                                        </p:attrNameLst>
                                      </p:cBhvr>
                                      <p:tavLst>
                                        <p:tav tm="0">
                                          <p:val>
                                            <p:strVal val="ppt_x"/>
                                          </p:val>
                                        </p:tav>
                                        <p:tav tm="100000">
                                          <p:val>
                                            <p:strVal val="ppt_x"/>
                                          </p:val>
                                        </p:tav>
                                      </p:tavLst>
                                    </p:anim>
                                    <p:anim calcmode="lin" valueType="num">
                                      <p:cBhvr additive="base">
                                        <p:cTn id="39" dur="500"/>
                                        <p:tgtEl>
                                          <p:spTgt spid="4"/>
                                        </p:tgtEl>
                                        <p:attrNameLst>
                                          <p:attrName>ppt_y</p:attrName>
                                        </p:attrNameLst>
                                      </p:cBhvr>
                                      <p:tavLst>
                                        <p:tav tm="0">
                                          <p:val>
                                            <p:strVal val="ppt_y"/>
                                          </p:val>
                                        </p:tav>
                                        <p:tav tm="100000">
                                          <p:val>
                                            <p:strVal val="1+ppt_h/2"/>
                                          </p:val>
                                        </p:tav>
                                      </p:tavLst>
                                    </p:anim>
                                    <p:set>
                                      <p:cBhvr>
                                        <p:cTn id="4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p:bldP spid="6" grpId="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968546"/>
          </a:xfrm>
        </p:spPr>
        <p:txBody>
          <a:bodyPr>
            <a:normAutofit lnSpcReduction="10000"/>
          </a:bodyPr>
          <a:lstStyle/>
          <a:p>
            <a:pPr marL="45720" indent="0" algn="ctr">
              <a:buNone/>
            </a:pPr>
            <a:r>
              <a:rPr lang="en-US" sz="3600" dirty="0">
                <a:solidFill>
                  <a:schemeClr val="bg2">
                    <a:lumMod val="25000"/>
                  </a:schemeClr>
                </a:solidFill>
              </a:rPr>
              <a:t>On his 18</a:t>
            </a:r>
            <a:r>
              <a:rPr lang="en-US" sz="3600" baseline="30000" dirty="0">
                <a:solidFill>
                  <a:schemeClr val="bg2">
                    <a:lumMod val="25000"/>
                  </a:schemeClr>
                </a:solidFill>
              </a:rPr>
              <a:t>th</a:t>
            </a:r>
            <a:r>
              <a:rPr lang="en-US" sz="3600" dirty="0">
                <a:solidFill>
                  <a:schemeClr val="bg2">
                    <a:lumMod val="25000"/>
                  </a:schemeClr>
                </a:solidFill>
              </a:rPr>
              <a:t> birthday, Marshall went online and registered for the selective service. This means that in a crisis requiring a draft, men would be called in sequence determined by random lottery number and year of birth. </a:t>
            </a:r>
          </a:p>
          <a:p>
            <a:pPr marL="45720" indent="0" algn="ctr">
              <a:buNone/>
            </a:pPr>
            <a:r>
              <a:rPr lang="en-US" sz="3600" b="1" dirty="0">
                <a:solidFill>
                  <a:srgbClr val="0A89E0"/>
                </a:solidFill>
              </a:rPr>
              <a:t>Is Marshall’s registering the selective service a responsibility or an obligation?</a:t>
            </a:r>
          </a:p>
        </p:txBody>
      </p:sp>
      <p:sp>
        <p:nvSpPr>
          <p:cNvPr id="3" name="Title 2"/>
          <p:cNvSpPr>
            <a:spLocks noGrp="1"/>
          </p:cNvSpPr>
          <p:nvPr>
            <p:ph type="title"/>
          </p:nvPr>
        </p:nvSpPr>
        <p:spPr/>
        <p:txBody>
          <a:bodyPr/>
          <a:lstStyle/>
          <a:p>
            <a:r>
              <a:rPr lang="en-US" sz="4400" dirty="0"/>
              <a:t>Scenario 2 </a:t>
            </a:r>
          </a:p>
        </p:txBody>
      </p:sp>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517314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407893" cy="4407408"/>
          </a:xfrm>
        </p:spPr>
        <p:txBody>
          <a:bodyPr>
            <a:normAutofit/>
          </a:bodyPr>
          <a:lstStyle/>
          <a:p>
            <a:pPr marL="45720" indent="0" algn="ctr">
              <a:buNone/>
            </a:pPr>
            <a:r>
              <a:rPr lang="en-US" sz="3600" b="1" dirty="0">
                <a:solidFill>
                  <a:srgbClr val="0A89E0"/>
                </a:solidFill>
              </a:rPr>
              <a:t>Obligation!</a:t>
            </a:r>
          </a:p>
          <a:p>
            <a:pPr marL="45720" indent="0">
              <a:buNone/>
            </a:pPr>
            <a:endParaRPr lang="en-US" sz="1800" dirty="0"/>
          </a:p>
          <a:p>
            <a:pPr marL="45720" indent="0">
              <a:buNone/>
            </a:pPr>
            <a:r>
              <a:rPr lang="en-US" sz="1800" dirty="0"/>
              <a:t>The </a:t>
            </a:r>
            <a:r>
              <a:rPr lang="en-US" sz="1800" b="1" u="sng" dirty="0"/>
              <a:t>Military Selective Service Act</a:t>
            </a:r>
            <a:r>
              <a:rPr lang="en-US" sz="1800" dirty="0"/>
              <a:t> states that “it is </a:t>
            </a:r>
            <a:r>
              <a:rPr lang="en-US" sz="1800" b="1" dirty="0"/>
              <a:t>the duty of every male citizen of the United States</a:t>
            </a:r>
            <a:r>
              <a:rPr lang="en-US" sz="1800" dirty="0"/>
              <a:t>, and every other male person residing in the United States, who, on the day or days fixed for the first or any subsequent registration, </a:t>
            </a:r>
            <a:r>
              <a:rPr lang="en-US" sz="1800" b="1" dirty="0"/>
              <a:t>is between the ages of eighteen and twenty-six, to present himself for and submit to registration</a:t>
            </a:r>
            <a:r>
              <a:rPr lang="en-US" sz="1800" dirty="0"/>
              <a:t>.” </a:t>
            </a:r>
          </a:p>
          <a:p>
            <a:pPr marL="45720" indent="0" algn="ctr">
              <a:buNone/>
            </a:pPr>
            <a:endParaRPr lang="en-US" sz="3600" dirty="0">
              <a:solidFill>
                <a:schemeClr val="accent1"/>
              </a:solidFill>
            </a:endParaRPr>
          </a:p>
        </p:txBody>
      </p:sp>
      <p:sp>
        <p:nvSpPr>
          <p:cNvPr id="3" name="Title 2"/>
          <p:cNvSpPr>
            <a:spLocks noGrp="1"/>
          </p:cNvSpPr>
          <p:nvPr>
            <p:ph type="title"/>
          </p:nvPr>
        </p:nvSpPr>
        <p:spPr/>
        <p:txBody>
          <a:bodyPr>
            <a:noAutofit/>
          </a:bodyPr>
          <a:lstStyle/>
          <a:p>
            <a:br>
              <a:rPr lang="en-US" sz="3200" dirty="0">
                <a:solidFill>
                  <a:schemeClr val="bg2">
                    <a:lumMod val="25000"/>
                  </a:schemeClr>
                </a:solidFill>
              </a:rPr>
            </a:br>
            <a:r>
              <a:rPr lang="en-US" sz="3200" dirty="0"/>
              <a:t>Is Marshall’s registering for the selective service a responsibility or an obligation?</a:t>
            </a:r>
            <a:br>
              <a:rPr lang="en-US" sz="5400" dirty="0"/>
            </a:br>
            <a:endParaRPr lang="en-US" sz="5400" dirty="0"/>
          </a:p>
        </p:txBody>
      </p:sp>
      <p:sp>
        <p:nvSpPr>
          <p:cNvPr id="8" name="Right Arrow 7"/>
          <p:cNvSpPr/>
          <p:nvPr/>
        </p:nvSpPr>
        <p:spPr>
          <a:xfrm>
            <a:off x="5712514" y="4347029"/>
            <a:ext cx="2991256" cy="1580132"/>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855168" y="4343400"/>
            <a:ext cx="3124201" cy="1561014"/>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657136" y="4953000"/>
            <a:ext cx="2631334" cy="369332"/>
          </a:xfrm>
          <a:prstGeom prst="rect">
            <a:avLst/>
          </a:prstGeom>
          <a:noFill/>
        </p:spPr>
        <p:txBody>
          <a:bodyPr wrap="square" rtlCol="0">
            <a:spAutoFit/>
          </a:bodyPr>
          <a:lstStyle/>
          <a:p>
            <a:pPr algn="ctr"/>
            <a:r>
              <a:rPr lang="en-US" b="1" dirty="0">
                <a:latin typeface="Cambria" panose="02040503050406030204" pitchFamily="18" charset="0"/>
              </a:rPr>
              <a:t>Responsibility</a:t>
            </a:r>
          </a:p>
        </p:txBody>
      </p:sp>
      <p:sp>
        <p:nvSpPr>
          <p:cNvPr id="11" name="TextBox 10"/>
          <p:cNvSpPr txBox="1"/>
          <p:nvPr/>
        </p:nvSpPr>
        <p:spPr>
          <a:xfrm>
            <a:off x="1379967" y="4926237"/>
            <a:ext cx="2326533" cy="369332"/>
          </a:xfrm>
          <a:prstGeom prst="rect">
            <a:avLst/>
          </a:prstGeom>
          <a:noFill/>
        </p:spPr>
        <p:txBody>
          <a:bodyPr wrap="square" rtlCol="0">
            <a:spAutoFit/>
          </a:bodyPr>
          <a:lstStyle/>
          <a:p>
            <a:pPr algn="ctr"/>
            <a:r>
              <a:rPr lang="en-US" b="1" dirty="0">
                <a:latin typeface="Cambria" panose="02040503050406030204" pitchFamily="18" charset="0"/>
              </a:rPr>
              <a:t>Obligation</a:t>
            </a:r>
          </a:p>
        </p:txBody>
      </p:sp>
      <p:sp>
        <p:nvSpPr>
          <p:cNvPr id="4" name="Footer Placeholder 3"/>
          <p:cNvSpPr>
            <a:spLocks noGrp="1"/>
          </p:cNvSpPr>
          <p:nvPr>
            <p:ph type="ftr" sz="quarter" idx="11"/>
          </p:nvPr>
        </p:nvSpPr>
        <p:spPr/>
        <p:txBody>
          <a:bodyPr/>
          <a:lstStyle/>
          <a:p>
            <a:r>
              <a:rPr lang="en-US"/>
              <a:t>The Florida Law Related Education Association, Inc. Copyright 2016</a:t>
            </a:r>
          </a:p>
        </p:txBody>
      </p:sp>
    </p:spTree>
    <p:extLst>
      <p:ext uri="{BB962C8B-B14F-4D97-AF65-F5344CB8AC3E}">
        <p14:creationId xmlns:p14="http://schemas.microsoft.com/office/powerpoint/2010/main" val="228570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33" presetID="2" presetClass="exit" presetSubtype="2" fill="hold" grpId="1" nodeType="withEffect">
                                  <p:stCondLst>
                                    <p:cond delay="0"/>
                                  </p:stCondLst>
                                  <p:childTnLst>
                                    <p:anim calcmode="lin" valueType="num">
                                      <p:cBhvr additive="base">
                                        <p:cTn id="34" dur="500"/>
                                        <p:tgtEl>
                                          <p:spTgt spid="10"/>
                                        </p:tgtEl>
                                        <p:attrNameLst>
                                          <p:attrName>ppt_x</p:attrName>
                                        </p:attrNameLst>
                                      </p:cBhvr>
                                      <p:tavLst>
                                        <p:tav tm="0">
                                          <p:val>
                                            <p:strVal val="ppt_x"/>
                                          </p:val>
                                        </p:tav>
                                        <p:tav tm="100000">
                                          <p:val>
                                            <p:strVal val="1+ppt_w/2"/>
                                          </p:val>
                                        </p:tav>
                                      </p:tavLst>
                                    </p:anim>
                                    <p:anim calcmode="lin" valueType="num">
                                      <p:cBhvr additive="base">
                                        <p:cTn id="35" dur="500"/>
                                        <p:tgtEl>
                                          <p:spTgt spid="10"/>
                                        </p:tgtEl>
                                        <p:attrNameLst>
                                          <p:attrName>ppt_y</p:attrName>
                                        </p:attrNameLst>
                                      </p:cBhvr>
                                      <p:tavLst>
                                        <p:tav tm="0">
                                          <p:val>
                                            <p:strVal val="ppt_y"/>
                                          </p:val>
                                        </p:tav>
                                        <p:tav tm="100000">
                                          <p:val>
                                            <p:strVal val="ppt_y"/>
                                          </p:val>
                                        </p:tav>
                                      </p:tavLst>
                                    </p:anim>
                                    <p:set>
                                      <p:cBhvr>
                                        <p:cTn id="36" dur="1" fill="hold">
                                          <p:stCondLst>
                                            <p:cond delay="499"/>
                                          </p:stCondLst>
                                        </p:cTn>
                                        <p:tgtEl>
                                          <p:spTgt spid="10"/>
                                        </p:tgtEl>
                                        <p:attrNameLst>
                                          <p:attrName>style.visibility</p:attrName>
                                        </p:attrNameLst>
                                      </p:cBhvr>
                                      <p:to>
                                        <p:strVal val="hidden"/>
                                      </p:to>
                                    </p:set>
                                  </p:childTnLst>
                                </p:cTn>
                              </p:par>
                              <p:par>
                                <p:cTn id="37" presetID="2" presetClass="exit" presetSubtype="2" fill="hold" grpId="1" nodeType="withEffect">
                                  <p:stCondLst>
                                    <p:cond delay="0"/>
                                  </p:stCondLst>
                                  <p:childTnLst>
                                    <p:anim calcmode="lin" valueType="num">
                                      <p:cBhvr additive="base">
                                        <p:cTn id="38" dur="500"/>
                                        <p:tgtEl>
                                          <p:spTgt spid="8"/>
                                        </p:tgtEl>
                                        <p:attrNameLst>
                                          <p:attrName>ppt_x</p:attrName>
                                        </p:attrNameLst>
                                      </p:cBhvr>
                                      <p:tavLst>
                                        <p:tav tm="0">
                                          <p:val>
                                            <p:strVal val="ppt_x"/>
                                          </p:val>
                                        </p:tav>
                                        <p:tav tm="100000">
                                          <p:val>
                                            <p:strVal val="1+ppt_w/2"/>
                                          </p:val>
                                        </p:tav>
                                      </p:tavLst>
                                    </p:anim>
                                    <p:anim calcmode="lin" valueType="num">
                                      <p:cBhvr additive="base">
                                        <p:cTn id="39" dur="500"/>
                                        <p:tgtEl>
                                          <p:spTgt spid="8"/>
                                        </p:tgtEl>
                                        <p:attrNameLst>
                                          <p:attrName>ppt_y</p:attrName>
                                        </p:attrNameLst>
                                      </p:cBhvr>
                                      <p:tavLst>
                                        <p:tav tm="0">
                                          <p:val>
                                            <p:strVal val="ppt_y"/>
                                          </p:val>
                                        </p:tav>
                                        <p:tav tm="100000">
                                          <p:val>
                                            <p:strVal val="ppt_y"/>
                                          </p:val>
                                        </p:tav>
                                      </p:tavLst>
                                    </p:anim>
                                    <p:set>
                                      <p:cBhvr>
                                        <p:cTn id="4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p:bldP spid="10" grpId="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a:bodyPr>
          <a:lstStyle/>
          <a:p>
            <a:pPr marL="45720" indent="0" algn="ctr">
              <a:buNone/>
            </a:pPr>
            <a:r>
              <a:rPr lang="en-US" dirty="0"/>
              <a:t>Shauna did not like a policy that was recently passed by the state legislature. She decided to create a petition supported by members of her community and included a copy of the petition in a letter to her Representative.</a:t>
            </a:r>
          </a:p>
          <a:p>
            <a:pPr marL="45720" indent="0" algn="ctr">
              <a:buNone/>
            </a:pPr>
            <a:r>
              <a:rPr lang="en-US" sz="3600" b="1" dirty="0">
                <a:solidFill>
                  <a:srgbClr val="0A89E0"/>
                </a:solidFill>
              </a:rPr>
              <a:t>Is petitioning the government a responsibility or an obligation? </a:t>
            </a:r>
          </a:p>
        </p:txBody>
      </p:sp>
      <p:sp>
        <p:nvSpPr>
          <p:cNvPr id="3" name="Title 2"/>
          <p:cNvSpPr>
            <a:spLocks noGrp="1"/>
          </p:cNvSpPr>
          <p:nvPr>
            <p:ph type="title"/>
          </p:nvPr>
        </p:nvSpPr>
        <p:spPr/>
        <p:txBody>
          <a:bodyPr/>
          <a:lstStyle/>
          <a:p>
            <a:r>
              <a:rPr lang="en-US" sz="4400" dirty="0"/>
              <a:t>Scenario 3 </a:t>
            </a:r>
          </a:p>
        </p:txBody>
      </p:sp>
      <p:pic>
        <p:nvPicPr>
          <p:cNvPr id="4098" name="Picture 2" descr="C:\Documents and Settings\flrea\Local Settings\Temporary Internet Files\Content.IE5\6QWJWNTB\MC90030135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012" y="4898866"/>
            <a:ext cx="1150844" cy="1561131"/>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596258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77979"/>
            <a:ext cx="8407893" cy="4407408"/>
          </a:xfrm>
        </p:spPr>
        <p:txBody>
          <a:bodyPr>
            <a:normAutofit/>
          </a:bodyPr>
          <a:lstStyle/>
          <a:p>
            <a:pPr marL="45720" indent="0" algn="ctr">
              <a:buNone/>
            </a:pPr>
            <a:r>
              <a:rPr lang="en-US" sz="4800" dirty="0">
                <a:solidFill>
                  <a:srgbClr val="0A89E0"/>
                </a:solidFill>
              </a:rPr>
              <a:t>Responsibility!</a:t>
            </a:r>
          </a:p>
          <a:p>
            <a:pPr marL="45720" indent="0" algn="ctr">
              <a:buNone/>
            </a:pPr>
            <a:r>
              <a:rPr lang="en-US" sz="3600" dirty="0">
                <a:solidFill>
                  <a:schemeClr val="tx1">
                    <a:lumMod val="75000"/>
                    <a:lumOff val="25000"/>
                  </a:schemeClr>
                </a:solidFill>
              </a:rPr>
              <a:t>Why is petitioning the government an important civic responsibility? </a:t>
            </a:r>
          </a:p>
          <a:p>
            <a:pPr marL="45720" indent="0" algn="ctr">
              <a:buNone/>
            </a:pPr>
            <a:endParaRPr lang="en-US" sz="3600" dirty="0">
              <a:solidFill>
                <a:schemeClr val="accent2"/>
              </a:solidFill>
            </a:endParaRPr>
          </a:p>
        </p:txBody>
      </p:sp>
      <p:sp>
        <p:nvSpPr>
          <p:cNvPr id="3" name="Title 2"/>
          <p:cNvSpPr>
            <a:spLocks noGrp="1"/>
          </p:cNvSpPr>
          <p:nvPr>
            <p:ph type="title"/>
          </p:nvPr>
        </p:nvSpPr>
        <p:spPr>
          <a:xfrm>
            <a:off x="381000" y="434979"/>
            <a:ext cx="8229600" cy="1143000"/>
          </a:xfrm>
        </p:spPr>
        <p:txBody>
          <a:bodyPr>
            <a:noAutofit/>
          </a:bodyPr>
          <a:lstStyle/>
          <a:p>
            <a:br>
              <a:rPr lang="en-US" sz="3200" dirty="0"/>
            </a:br>
            <a:r>
              <a:rPr lang="en-US" sz="3200" dirty="0"/>
              <a:t>Is petitioning the government a responsibility or an obligation? </a:t>
            </a:r>
            <a:br>
              <a:rPr lang="en-US" sz="4800" dirty="0"/>
            </a:br>
            <a:endParaRPr lang="en-US" sz="4800" dirty="0"/>
          </a:p>
        </p:txBody>
      </p:sp>
      <p:sp>
        <p:nvSpPr>
          <p:cNvPr id="13" name="Right Arrow 12"/>
          <p:cNvSpPr/>
          <p:nvPr/>
        </p:nvSpPr>
        <p:spPr>
          <a:xfrm>
            <a:off x="5570705" y="3957924"/>
            <a:ext cx="2991256" cy="1580132"/>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0800000">
            <a:off x="713359" y="3954295"/>
            <a:ext cx="3124201" cy="1561014"/>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625827" y="4575564"/>
            <a:ext cx="2631334" cy="369332"/>
          </a:xfrm>
          <a:prstGeom prst="rect">
            <a:avLst/>
          </a:prstGeom>
          <a:noFill/>
        </p:spPr>
        <p:txBody>
          <a:bodyPr wrap="square" rtlCol="0">
            <a:spAutoFit/>
          </a:bodyPr>
          <a:lstStyle/>
          <a:p>
            <a:pPr algn="ctr"/>
            <a:r>
              <a:rPr lang="en-US" b="1" dirty="0">
                <a:latin typeface="Cambria" panose="02040503050406030204" pitchFamily="18" charset="0"/>
              </a:rPr>
              <a:t>Responsibility</a:t>
            </a:r>
          </a:p>
        </p:txBody>
      </p:sp>
      <p:sp>
        <p:nvSpPr>
          <p:cNvPr id="16" name="TextBox 15"/>
          <p:cNvSpPr txBox="1"/>
          <p:nvPr/>
        </p:nvSpPr>
        <p:spPr>
          <a:xfrm>
            <a:off x="1473497" y="4460933"/>
            <a:ext cx="2326533" cy="369332"/>
          </a:xfrm>
          <a:prstGeom prst="rect">
            <a:avLst/>
          </a:prstGeom>
          <a:noFill/>
        </p:spPr>
        <p:txBody>
          <a:bodyPr wrap="square" rtlCol="0">
            <a:spAutoFit/>
          </a:bodyPr>
          <a:lstStyle/>
          <a:p>
            <a:pPr algn="ctr"/>
            <a:r>
              <a:rPr lang="en-US" b="1" dirty="0">
                <a:latin typeface="Cambria" panose="02040503050406030204" pitchFamily="18" charset="0"/>
              </a:rPr>
              <a:t>Obligation</a:t>
            </a:r>
          </a:p>
        </p:txBody>
      </p:sp>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122849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0-#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0-#ppt_w/2"/>
                                          </p:val>
                                        </p:tav>
                                        <p:tav tm="100000">
                                          <p:val>
                                            <p:strVal val="#ppt_x"/>
                                          </p:val>
                                        </p:tav>
                                      </p:tavLst>
                                    </p:anim>
                                    <p:anim calcmode="lin" valueType="num">
                                      <p:cBhvr additive="base">
                                        <p:cTn id="2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9" presetID="2" presetClass="exit" presetSubtype="8" fill="hold" grpId="1" nodeType="withEffect">
                                  <p:stCondLst>
                                    <p:cond delay="0"/>
                                  </p:stCondLst>
                                  <p:childTnLst>
                                    <p:anim calcmode="lin" valueType="num">
                                      <p:cBhvr additive="base">
                                        <p:cTn id="30" dur="500"/>
                                        <p:tgtEl>
                                          <p:spTgt spid="14"/>
                                        </p:tgtEl>
                                        <p:attrNameLst>
                                          <p:attrName>ppt_x</p:attrName>
                                        </p:attrNameLst>
                                      </p:cBhvr>
                                      <p:tavLst>
                                        <p:tav tm="0">
                                          <p:val>
                                            <p:strVal val="ppt_x"/>
                                          </p:val>
                                        </p:tav>
                                        <p:tav tm="100000">
                                          <p:val>
                                            <p:strVal val="0-ppt_w/2"/>
                                          </p:val>
                                        </p:tav>
                                      </p:tavLst>
                                    </p:anim>
                                    <p:anim calcmode="lin" valueType="num">
                                      <p:cBhvr additive="base">
                                        <p:cTn id="31" dur="500"/>
                                        <p:tgtEl>
                                          <p:spTgt spid="14"/>
                                        </p:tgtEl>
                                        <p:attrNameLst>
                                          <p:attrName>ppt_y</p:attrName>
                                        </p:attrNameLst>
                                      </p:cBhvr>
                                      <p:tavLst>
                                        <p:tav tm="0">
                                          <p:val>
                                            <p:strVal val="ppt_y"/>
                                          </p:val>
                                        </p:tav>
                                        <p:tav tm="100000">
                                          <p:val>
                                            <p:strVal val="ppt_y"/>
                                          </p:val>
                                        </p:tav>
                                      </p:tavLst>
                                    </p:anim>
                                    <p:set>
                                      <p:cBhvr>
                                        <p:cTn id="32" dur="1" fill="hold">
                                          <p:stCondLst>
                                            <p:cond delay="499"/>
                                          </p:stCondLst>
                                        </p:cTn>
                                        <p:tgtEl>
                                          <p:spTgt spid="14"/>
                                        </p:tgtEl>
                                        <p:attrNameLst>
                                          <p:attrName>style.visibility</p:attrName>
                                        </p:attrNameLst>
                                      </p:cBhvr>
                                      <p:to>
                                        <p:strVal val="hidden"/>
                                      </p:to>
                                    </p:set>
                                  </p:childTnLst>
                                </p:cTn>
                              </p:par>
                              <p:par>
                                <p:cTn id="33" presetID="2" presetClass="exit" presetSubtype="8" fill="hold" grpId="1" nodeType="withEffect">
                                  <p:stCondLst>
                                    <p:cond delay="0"/>
                                  </p:stCondLst>
                                  <p:childTnLst>
                                    <p:anim calcmode="lin" valueType="num">
                                      <p:cBhvr additive="base">
                                        <p:cTn id="34" dur="500"/>
                                        <p:tgtEl>
                                          <p:spTgt spid="16"/>
                                        </p:tgtEl>
                                        <p:attrNameLst>
                                          <p:attrName>ppt_x</p:attrName>
                                        </p:attrNameLst>
                                      </p:cBhvr>
                                      <p:tavLst>
                                        <p:tav tm="0">
                                          <p:val>
                                            <p:strVal val="ppt_x"/>
                                          </p:val>
                                        </p:tav>
                                        <p:tav tm="100000">
                                          <p:val>
                                            <p:strVal val="0-ppt_w/2"/>
                                          </p:val>
                                        </p:tav>
                                      </p:tavLst>
                                    </p:anim>
                                    <p:anim calcmode="lin" valueType="num">
                                      <p:cBhvr additive="base">
                                        <p:cTn id="35" dur="500"/>
                                        <p:tgtEl>
                                          <p:spTgt spid="16"/>
                                        </p:tgtEl>
                                        <p:attrNameLst>
                                          <p:attrName>ppt_y</p:attrName>
                                        </p:attrNameLst>
                                      </p:cBhvr>
                                      <p:tavLst>
                                        <p:tav tm="0">
                                          <p:val>
                                            <p:strVal val="ppt_y"/>
                                          </p:val>
                                        </p:tav>
                                        <p:tav tm="100000">
                                          <p:val>
                                            <p:strVal val="ppt_y"/>
                                          </p:val>
                                        </p:tav>
                                      </p:tavLst>
                                    </p:anim>
                                    <p:set>
                                      <p:cBhvr>
                                        <p:cTn id="36" dur="1" fill="hold">
                                          <p:stCondLst>
                                            <p:cond delay="499"/>
                                          </p:stCondLst>
                                        </p:cTn>
                                        <p:tgtEl>
                                          <p:spTgt spid="16"/>
                                        </p:tgtEl>
                                        <p:attrNameLst>
                                          <p:attrName>style.visibility</p:attrName>
                                        </p:attrNameLst>
                                      </p:cBhvr>
                                      <p:to>
                                        <p:strVal val="hidden"/>
                                      </p:to>
                                    </p:set>
                                  </p:childTnLst>
                                </p:cTn>
                              </p:par>
                              <p:par>
                                <p:cTn id="37" presetID="2" presetClass="entr" presetSubtype="4" fill="hold" nodeType="withEffect">
                                  <p:stCondLst>
                                    <p:cond delay="0"/>
                                  </p:stCondLst>
                                  <p:childTnLst>
                                    <p:set>
                                      <p:cBhvr>
                                        <p:cTn id="38" dur="1" fill="hold">
                                          <p:stCondLst>
                                            <p:cond delay="0"/>
                                          </p:stCondLst>
                                        </p:cTn>
                                        <p:tgtEl>
                                          <p:spTgt spid="2">
                                            <p:txEl>
                                              <p:pRg st="1" end="1"/>
                                            </p:txEl>
                                          </p:spTgt>
                                        </p:tgtEl>
                                        <p:attrNameLst>
                                          <p:attrName>style.visibility</p:attrName>
                                        </p:attrNameLst>
                                      </p:cBhvr>
                                      <p:to>
                                        <p:strVal val="visible"/>
                                      </p:to>
                                    </p:set>
                                    <p:anim calcmode="lin" valueType="num">
                                      <p:cBhvr additive="base">
                                        <p:cTn id="3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4" grpId="1" animBg="1"/>
      <p:bldP spid="15" grpId="0"/>
      <p:bldP spid="16" grpId="0"/>
      <p:bldP spid="16"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lgn="ctr">
              <a:buNone/>
            </a:pPr>
            <a:r>
              <a:rPr lang="en-US" sz="3600" dirty="0"/>
              <a:t>Tax returns are due by midnight April 15</a:t>
            </a:r>
            <a:r>
              <a:rPr lang="en-US" sz="3600" baseline="30000" dirty="0"/>
              <a:t>th</a:t>
            </a:r>
            <a:r>
              <a:rPr lang="en-US" sz="3600" dirty="0"/>
              <a:t>, so long as April 15</a:t>
            </a:r>
            <a:r>
              <a:rPr lang="en-US" sz="3600" baseline="30000" dirty="0"/>
              <a:t>th</a:t>
            </a:r>
            <a:r>
              <a:rPr lang="en-US" sz="3600" dirty="0"/>
              <a:t> is not a weekend. John forgot to complete a tax return and thought it really was not a big deal – he could just wait until next year.</a:t>
            </a:r>
          </a:p>
          <a:p>
            <a:pPr marL="45720" indent="0" algn="ctr">
              <a:buNone/>
            </a:pPr>
            <a:endParaRPr lang="en-US" sz="3600" dirty="0"/>
          </a:p>
          <a:p>
            <a:pPr marL="45720" indent="0" algn="ctr">
              <a:buNone/>
            </a:pPr>
            <a:r>
              <a:rPr lang="en-US" sz="3600" b="1" dirty="0">
                <a:solidFill>
                  <a:srgbClr val="0A89E0"/>
                </a:solidFill>
              </a:rPr>
              <a:t>Is the filing of a federal tax return a responsibility or an obligation? </a:t>
            </a:r>
          </a:p>
        </p:txBody>
      </p:sp>
      <p:sp>
        <p:nvSpPr>
          <p:cNvPr id="3" name="Title 2"/>
          <p:cNvSpPr>
            <a:spLocks noGrp="1"/>
          </p:cNvSpPr>
          <p:nvPr>
            <p:ph type="title"/>
          </p:nvPr>
        </p:nvSpPr>
        <p:spPr/>
        <p:txBody>
          <a:bodyPr/>
          <a:lstStyle/>
          <a:p>
            <a:r>
              <a:rPr lang="en-US" sz="4400" dirty="0"/>
              <a:t>Scenario 4 </a:t>
            </a:r>
          </a:p>
        </p:txBody>
      </p:sp>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412295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229600" cy="1828800"/>
          </a:xfrm>
        </p:spPr>
        <p:txBody>
          <a:bodyPr>
            <a:normAutofit/>
          </a:bodyPr>
          <a:lstStyle/>
          <a:p>
            <a:pPr marL="45720" indent="0" algn="ctr">
              <a:buNone/>
            </a:pPr>
            <a:r>
              <a:rPr lang="en-US" sz="4400" b="1" dirty="0">
                <a:solidFill>
                  <a:srgbClr val="0A89E0"/>
                </a:solidFill>
              </a:rPr>
              <a:t>Obligation!</a:t>
            </a:r>
          </a:p>
          <a:p>
            <a:r>
              <a:rPr lang="en-US" sz="2800" dirty="0"/>
              <a:t>Federal law requires people to pay taxes. </a:t>
            </a:r>
          </a:p>
        </p:txBody>
      </p:sp>
      <p:sp>
        <p:nvSpPr>
          <p:cNvPr id="3" name="Title 2"/>
          <p:cNvSpPr>
            <a:spLocks noGrp="1"/>
          </p:cNvSpPr>
          <p:nvPr>
            <p:ph type="title"/>
          </p:nvPr>
        </p:nvSpPr>
        <p:spPr/>
        <p:txBody>
          <a:bodyPr/>
          <a:lstStyle/>
          <a:p>
            <a:pPr marL="45720" indent="0"/>
            <a:r>
              <a:rPr lang="en-US" sz="2800" dirty="0"/>
              <a:t>Is the filing of a federal tax return a responsibility or an obligation? </a:t>
            </a:r>
          </a:p>
        </p:txBody>
      </p:sp>
      <p:sp>
        <p:nvSpPr>
          <p:cNvPr id="8" name="Right Arrow 7"/>
          <p:cNvSpPr/>
          <p:nvPr/>
        </p:nvSpPr>
        <p:spPr>
          <a:xfrm>
            <a:off x="5570705" y="3955705"/>
            <a:ext cx="2991256" cy="1580132"/>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Cambria" panose="02040503050406030204" pitchFamily="18" charset="0"/>
            </a:endParaRPr>
          </a:p>
        </p:txBody>
      </p:sp>
      <p:sp>
        <p:nvSpPr>
          <p:cNvPr id="9" name="Right Arrow 8"/>
          <p:cNvSpPr/>
          <p:nvPr/>
        </p:nvSpPr>
        <p:spPr>
          <a:xfrm rot="10800000">
            <a:off x="713359" y="3952076"/>
            <a:ext cx="3124201" cy="1561014"/>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Cambria" panose="02040503050406030204" pitchFamily="18" charset="0"/>
            </a:endParaRPr>
          </a:p>
        </p:txBody>
      </p:sp>
      <p:sp>
        <p:nvSpPr>
          <p:cNvPr id="10" name="TextBox 9"/>
          <p:cNvSpPr txBox="1"/>
          <p:nvPr/>
        </p:nvSpPr>
        <p:spPr>
          <a:xfrm>
            <a:off x="5625827" y="4573345"/>
            <a:ext cx="2631334" cy="369332"/>
          </a:xfrm>
          <a:prstGeom prst="rect">
            <a:avLst/>
          </a:prstGeom>
          <a:noFill/>
        </p:spPr>
        <p:txBody>
          <a:bodyPr wrap="square" rtlCol="0">
            <a:spAutoFit/>
          </a:bodyPr>
          <a:lstStyle/>
          <a:p>
            <a:pPr algn="ctr"/>
            <a:r>
              <a:rPr lang="en-US" b="1" dirty="0">
                <a:latin typeface="Cambria" panose="02040503050406030204" pitchFamily="18" charset="0"/>
              </a:rPr>
              <a:t>Responsibility</a:t>
            </a:r>
          </a:p>
        </p:txBody>
      </p:sp>
      <p:sp>
        <p:nvSpPr>
          <p:cNvPr id="11" name="TextBox 10"/>
          <p:cNvSpPr txBox="1"/>
          <p:nvPr/>
        </p:nvSpPr>
        <p:spPr>
          <a:xfrm>
            <a:off x="1473497" y="4458714"/>
            <a:ext cx="2326533" cy="369332"/>
          </a:xfrm>
          <a:prstGeom prst="rect">
            <a:avLst/>
          </a:prstGeom>
          <a:noFill/>
        </p:spPr>
        <p:txBody>
          <a:bodyPr wrap="square" rtlCol="0">
            <a:spAutoFit/>
          </a:bodyPr>
          <a:lstStyle/>
          <a:p>
            <a:pPr algn="ctr"/>
            <a:r>
              <a:rPr lang="en-US" b="1" dirty="0">
                <a:latin typeface="Cambria" panose="02040503050406030204" pitchFamily="18" charset="0"/>
              </a:rPr>
              <a:t>Obligation</a:t>
            </a:r>
          </a:p>
        </p:txBody>
      </p:sp>
      <p:sp>
        <p:nvSpPr>
          <p:cNvPr id="4" name="Footer Placeholder 3"/>
          <p:cNvSpPr>
            <a:spLocks noGrp="1"/>
          </p:cNvSpPr>
          <p:nvPr>
            <p:ph type="ftr" sz="quarter" idx="11"/>
          </p:nvPr>
        </p:nvSpPr>
        <p:spPr/>
        <p:txBody>
          <a:bodyPr/>
          <a:lstStyle/>
          <a:p>
            <a:r>
              <a:rPr lang="en-US"/>
              <a:t>The Florida Law Related Education Association, Inc. Copyright 2016</a:t>
            </a:r>
          </a:p>
        </p:txBody>
      </p:sp>
    </p:spTree>
    <p:extLst>
      <p:ext uri="{BB962C8B-B14F-4D97-AF65-F5344CB8AC3E}">
        <p14:creationId xmlns:p14="http://schemas.microsoft.com/office/powerpoint/2010/main" val="234491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additive="base">
                                        <p:cTn id="3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35" presetID="2" presetClass="exit" presetSubtype="2" fill="hold" grpId="1" nodeType="withEffect">
                                  <p:stCondLst>
                                    <p:cond delay="0"/>
                                  </p:stCondLst>
                                  <p:childTnLst>
                                    <p:anim calcmode="lin" valueType="num">
                                      <p:cBhvr additive="base">
                                        <p:cTn id="36" dur="500"/>
                                        <p:tgtEl>
                                          <p:spTgt spid="10"/>
                                        </p:tgtEl>
                                        <p:attrNameLst>
                                          <p:attrName>ppt_x</p:attrName>
                                        </p:attrNameLst>
                                      </p:cBhvr>
                                      <p:tavLst>
                                        <p:tav tm="0">
                                          <p:val>
                                            <p:strVal val="ppt_x"/>
                                          </p:val>
                                        </p:tav>
                                        <p:tav tm="100000">
                                          <p:val>
                                            <p:strVal val="1+ppt_w/2"/>
                                          </p:val>
                                        </p:tav>
                                      </p:tavLst>
                                    </p:anim>
                                    <p:anim calcmode="lin" valueType="num">
                                      <p:cBhvr additive="base">
                                        <p:cTn id="37" dur="500"/>
                                        <p:tgtEl>
                                          <p:spTgt spid="10"/>
                                        </p:tgtEl>
                                        <p:attrNameLst>
                                          <p:attrName>ppt_y</p:attrName>
                                        </p:attrNameLst>
                                      </p:cBhvr>
                                      <p:tavLst>
                                        <p:tav tm="0">
                                          <p:val>
                                            <p:strVal val="ppt_y"/>
                                          </p:val>
                                        </p:tav>
                                        <p:tav tm="100000">
                                          <p:val>
                                            <p:strVal val="ppt_y"/>
                                          </p:val>
                                        </p:tav>
                                      </p:tavLst>
                                    </p:anim>
                                    <p:set>
                                      <p:cBhvr>
                                        <p:cTn id="38" dur="1" fill="hold">
                                          <p:stCondLst>
                                            <p:cond delay="499"/>
                                          </p:stCondLst>
                                        </p:cTn>
                                        <p:tgtEl>
                                          <p:spTgt spid="10"/>
                                        </p:tgtEl>
                                        <p:attrNameLst>
                                          <p:attrName>style.visibility</p:attrName>
                                        </p:attrNameLst>
                                      </p:cBhvr>
                                      <p:to>
                                        <p:strVal val="hidden"/>
                                      </p:to>
                                    </p:set>
                                  </p:childTnLst>
                                </p:cTn>
                              </p:par>
                              <p:par>
                                <p:cTn id="39" presetID="2" presetClass="exit" presetSubtype="2" fill="hold" grpId="1" nodeType="withEffect">
                                  <p:stCondLst>
                                    <p:cond delay="0"/>
                                  </p:stCondLst>
                                  <p:childTnLst>
                                    <p:anim calcmode="lin" valueType="num">
                                      <p:cBhvr additive="base">
                                        <p:cTn id="40" dur="500"/>
                                        <p:tgtEl>
                                          <p:spTgt spid="8"/>
                                        </p:tgtEl>
                                        <p:attrNameLst>
                                          <p:attrName>ppt_x</p:attrName>
                                        </p:attrNameLst>
                                      </p:cBhvr>
                                      <p:tavLst>
                                        <p:tav tm="0">
                                          <p:val>
                                            <p:strVal val="ppt_x"/>
                                          </p:val>
                                        </p:tav>
                                        <p:tav tm="100000">
                                          <p:val>
                                            <p:strVal val="1+ppt_w/2"/>
                                          </p:val>
                                        </p:tav>
                                      </p:tavLst>
                                    </p:anim>
                                    <p:anim calcmode="lin" valueType="num">
                                      <p:cBhvr additive="base">
                                        <p:cTn id="41" dur="500"/>
                                        <p:tgtEl>
                                          <p:spTgt spid="8"/>
                                        </p:tgtEl>
                                        <p:attrNameLst>
                                          <p:attrName>ppt_y</p:attrName>
                                        </p:attrNameLst>
                                      </p:cBhvr>
                                      <p:tavLst>
                                        <p:tav tm="0">
                                          <p:val>
                                            <p:strVal val="ppt_y"/>
                                          </p:val>
                                        </p:tav>
                                        <p:tav tm="100000">
                                          <p:val>
                                            <p:strVal val="ppt_y"/>
                                          </p:val>
                                        </p:tav>
                                      </p:tavLst>
                                    </p:anim>
                                    <p:set>
                                      <p:cBhvr>
                                        <p:cTn id="4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p:bldP spid="10" grpId="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4407408"/>
          </a:xfrm>
        </p:spPr>
        <p:txBody>
          <a:bodyPr>
            <a:normAutofit/>
          </a:bodyPr>
          <a:lstStyle/>
          <a:p>
            <a:pPr marL="45720" indent="0" algn="ctr">
              <a:buNone/>
            </a:pPr>
            <a:r>
              <a:rPr lang="en-US" sz="3600" dirty="0" err="1"/>
              <a:t>Mariselle</a:t>
            </a:r>
            <a:r>
              <a:rPr lang="en-US" sz="3600" dirty="0"/>
              <a:t> wakes up at 5:00am to go to the polls for the national elections so she can vote before she has to go to work. </a:t>
            </a:r>
          </a:p>
          <a:p>
            <a:pPr marL="45720" indent="0" algn="ctr">
              <a:buNone/>
            </a:pPr>
            <a:r>
              <a:rPr lang="en-US" sz="3600" b="1" dirty="0">
                <a:solidFill>
                  <a:srgbClr val="0A89E0"/>
                </a:solidFill>
              </a:rPr>
              <a:t>Is voting in an election a responsibility or an obligation? </a:t>
            </a:r>
          </a:p>
        </p:txBody>
      </p:sp>
      <p:sp>
        <p:nvSpPr>
          <p:cNvPr id="3" name="Title 2"/>
          <p:cNvSpPr>
            <a:spLocks noGrp="1"/>
          </p:cNvSpPr>
          <p:nvPr>
            <p:ph type="title"/>
          </p:nvPr>
        </p:nvSpPr>
        <p:spPr/>
        <p:txBody>
          <a:bodyPr/>
          <a:lstStyle/>
          <a:p>
            <a:r>
              <a:rPr lang="en-US" sz="4400" dirty="0"/>
              <a:t>Scenario 5</a:t>
            </a:r>
            <a:r>
              <a:rPr lang="en-US" dirty="0"/>
              <a:t> </a:t>
            </a:r>
          </a:p>
        </p:txBody>
      </p:sp>
      <p:pic>
        <p:nvPicPr>
          <p:cNvPr id="7170" name="Picture 2" descr="C:\Documents and Settings\flrea\Local Settings\Temporary Internet Files\Content.IE5\FH0Z1Q3L\MP90038472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438345">
            <a:off x="687181" y="4422848"/>
            <a:ext cx="1684397" cy="1674772"/>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Documents and Settings\flrea\Local Settings\Temporary Internet Files\Content.IE5\7OTE7IS6\MM900173989[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4572000"/>
            <a:ext cx="1371600" cy="187166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574822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673" y="5181600"/>
            <a:ext cx="6629400" cy="1362075"/>
          </a:xfrm>
        </p:spPr>
        <p:txBody>
          <a:bodyPr/>
          <a:lstStyle/>
          <a:p>
            <a:r>
              <a:rPr lang="en-US" b="0" dirty="0"/>
              <a:t>What does it mean to Be a Participatory Citizen?</a:t>
            </a:r>
          </a:p>
        </p:txBody>
      </p:sp>
    </p:spTree>
    <p:controls>
      <mc:AlternateContent xmlns:mc="http://schemas.openxmlformats.org/markup-compatibility/2006">
        <mc:Choice xmlns:v="urn:schemas-microsoft-com:vml" Requires="v">
          <p:control spid="1035" name="ShockwaveFlash1" r:id="rId2" imgW="7621560" imgH="4495680"/>
        </mc:Choice>
        <mc:Fallback>
          <p:control name="ShockwaveFlash1" r:id="rId2" imgW="7621560" imgH="4495680">
            <p:pic>
              <p:nvPicPr>
                <p:cNvPr id="3" name="ShockwaveFlash1"/>
                <p:cNvPicPr preferRelativeResize="0">
                  <a:picLocks noChangeArrowheads="1" noChangeShapeType="1"/>
                </p:cNvPicPr>
                <p:nvPr/>
              </p:nvPicPr>
              <p:blipFill>
                <a:blip r:embed="rId5"/>
                <a:srcRect/>
                <a:stretch>
                  <a:fillRect/>
                </a:stretch>
              </p:blipFill>
              <p:spPr bwMode="auto">
                <a:xfrm>
                  <a:off x="838200" y="685800"/>
                  <a:ext cx="7621588" cy="4495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877240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7812" y="1582822"/>
            <a:ext cx="8407893" cy="4407408"/>
          </a:xfrm>
        </p:spPr>
        <p:txBody>
          <a:bodyPr/>
          <a:lstStyle/>
          <a:p>
            <a:pPr marL="45720" indent="0" algn="ctr">
              <a:buNone/>
            </a:pPr>
            <a:r>
              <a:rPr lang="en-US" sz="4800" dirty="0">
                <a:solidFill>
                  <a:schemeClr val="accent1"/>
                </a:solidFill>
              </a:rPr>
              <a:t>Responsibility!</a:t>
            </a:r>
          </a:p>
          <a:p>
            <a:pPr marL="45720" indent="0" algn="ctr">
              <a:buNone/>
            </a:pPr>
            <a:endParaRPr lang="en-US" dirty="0"/>
          </a:p>
          <a:p>
            <a:pPr marL="45720" indent="0" algn="ctr">
              <a:buNone/>
            </a:pPr>
            <a:r>
              <a:rPr lang="en-US" sz="3600" dirty="0">
                <a:solidFill>
                  <a:schemeClr val="tx1">
                    <a:lumMod val="75000"/>
                    <a:lumOff val="25000"/>
                  </a:schemeClr>
                </a:solidFill>
              </a:rPr>
              <a:t>Why is voting an important form of civic participation?</a:t>
            </a:r>
          </a:p>
          <a:p>
            <a:endParaRPr lang="en-US" sz="3600" dirty="0"/>
          </a:p>
        </p:txBody>
      </p:sp>
      <p:sp>
        <p:nvSpPr>
          <p:cNvPr id="3" name="Title 2"/>
          <p:cNvSpPr>
            <a:spLocks noGrp="1"/>
          </p:cNvSpPr>
          <p:nvPr>
            <p:ph type="title"/>
          </p:nvPr>
        </p:nvSpPr>
        <p:spPr>
          <a:xfrm>
            <a:off x="476797" y="439822"/>
            <a:ext cx="8229600" cy="1143000"/>
          </a:xfrm>
        </p:spPr>
        <p:txBody>
          <a:bodyPr>
            <a:noAutofit/>
          </a:bodyPr>
          <a:lstStyle/>
          <a:p>
            <a:br>
              <a:rPr lang="en-US" sz="3600" dirty="0"/>
            </a:br>
            <a:r>
              <a:rPr lang="en-US" sz="3600" dirty="0"/>
              <a:t>Is voting in an election a responsibility or an obligation? </a:t>
            </a:r>
            <a:br>
              <a:rPr lang="en-US" sz="5400" dirty="0"/>
            </a:br>
            <a:endParaRPr lang="en-US" sz="5400" dirty="0"/>
          </a:p>
        </p:txBody>
      </p:sp>
      <p:sp>
        <p:nvSpPr>
          <p:cNvPr id="9" name="Right Arrow 8"/>
          <p:cNvSpPr/>
          <p:nvPr/>
        </p:nvSpPr>
        <p:spPr>
          <a:xfrm>
            <a:off x="5570705" y="4070336"/>
            <a:ext cx="2991256" cy="1580132"/>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713359" y="4066707"/>
            <a:ext cx="3124201" cy="1561014"/>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625827" y="4687976"/>
            <a:ext cx="2631334" cy="369332"/>
          </a:xfrm>
          <a:prstGeom prst="rect">
            <a:avLst/>
          </a:prstGeom>
          <a:noFill/>
        </p:spPr>
        <p:txBody>
          <a:bodyPr wrap="square" rtlCol="0">
            <a:spAutoFit/>
          </a:bodyPr>
          <a:lstStyle/>
          <a:p>
            <a:pPr algn="ctr"/>
            <a:r>
              <a:rPr lang="en-US" b="1" dirty="0">
                <a:latin typeface="Cambria" panose="02040503050406030204" pitchFamily="18" charset="0"/>
              </a:rPr>
              <a:t>Responsibility</a:t>
            </a:r>
          </a:p>
        </p:txBody>
      </p:sp>
      <p:sp>
        <p:nvSpPr>
          <p:cNvPr id="12" name="TextBox 11"/>
          <p:cNvSpPr txBox="1"/>
          <p:nvPr/>
        </p:nvSpPr>
        <p:spPr>
          <a:xfrm>
            <a:off x="1473497" y="4573345"/>
            <a:ext cx="2326533" cy="369332"/>
          </a:xfrm>
          <a:prstGeom prst="rect">
            <a:avLst/>
          </a:prstGeom>
          <a:noFill/>
        </p:spPr>
        <p:txBody>
          <a:bodyPr wrap="square" rtlCol="0">
            <a:spAutoFit/>
          </a:bodyPr>
          <a:lstStyle/>
          <a:p>
            <a:pPr algn="ctr"/>
            <a:r>
              <a:rPr lang="en-US" b="1" dirty="0">
                <a:latin typeface="Cambria" panose="02040503050406030204" pitchFamily="18" charset="0"/>
              </a:rPr>
              <a:t>Obligation</a:t>
            </a:r>
          </a:p>
        </p:txBody>
      </p:sp>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234397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9" presetID="2" presetClass="exit" presetSubtype="8" fill="hold" grpId="1" nodeType="withEffect">
                                  <p:stCondLst>
                                    <p:cond delay="0"/>
                                  </p:stCondLst>
                                  <p:childTnLst>
                                    <p:anim calcmode="lin" valueType="num">
                                      <p:cBhvr additive="base">
                                        <p:cTn id="30" dur="500"/>
                                        <p:tgtEl>
                                          <p:spTgt spid="10"/>
                                        </p:tgtEl>
                                        <p:attrNameLst>
                                          <p:attrName>ppt_x</p:attrName>
                                        </p:attrNameLst>
                                      </p:cBhvr>
                                      <p:tavLst>
                                        <p:tav tm="0">
                                          <p:val>
                                            <p:strVal val="ppt_x"/>
                                          </p:val>
                                        </p:tav>
                                        <p:tav tm="100000">
                                          <p:val>
                                            <p:strVal val="0-ppt_w/2"/>
                                          </p:val>
                                        </p:tav>
                                      </p:tavLst>
                                    </p:anim>
                                    <p:anim calcmode="lin" valueType="num">
                                      <p:cBhvr additive="base">
                                        <p:cTn id="31" dur="500"/>
                                        <p:tgtEl>
                                          <p:spTgt spid="10"/>
                                        </p:tgtEl>
                                        <p:attrNameLst>
                                          <p:attrName>ppt_y</p:attrName>
                                        </p:attrNameLst>
                                      </p:cBhvr>
                                      <p:tavLst>
                                        <p:tav tm="0">
                                          <p:val>
                                            <p:strVal val="ppt_y"/>
                                          </p:val>
                                        </p:tav>
                                        <p:tav tm="100000">
                                          <p:val>
                                            <p:strVal val="ppt_y"/>
                                          </p:val>
                                        </p:tav>
                                      </p:tavLst>
                                    </p:anim>
                                    <p:set>
                                      <p:cBhvr>
                                        <p:cTn id="32" dur="1" fill="hold">
                                          <p:stCondLst>
                                            <p:cond delay="499"/>
                                          </p:stCondLst>
                                        </p:cTn>
                                        <p:tgtEl>
                                          <p:spTgt spid="10"/>
                                        </p:tgtEl>
                                        <p:attrNameLst>
                                          <p:attrName>style.visibility</p:attrName>
                                        </p:attrNameLst>
                                      </p:cBhvr>
                                      <p:to>
                                        <p:strVal val="hidden"/>
                                      </p:to>
                                    </p:set>
                                  </p:childTnLst>
                                </p:cTn>
                              </p:par>
                              <p:par>
                                <p:cTn id="33" presetID="2" presetClass="exit" presetSubtype="8" fill="hold" grpId="1" nodeType="withEffect">
                                  <p:stCondLst>
                                    <p:cond delay="0"/>
                                  </p:stCondLst>
                                  <p:childTnLst>
                                    <p:anim calcmode="lin" valueType="num">
                                      <p:cBhvr additive="base">
                                        <p:cTn id="34" dur="500"/>
                                        <p:tgtEl>
                                          <p:spTgt spid="12"/>
                                        </p:tgtEl>
                                        <p:attrNameLst>
                                          <p:attrName>ppt_x</p:attrName>
                                        </p:attrNameLst>
                                      </p:cBhvr>
                                      <p:tavLst>
                                        <p:tav tm="0">
                                          <p:val>
                                            <p:strVal val="ppt_x"/>
                                          </p:val>
                                        </p:tav>
                                        <p:tav tm="100000">
                                          <p:val>
                                            <p:strVal val="0-ppt_w/2"/>
                                          </p:val>
                                        </p:tav>
                                      </p:tavLst>
                                    </p:anim>
                                    <p:anim calcmode="lin" valueType="num">
                                      <p:cBhvr additive="base">
                                        <p:cTn id="35" dur="500"/>
                                        <p:tgtEl>
                                          <p:spTgt spid="12"/>
                                        </p:tgtEl>
                                        <p:attrNameLst>
                                          <p:attrName>ppt_y</p:attrName>
                                        </p:attrNameLst>
                                      </p:cBhvr>
                                      <p:tavLst>
                                        <p:tav tm="0">
                                          <p:val>
                                            <p:strVal val="ppt_y"/>
                                          </p:val>
                                        </p:tav>
                                        <p:tav tm="100000">
                                          <p:val>
                                            <p:strVal val="ppt_y"/>
                                          </p:val>
                                        </p:tav>
                                      </p:tavLst>
                                    </p:anim>
                                    <p:set>
                                      <p:cBhvr>
                                        <p:cTn id="36" dur="1" fill="hold">
                                          <p:stCondLst>
                                            <p:cond delay="499"/>
                                          </p:stCondLst>
                                        </p:cTn>
                                        <p:tgtEl>
                                          <p:spTgt spid="12"/>
                                        </p:tgtEl>
                                        <p:attrNameLst>
                                          <p:attrName>style.visibility</p:attrName>
                                        </p:attrNameLst>
                                      </p:cBhvr>
                                      <p:to>
                                        <p:strVal val="hidden"/>
                                      </p:to>
                                    </p:set>
                                  </p:childTnLst>
                                </p:cTn>
                              </p:par>
                              <p:par>
                                <p:cTn id="37" presetID="2" presetClass="entr" presetSubtype="4" fill="hold" nodeType="with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additive="base">
                                        <p:cTn id="3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0" grpId="1" animBg="1"/>
      <p:bldP spid="11" grpId="0"/>
      <p:bldP spid="12" grpId="0"/>
      <p:bldP spid="1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r>
              <a:rPr lang="en-US" sz="3600" dirty="0"/>
              <a:t>Jackie is going to the grocery store and puts her 2 year old in a car seat in the back seat of the car. </a:t>
            </a:r>
          </a:p>
          <a:p>
            <a:pPr marL="45720" indent="0">
              <a:buNone/>
            </a:pPr>
            <a:endParaRPr lang="en-US" sz="3600" dirty="0"/>
          </a:p>
          <a:p>
            <a:pPr marL="45720" indent="0">
              <a:buNone/>
            </a:pPr>
            <a:endParaRPr lang="en-US" sz="3600" dirty="0"/>
          </a:p>
          <a:p>
            <a:pPr marL="45720" indent="0" algn="ctr">
              <a:buNone/>
            </a:pPr>
            <a:r>
              <a:rPr lang="en-US" sz="3600" b="1" dirty="0">
                <a:solidFill>
                  <a:srgbClr val="0A89E0"/>
                </a:solidFill>
              </a:rPr>
              <a:t>Is using a car seat for a child a responsibility or an obligation?</a:t>
            </a:r>
          </a:p>
        </p:txBody>
      </p:sp>
      <p:sp>
        <p:nvSpPr>
          <p:cNvPr id="3" name="Title 2"/>
          <p:cNvSpPr>
            <a:spLocks noGrp="1"/>
          </p:cNvSpPr>
          <p:nvPr>
            <p:ph type="title"/>
          </p:nvPr>
        </p:nvSpPr>
        <p:spPr/>
        <p:txBody>
          <a:bodyPr/>
          <a:lstStyle/>
          <a:p>
            <a:r>
              <a:rPr lang="en-US" sz="4400" dirty="0"/>
              <a:t>Scenario 6</a:t>
            </a:r>
          </a:p>
        </p:txBody>
      </p:sp>
      <p:pic>
        <p:nvPicPr>
          <p:cNvPr id="6" name="Picture 2" descr="C:\Documents and Settings\flrea\Local Settings\Temporary Internet Files\Content.IE5\J53TWFJT\MP90042280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200400"/>
            <a:ext cx="1600200" cy="16002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89593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r>
              <a:rPr lang="en-US" sz="4000" b="1" dirty="0">
                <a:solidFill>
                  <a:srgbClr val="0A89E0"/>
                </a:solidFill>
              </a:rPr>
              <a:t>Obligation!</a:t>
            </a:r>
          </a:p>
          <a:p>
            <a:pPr marL="45720" indent="0" algn="ctr">
              <a:buNone/>
            </a:pPr>
            <a:r>
              <a:rPr lang="en-US" sz="2400" dirty="0"/>
              <a:t>Florida law requires…children through age 3 must be secured in a separate carrier (child safety seat) or in a vehicle manufacturer's integrated child safety seat…Infants must ride rear-facing until they are at least one year old </a:t>
            </a:r>
            <a:r>
              <a:rPr lang="en-US" sz="2400" i="1" dirty="0"/>
              <a:t>and</a:t>
            </a:r>
            <a:r>
              <a:rPr lang="en-US" sz="2400" dirty="0"/>
              <a:t> weigh 20 pounds</a:t>
            </a:r>
            <a:endParaRPr lang="en-US" sz="2400" dirty="0">
              <a:solidFill>
                <a:schemeClr val="accent1"/>
              </a:solidFill>
            </a:endParaRPr>
          </a:p>
        </p:txBody>
      </p:sp>
      <p:sp>
        <p:nvSpPr>
          <p:cNvPr id="3" name="Title 2"/>
          <p:cNvSpPr>
            <a:spLocks noGrp="1"/>
          </p:cNvSpPr>
          <p:nvPr>
            <p:ph type="title"/>
          </p:nvPr>
        </p:nvSpPr>
        <p:spPr/>
        <p:txBody>
          <a:bodyPr>
            <a:normAutofit fontScale="90000"/>
          </a:bodyPr>
          <a:lstStyle/>
          <a:p>
            <a:br>
              <a:rPr lang="en-US" sz="2400" b="1" dirty="0"/>
            </a:br>
            <a:r>
              <a:rPr lang="en-US" sz="4000" dirty="0"/>
              <a:t>Is using a car seat for a child a responsibility or an obligation?</a:t>
            </a:r>
            <a:endParaRPr lang="en-US" sz="6700" dirty="0"/>
          </a:p>
        </p:txBody>
      </p:sp>
      <p:sp>
        <p:nvSpPr>
          <p:cNvPr id="8" name="Right Arrow 7"/>
          <p:cNvSpPr/>
          <p:nvPr/>
        </p:nvSpPr>
        <p:spPr>
          <a:xfrm>
            <a:off x="5570705" y="4255002"/>
            <a:ext cx="2991256" cy="1580132"/>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713359" y="4251373"/>
            <a:ext cx="3124201" cy="1561014"/>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625827" y="4872642"/>
            <a:ext cx="2631334" cy="369332"/>
          </a:xfrm>
          <a:prstGeom prst="rect">
            <a:avLst/>
          </a:prstGeom>
          <a:noFill/>
        </p:spPr>
        <p:txBody>
          <a:bodyPr wrap="square" rtlCol="0">
            <a:spAutoFit/>
          </a:bodyPr>
          <a:lstStyle/>
          <a:p>
            <a:pPr algn="ctr"/>
            <a:r>
              <a:rPr lang="en-US" b="1" dirty="0">
                <a:latin typeface="Cambria" panose="02040503050406030204" pitchFamily="18" charset="0"/>
              </a:rPr>
              <a:t>Responsibility</a:t>
            </a:r>
          </a:p>
        </p:txBody>
      </p:sp>
      <p:sp>
        <p:nvSpPr>
          <p:cNvPr id="11" name="TextBox 10"/>
          <p:cNvSpPr txBox="1"/>
          <p:nvPr/>
        </p:nvSpPr>
        <p:spPr>
          <a:xfrm>
            <a:off x="1473497" y="4758011"/>
            <a:ext cx="2326533" cy="369332"/>
          </a:xfrm>
          <a:prstGeom prst="rect">
            <a:avLst/>
          </a:prstGeom>
          <a:noFill/>
        </p:spPr>
        <p:txBody>
          <a:bodyPr wrap="square" rtlCol="0">
            <a:spAutoFit/>
          </a:bodyPr>
          <a:lstStyle/>
          <a:p>
            <a:pPr algn="ctr"/>
            <a:r>
              <a:rPr lang="en-US" b="1" dirty="0">
                <a:latin typeface="Cambria" panose="02040503050406030204" pitchFamily="18" charset="0"/>
              </a:rPr>
              <a:t>Obligation</a:t>
            </a:r>
          </a:p>
        </p:txBody>
      </p:sp>
      <p:sp>
        <p:nvSpPr>
          <p:cNvPr id="4" name="Footer Placeholder 3"/>
          <p:cNvSpPr>
            <a:spLocks noGrp="1"/>
          </p:cNvSpPr>
          <p:nvPr>
            <p:ph type="ftr" sz="quarter" idx="11"/>
          </p:nvPr>
        </p:nvSpPr>
        <p:spPr/>
        <p:txBody>
          <a:bodyPr/>
          <a:lstStyle/>
          <a:p>
            <a:r>
              <a:rPr lang="en-US"/>
              <a:t>The Florida Law Related Education Association, Inc. Copyright 2016</a:t>
            </a:r>
          </a:p>
        </p:txBody>
      </p:sp>
    </p:spTree>
    <p:extLst>
      <p:ext uri="{BB962C8B-B14F-4D97-AF65-F5344CB8AC3E}">
        <p14:creationId xmlns:p14="http://schemas.microsoft.com/office/powerpoint/2010/main" val="183685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additive="base">
                                        <p:cTn id="3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35" presetID="2" presetClass="exit" presetSubtype="2" fill="hold" grpId="1" nodeType="withEffect">
                                  <p:stCondLst>
                                    <p:cond delay="0"/>
                                  </p:stCondLst>
                                  <p:childTnLst>
                                    <p:anim calcmode="lin" valueType="num">
                                      <p:cBhvr additive="base">
                                        <p:cTn id="36" dur="500"/>
                                        <p:tgtEl>
                                          <p:spTgt spid="10"/>
                                        </p:tgtEl>
                                        <p:attrNameLst>
                                          <p:attrName>ppt_x</p:attrName>
                                        </p:attrNameLst>
                                      </p:cBhvr>
                                      <p:tavLst>
                                        <p:tav tm="0">
                                          <p:val>
                                            <p:strVal val="ppt_x"/>
                                          </p:val>
                                        </p:tav>
                                        <p:tav tm="100000">
                                          <p:val>
                                            <p:strVal val="1+ppt_w/2"/>
                                          </p:val>
                                        </p:tav>
                                      </p:tavLst>
                                    </p:anim>
                                    <p:anim calcmode="lin" valueType="num">
                                      <p:cBhvr additive="base">
                                        <p:cTn id="37" dur="500"/>
                                        <p:tgtEl>
                                          <p:spTgt spid="10"/>
                                        </p:tgtEl>
                                        <p:attrNameLst>
                                          <p:attrName>ppt_y</p:attrName>
                                        </p:attrNameLst>
                                      </p:cBhvr>
                                      <p:tavLst>
                                        <p:tav tm="0">
                                          <p:val>
                                            <p:strVal val="ppt_y"/>
                                          </p:val>
                                        </p:tav>
                                        <p:tav tm="100000">
                                          <p:val>
                                            <p:strVal val="ppt_y"/>
                                          </p:val>
                                        </p:tav>
                                      </p:tavLst>
                                    </p:anim>
                                    <p:set>
                                      <p:cBhvr>
                                        <p:cTn id="38" dur="1" fill="hold">
                                          <p:stCondLst>
                                            <p:cond delay="499"/>
                                          </p:stCondLst>
                                        </p:cTn>
                                        <p:tgtEl>
                                          <p:spTgt spid="10"/>
                                        </p:tgtEl>
                                        <p:attrNameLst>
                                          <p:attrName>style.visibility</p:attrName>
                                        </p:attrNameLst>
                                      </p:cBhvr>
                                      <p:to>
                                        <p:strVal val="hidden"/>
                                      </p:to>
                                    </p:set>
                                  </p:childTnLst>
                                </p:cTn>
                              </p:par>
                              <p:par>
                                <p:cTn id="39" presetID="2" presetClass="exit" presetSubtype="2" fill="hold" grpId="1" nodeType="withEffect">
                                  <p:stCondLst>
                                    <p:cond delay="0"/>
                                  </p:stCondLst>
                                  <p:childTnLst>
                                    <p:anim calcmode="lin" valueType="num">
                                      <p:cBhvr additive="base">
                                        <p:cTn id="40" dur="500"/>
                                        <p:tgtEl>
                                          <p:spTgt spid="8"/>
                                        </p:tgtEl>
                                        <p:attrNameLst>
                                          <p:attrName>ppt_x</p:attrName>
                                        </p:attrNameLst>
                                      </p:cBhvr>
                                      <p:tavLst>
                                        <p:tav tm="0">
                                          <p:val>
                                            <p:strVal val="ppt_x"/>
                                          </p:val>
                                        </p:tav>
                                        <p:tav tm="100000">
                                          <p:val>
                                            <p:strVal val="1+ppt_w/2"/>
                                          </p:val>
                                        </p:tav>
                                      </p:tavLst>
                                    </p:anim>
                                    <p:anim calcmode="lin" valueType="num">
                                      <p:cBhvr additive="base">
                                        <p:cTn id="41" dur="500"/>
                                        <p:tgtEl>
                                          <p:spTgt spid="8"/>
                                        </p:tgtEl>
                                        <p:attrNameLst>
                                          <p:attrName>ppt_y</p:attrName>
                                        </p:attrNameLst>
                                      </p:cBhvr>
                                      <p:tavLst>
                                        <p:tav tm="0">
                                          <p:val>
                                            <p:strVal val="ppt_y"/>
                                          </p:val>
                                        </p:tav>
                                        <p:tav tm="100000">
                                          <p:val>
                                            <p:strVal val="ppt_y"/>
                                          </p:val>
                                        </p:tav>
                                      </p:tavLst>
                                    </p:anim>
                                    <p:set>
                                      <p:cBhvr>
                                        <p:cTn id="4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p:bldP spid="10" grpId="1"/>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r>
              <a:rPr lang="en-US" sz="3600" dirty="0"/>
              <a:t>Sarah attends her city commission meetings each month so she can be informed about the issues impacting her community. </a:t>
            </a:r>
          </a:p>
          <a:p>
            <a:pPr marL="45720" indent="0" algn="ctr">
              <a:buNone/>
            </a:pPr>
            <a:r>
              <a:rPr lang="en-US" sz="3600" b="1" dirty="0">
                <a:solidFill>
                  <a:srgbClr val="0A89E0"/>
                </a:solidFill>
              </a:rPr>
              <a:t>Is attending civic meetings a responsibility or an obligation? </a:t>
            </a:r>
          </a:p>
        </p:txBody>
      </p:sp>
      <p:sp>
        <p:nvSpPr>
          <p:cNvPr id="3" name="Title 2"/>
          <p:cNvSpPr>
            <a:spLocks noGrp="1"/>
          </p:cNvSpPr>
          <p:nvPr>
            <p:ph type="title"/>
          </p:nvPr>
        </p:nvSpPr>
        <p:spPr/>
        <p:txBody>
          <a:bodyPr/>
          <a:lstStyle/>
          <a:p>
            <a:r>
              <a:rPr lang="en-US" sz="4400" dirty="0"/>
              <a:t>Scenario 7 </a:t>
            </a:r>
          </a:p>
        </p:txBody>
      </p:sp>
      <p:sp>
        <p:nvSpPr>
          <p:cNvPr id="4" name="Footer Placeholder 3"/>
          <p:cNvSpPr>
            <a:spLocks noGrp="1"/>
          </p:cNvSpPr>
          <p:nvPr>
            <p:ph type="ftr" sz="quarter" idx="11"/>
          </p:nvPr>
        </p:nvSpPr>
        <p:spPr/>
        <p:txBody>
          <a:bodyPr/>
          <a:lstStyle/>
          <a:p>
            <a:r>
              <a:rPr lang="en-US"/>
              <a:t>The Florida Law Related Education Association, Inc. Copyright 2016</a:t>
            </a:r>
          </a:p>
        </p:txBody>
      </p:sp>
    </p:spTree>
    <p:extLst>
      <p:ext uri="{BB962C8B-B14F-4D97-AF65-F5344CB8AC3E}">
        <p14:creationId xmlns:p14="http://schemas.microsoft.com/office/powerpoint/2010/main" val="2727711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r>
              <a:rPr lang="en-US" sz="4400" b="1" dirty="0">
                <a:solidFill>
                  <a:srgbClr val="0A89E0"/>
                </a:solidFill>
              </a:rPr>
              <a:t>Responsibility!</a:t>
            </a:r>
          </a:p>
          <a:p>
            <a:pPr marL="45720" indent="0" algn="ctr">
              <a:buNone/>
            </a:pPr>
            <a:endParaRPr lang="en-US" dirty="0"/>
          </a:p>
          <a:p>
            <a:pPr marL="45720" indent="0" algn="ctr">
              <a:buNone/>
            </a:pPr>
            <a:r>
              <a:rPr lang="en-US" sz="3200" dirty="0">
                <a:solidFill>
                  <a:schemeClr val="tx1">
                    <a:lumMod val="75000"/>
                    <a:lumOff val="25000"/>
                  </a:schemeClr>
                </a:solidFill>
              </a:rPr>
              <a:t>Why is attending civic meetings an important part of civic participation?</a:t>
            </a:r>
          </a:p>
          <a:p>
            <a:pPr marL="45720" indent="0">
              <a:buNone/>
            </a:pPr>
            <a:endParaRPr lang="en-US" dirty="0"/>
          </a:p>
        </p:txBody>
      </p:sp>
      <p:sp>
        <p:nvSpPr>
          <p:cNvPr id="3" name="Title 2"/>
          <p:cNvSpPr>
            <a:spLocks noGrp="1"/>
          </p:cNvSpPr>
          <p:nvPr>
            <p:ph type="title"/>
          </p:nvPr>
        </p:nvSpPr>
        <p:spPr>
          <a:xfrm>
            <a:off x="433754" y="457200"/>
            <a:ext cx="8229600" cy="1143000"/>
          </a:xfrm>
        </p:spPr>
        <p:txBody>
          <a:bodyPr>
            <a:noAutofit/>
          </a:bodyPr>
          <a:lstStyle/>
          <a:p>
            <a:br>
              <a:rPr lang="en-US" sz="3200" dirty="0"/>
            </a:br>
            <a:r>
              <a:rPr lang="en-US" sz="4000" dirty="0"/>
              <a:t>Is attending civic meetings a responsibility or an obligation? </a:t>
            </a:r>
            <a:br>
              <a:rPr lang="en-US" sz="3200" b="1" dirty="0"/>
            </a:br>
            <a:endParaRPr lang="en-US" sz="5400" dirty="0"/>
          </a:p>
        </p:txBody>
      </p:sp>
      <p:sp>
        <p:nvSpPr>
          <p:cNvPr id="8" name="Right Arrow 7"/>
          <p:cNvSpPr/>
          <p:nvPr/>
        </p:nvSpPr>
        <p:spPr>
          <a:xfrm>
            <a:off x="5491358" y="4322615"/>
            <a:ext cx="2991256" cy="1580132"/>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634012" y="4318986"/>
            <a:ext cx="3124201" cy="1561014"/>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46480" y="4940255"/>
            <a:ext cx="2631334" cy="369332"/>
          </a:xfrm>
          <a:prstGeom prst="rect">
            <a:avLst/>
          </a:prstGeom>
          <a:noFill/>
        </p:spPr>
        <p:txBody>
          <a:bodyPr wrap="square" rtlCol="0">
            <a:spAutoFit/>
          </a:bodyPr>
          <a:lstStyle/>
          <a:p>
            <a:pPr algn="ctr"/>
            <a:r>
              <a:rPr lang="en-US" b="1" dirty="0">
                <a:latin typeface="Cambria" panose="02040503050406030204" pitchFamily="18" charset="0"/>
              </a:rPr>
              <a:t>Responsibility</a:t>
            </a:r>
          </a:p>
        </p:txBody>
      </p:sp>
      <p:sp>
        <p:nvSpPr>
          <p:cNvPr id="11" name="TextBox 10"/>
          <p:cNvSpPr txBox="1"/>
          <p:nvPr/>
        </p:nvSpPr>
        <p:spPr>
          <a:xfrm>
            <a:off x="1394150" y="4825624"/>
            <a:ext cx="2326533" cy="369332"/>
          </a:xfrm>
          <a:prstGeom prst="rect">
            <a:avLst/>
          </a:prstGeom>
          <a:noFill/>
        </p:spPr>
        <p:txBody>
          <a:bodyPr wrap="square" rtlCol="0">
            <a:spAutoFit/>
          </a:bodyPr>
          <a:lstStyle/>
          <a:p>
            <a:pPr algn="ctr"/>
            <a:r>
              <a:rPr lang="en-US" b="1" dirty="0">
                <a:latin typeface="Cambria" panose="02040503050406030204" pitchFamily="18" charset="0"/>
              </a:rPr>
              <a:t>Obligation</a:t>
            </a:r>
          </a:p>
        </p:txBody>
      </p:sp>
      <p:sp>
        <p:nvSpPr>
          <p:cNvPr id="4" name="Footer Placeholder 3"/>
          <p:cNvSpPr>
            <a:spLocks noGrp="1"/>
          </p:cNvSpPr>
          <p:nvPr>
            <p:ph type="ftr" sz="quarter" idx="11"/>
          </p:nvPr>
        </p:nvSpPr>
        <p:spPr/>
        <p:txBody>
          <a:bodyPr/>
          <a:lstStyle/>
          <a:p>
            <a:r>
              <a:rPr lang="en-US"/>
              <a:t>The Florida Law Related Education Association, Inc. Copyright 2016</a:t>
            </a:r>
          </a:p>
        </p:txBody>
      </p:sp>
    </p:spTree>
    <p:extLst>
      <p:ext uri="{BB962C8B-B14F-4D97-AF65-F5344CB8AC3E}">
        <p14:creationId xmlns:p14="http://schemas.microsoft.com/office/powerpoint/2010/main" val="384553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33" presetID="2" presetClass="exit" presetSubtype="8" fill="hold" grpId="1" nodeType="withEffect">
                                  <p:stCondLst>
                                    <p:cond delay="0"/>
                                  </p:stCondLst>
                                  <p:childTnLst>
                                    <p:anim calcmode="lin" valueType="num">
                                      <p:cBhvr additive="base">
                                        <p:cTn id="34" dur="500"/>
                                        <p:tgtEl>
                                          <p:spTgt spid="9"/>
                                        </p:tgtEl>
                                        <p:attrNameLst>
                                          <p:attrName>ppt_x</p:attrName>
                                        </p:attrNameLst>
                                      </p:cBhvr>
                                      <p:tavLst>
                                        <p:tav tm="0">
                                          <p:val>
                                            <p:strVal val="ppt_x"/>
                                          </p:val>
                                        </p:tav>
                                        <p:tav tm="100000">
                                          <p:val>
                                            <p:strVal val="0-ppt_w/2"/>
                                          </p:val>
                                        </p:tav>
                                      </p:tavLst>
                                    </p:anim>
                                    <p:anim calcmode="lin" valueType="num">
                                      <p:cBhvr additive="base">
                                        <p:cTn id="35" dur="500"/>
                                        <p:tgtEl>
                                          <p:spTgt spid="9"/>
                                        </p:tgtEl>
                                        <p:attrNameLst>
                                          <p:attrName>ppt_y</p:attrName>
                                        </p:attrNameLst>
                                      </p:cBhvr>
                                      <p:tavLst>
                                        <p:tav tm="0">
                                          <p:val>
                                            <p:strVal val="ppt_y"/>
                                          </p:val>
                                        </p:tav>
                                        <p:tav tm="100000">
                                          <p:val>
                                            <p:strVal val="ppt_y"/>
                                          </p:val>
                                        </p:tav>
                                      </p:tavLst>
                                    </p:anim>
                                    <p:set>
                                      <p:cBhvr>
                                        <p:cTn id="36" dur="1" fill="hold">
                                          <p:stCondLst>
                                            <p:cond delay="499"/>
                                          </p:stCondLst>
                                        </p:cTn>
                                        <p:tgtEl>
                                          <p:spTgt spid="9"/>
                                        </p:tgtEl>
                                        <p:attrNameLst>
                                          <p:attrName>style.visibility</p:attrName>
                                        </p:attrNameLst>
                                      </p:cBhvr>
                                      <p:to>
                                        <p:strVal val="hidden"/>
                                      </p:to>
                                    </p:set>
                                  </p:childTnLst>
                                </p:cTn>
                              </p:par>
                              <p:par>
                                <p:cTn id="37" presetID="2" presetClass="exit" presetSubtype="8" fill="hold" grpId="1" nodeType="withEffect">
                                  <p:stCondLst>
                                    <p:cond delay="0"/>
                                  </p:stCondLst>
                                  <p:childTnLst>
                                    <p:anim calcmode="lin" valueType="num">
                                      <p:cBhvr additive="base">
                                        <p:cTn id="38" dur="500"/>
                                        <p:tgtEl>
                                          <p:spTgt spid="11"/>
                                        </p:tgtEl>
                                        <p:attrNameLst>
                                          <p:attrName>ppt_x</p:attrName>
                                        </p:attrNameLst>
                                      </p:cBhvr>
                                      <p:tavLst>
                                        <p:tav tm="0">
                                          <p:val>
                                            <p:strVal val="ppt_x"/>
                                          </p:val>
                                        </p:tav>
                                        <p:tav tm="100000">
                                          <p:val>
                                            <p:strVal val="0-ppt_w/2"/>
                                          </p:val>
                                        </p:tav>
                                      </p:tavLst>
                                    </p:anim>
                                    <p:anim calcmode="lin" valueType="num">
                                      <p:cBhvr additive="base">
                                        <p:cTn id="39" dur="500"/>
                                        <p:tgtEl>
                                          <p:spTgt spid="11"/>
                                        </p:tgtEl>
                                        <p:attrNameLst>
                                          <p:attrName>ppt_y</p:attrName>
                                        </p:attrNameLst>
                                      </p:cBhvr>
                                      <p:tavLst>
                                        <p:tav tm="0">
                                          <p:val>
                                            <p:strVal val="ppt_y"/>
                                          </p:val>
                                        </p:tav>
                                        <p:tav tm="100000">
                                          <p:val>
                                            <p:strVal val="ppt_y"/>
                                          </p:val>
                                        </p:tav>
                                      </p:tavLst>
                                    </p:anim>
                                    <p:set>
                                      <p:cBhvr>
                                        <p:cTn id="4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9" grpId="1" animBg="1"/>
      <p:bldP spid="10" grpId="0"/>
      <p:bldP spid="11" grpId="0"/>
      <p:bldP spid="11"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lgn="ctr">
              <a:buNone/>
            </a:pPr>
            <a:r>
              <a:rPr lang="en-US" sz="3600" dirty="0"/>
              <a:t>Juan doesn’t think his neighborhood association is running efficiently. He decides to run for president of the association in order to correct problems in his neighborhood. </a:t>
            </a:r>
          </a:p>
          <a:p>
            <a:pPr marL="45720" indent="0" algn="ctr">
              <a:buNone/>
            </a:pPr>
            <a:r>
              <a:rPr lang="en-US" sz="3600" b="1" dirty="0">
                <a:solidFill>
                  <a:srgbClr val="0A89E0"/>
                </a:solidFill>
              </a:rPr>
              <a:t>Is running for an office in civic organization a responsibility or an obligation? </a:t>
            </a:r>
          </a:p>
        </p:txBody>
      </p:sp>
      <p:sp>
        <p:nvSpPr>
          <p:cNvPr id="3" name="Title 2"/>
          <p:cNvSpPr>
            <a:spLocks noGrp="1"/>
          </p:cNvSpPr>
          <p:nvPr>
            <p:ph type="title"/>
          </p:nvPr>
        </p:nvSpPr>
        <p:spPr/>
        <p:txBody>
          <a:bodyPr/>
          <a:lstStyle/>
          <a:p>
            <a:r>
              <a:rPr lang="en-US" sz="4400" dirty="0"/>
              <a:t>Scenario 8 </a:t>
            </a:r>
          </a:p>
        </p:txBody>
      </p:sp>
      <p:sp>
        <p:nvSpPr>
          <p:cNvPr id="4" name="Footer Placeholder 3"/>
          <p:cNvSpPr>
            <a:spLocks noGrp="1"/>
          </p:cNvSpPr>
          <p:nvPr>
            <p:ph type="ftr" sz="quarter" idx="11"/>
          </p:nvPr>
        </p:nvSpPr>
        <p:spPr/>
        <p:txBody>
          <a:bodyPr/>
          <a:lstStyle/>
          <a:p>
            <a:r>
              <a:rPr lang="en-US"/>
              <a:t>The Florida Law Related Education Association, Inc. Copyright 2016</a:t>
            </a:r>
          </a:p>
        </p:txBody>
      </p:sp>
    </p:spTree>
    <p:extLst>
      <p:ext uri="{BB962C8B-B14F-4D97-AF65-F5344CB8AC3E}">
        <p14:creationId xmlns:p14="http://schemas.microsoft.com/office/powerpoint/2010/main" val="1581890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r>
              <a:rPr lang="en-US" sz="4400" b="1" dirty="0">
                <a:solidFill>
                  <a:srgbClr val="0A89E0"/>
                </a:solidFill>
              </a:rPr>
              <a:t>Responsibility!</a:t>
            </a:r>
          </a:p>
          <a:p>
            <a:pPr marL="45720" indent="0" algn="ctr">
              <a:buNone/>
            </a:pPr>
            <a:endParaRPr lang="en-US" dirty="0"/>
          </a:p>
          <a:p>
            <a:pPr marL="45720" indent="0" algn="ctr">
              <a:buNone/>
            </a:pPr>
            <a:r>
              <a:rPr lang="en-US" sz="3200" dirty="0">
                <a:solidFill>
                  <a:schemeClr val="tx1">
                    <a:lumMod val="75000"/>
                    <a:lumOff val="25000"/>
                  </a:schemeClr>
                </a:solidFill>
              </a:rPr>
              <a:t>Why is running for office an important part of civic participation?</a:t>
            </a:r>
          </a:p>
          <a:p>
            <a:pPr marL="45720" indent="0">
              <a:buNone/>
            </a:pPr>
            <a:endParaRPr lang="en-US" dirty="0"/>
          </a:p>
        </p:txBody>
      </p:sp>
      <p:sp>
        <p:nvSpPr>
          <p:cNvPr id="3" name="Title 2"/>
          <p:cNvSpPr>
            <a:spLocks noGrp="1"/>
          </p:cNvSpPr>
          <p:nvPr>
            <p:ph type="title"/>
          </p:nvPr>
        </p:nvSpPr>
        <p:spPr>
          <a:xfrm>
            <a:off x="381000" y="480646"/>
            <a:ext cx="8229600" cy="1143000"/>
          </a:xfrm>
        </p:spPr>
        <p:txBody>
          <a:bodyPr>
            <a:noAutofit/>
          </a:bodyPr>
          <a:lstStyle/>
          <a:p>
            <a:br>
              <a:rPr lang="en-US" sz="3200" dirty="0"/>
            </a:br>
            <a:r>
              <a:rPr lang="en-US" sz="3200" dirty="0"/>
              <a:t>Is running for an office in civic organization a responsibility or an obligation? </a:t>
            </a:r>
            <a:br>
              <a:rPr lang="en-US" sz="5400" dirty="0"/>
            </a:br>
            <a:endParaRPr lang="en-US" sz="5400" dirty="0"/>
          </a:p>
        </p:txBody>
      </p:sp>
      <p:sp>
        <p:nvSpPr>
          <p:cNvPr id="8" name="Right Arrow 7"/>
          <p:cNvSpPr/>
          <p:nvPr/>
        </p:nvSpPr>
        <p:spPr>
          <a:xfrm>
            <a:off x="5491358" y="4322615"/>
            <a:ext cx="2991256" cy="1580132"/>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634012" y="4318986"/>
            <a:ext cx="3124201" cy="1561014"/>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46480" y="4940255"/>
            <a:ext cx="2631334" cy="369332"/>
          </a:xfrm>
          <a:prstGeom prst="rect">
            <a:avLst/>
          </a:prstGeom>
          <a:noFill/>
        </p:spPr>
        <p:txBody>
          <a:bodyPr wrap="square" rtlCol="0">
            <a:spAutoFit/>
          </a:bodyPr>
          <a:lstStyle/>
          <a:p>
            <a:pPr algn="ctr"/>
            <a:r>
              <a:rPr lang="en-US" b="1" dirty="0">
                <a:latin typeface="Cambria" panose="02040503050406030204" pitchFamily="18" charset="0"/>
              </a:rPr>
              <a:t>Responsibility</a:t>
            </a:r>
          </a:p>
        </p:txBody>
      </p:sp>
      <p:sp>
        <p:nvSpPr>
          <p:cNvPr id="11" name="TextBox 10"/>
          <p:cNvSpPr txBox="1"/>
          <p:nvPr/>
        </p:nvSpPr>
        <p:spPr>
          <a:xfrm>
            <a:off x="1394150" y="4825624"/>
            <a:ext cx="2326533" cy="369332"/>
          </a:xfrm>
          <a:prstGeom prst="rect">
            <a:avLst/>
          </a:prstGeom>
          <a:noFill/>
        </p:spPr>
        <p:txBody>
          <a:bodyPr wrap="square" rtlCol="0">
            <a:spAutoFit/>
          </a:bodyPr>
          <a:lstStyle/>
          <a:p>
            <a:pPr algn="ctr"/>
            <a:r>
              <a:rPr lang="en-US" b="1" dirty="0">
                <a:latin typeface="Cambria" panose="02040503050406030204" pitchFamily="18" charset="0"/>
              </a:rPr>
              <a:t>Obligation</a:t>
            </a:r>
          </a:p>
        </p:txBody>
      </p:sp>
      <p:sp>
        <p:nvSpPr>
          <p:cNvPr id="4" name="Footer Placeholder 3"/>
          <p:cNvSpPr>
            <a:spLocks noGrp="1"/>
          </p:cNvSpPr>
          <p:nvPr>
            <p:ph type="ftr" sz="quarter" idx="11"/>
          </p:nvPr>
        </p:nvSpPr>
        <p:spPr/>
        <p:txBody>
          <a:bodyPr/>
          <a:lstStyle/>
          <a:p>
            <a:r>
              <a:rPr lang="en-US"/>
              <a:t>The Florida Law Related Education Association, Inc. Copyright 2016</a:t>
            </a:r>
          </a:p>
        </p:txBody>
      </p:sp>
    </p:spTree>
    <p:extLst>
      <p:ext uri="{BB962C8B-B14F-4D97-AF65-F5344CB8AC3E}">
        <p14:creationId xmlns:p14="http://schemas.microsoft.com/office/powerpoint/2010/main" val="414486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33" presetID="2" presetClass="exit" presetSubtype="8" fill="hold" grpId="1" nodeType="withEffect">
                                  <p:stCondLst>
                                    <p:cond delay="0"/>
                                  </p:stCondLst>
                                  <p:childTnLst>
                                    <p:anim calcmode="lin" valueType="num">
                                      <p:cBhvr additive="base">
                                        <p:cTn id="34" dur="500"/>
                                        <p:tgtEl>
                                          <p:spTgt spid="9"/>
                                        </p:tgtEl>
                                        <p:attrNameLst>
                                          <p:attrName>ppt_x</p:attrName>
                                        </p:attrNameLst>
                                      </p:cBhvr>
                                      <p:tavLst>
                                        <p:tav tm="0">
                                          <p:val>
                                            <p:strVal val="ppt_x"/>
                                          </p:val>
                                        </p:tav>
                                        <p:tav tm="100000">
                                          <p:val>
                                            <p:strVal val="0-ppt_w/2"/>
                                          </p:val>
                                        </p:tav>
                                      </p:tavLst>
                                    </p:anim>
                                    <p:anim calcmode="lin" valueType="num">
                                      <p:cBhvr additive="base">
                                        <p:cTn id="35" dur="500"/>
                                        <p:tgtEl>
                                          <p:spTgt spid="9"/>
                                        </p:tgtEl>
                                        <p:attrNameLst>
                                          <p:attrName>ppt_y</p:attrName>
                                        </p:attrNameLst>
                                      </p:cBhvr>
                                      <p:tavLst>
                                        <p:tav tm="0">
                                          <p:val>
                                            <p:strVal val="ppt_y"/>
                                          </p:val>
                                        </p:tav>
                                        <p:tav tm="100000">
                                          <p:val>
                                            <p:strVal val="ppt_y"/>
                                          </p:val>
                                        </p:tav>
                                      </p:tavLst>
                                    </p:anim>
                                    <p:set>
                                      <p:cBhvr>
                                        <p:cTn id="36" dur="1" fill="hold">
                                          <p:stCondLst>
                                            <p:cond delay="499"/>
                                          </p:stCondLst>
                                        </p:cTn>
                                        <p:tgtEl>
                                          <p:spTgt spid="9"/>
                                        </p:tgtEl>
                                        <p:attrNameLst>
                                          <p:attrName>style.visibility</p:attrName>
                                        </p:attrNameLst>
                                      </p:cBhvr>
                                      <p:to>
                                        <p:strVal val="hidden"/>
                                      </p:to>
                                    </p:set>
                                  </p:childTnLst>
                                </p:cTn>
                              </p:par>
                              <p:par>
                                <p:cTn id="37" presetID="2" presetClass="exit" presetSubtype="8" fill="hold" grpId="1" nodeType="withEffect">
                                  <p:stCondLst>
                                    <p:cond delay="0"/>
                                  </p:stCondLst>
                                  <p:childTnLst>
                                    <p:anim calcmode="lin" valueType="num">
                                      <p:cBhvr additive="base">
                                        <p:cTn id="38" dur="500"/>
                                        <p:tgtEl>
                                          <p:spTgt spid="11"/>
                                        </p:tgtEl>
                                        <p:attrNameLst>
                                          <p:attrName>ppt_x</p:attrName>
                                        </p:attrNameLst>
                                      </p:cBhvr>
                                      <p:tavLst>
                                        <p:tav tm="0">
                                          <p:val>
                                            <p:strVal val="ppt_x"/>
                                          </p:val>
                                        </p:tav>
                                        <p:tav tm="100000">
                                          <p:val>
                                            <p:strVal val="0-ppt_w/2"/>
                                          </p:val>
                                        </p:tav>
                                      </p:tavLst>
                                    </p:anim>
                                    <p:anim calcmode="lin" valueType="num">
                                      <p:cBhvr additive="base">
                                        <p:cTn id="39" dur="500"/>
                                        <p:tgtEl>
                                          <p:spTgt spid="11"/>
                                        </p:tgtEl>
                                        <p:attrNameLst>
                                          <p:attrName>ppt_y</p:attrName>
                                        </p:attrNameLst>
                                      </p:cBhvr>
                                      <p:tavLst>
                                        <p:tav tm="0">
                                          <p:val>
                                            <p:strVal val="ppt_y"/>
                                          </p:val>
                                        </p:tav>
                                        <p:tav tm="100000">
                                          <p:val>
                                            <p:strVal val="ppt_y"/>
                                          </p:val>
                                        </p:tav>
                                      </p:tavLst>
                                    </p:anim>
                                    <p:set>
                                      <p:cBhvr>
                                        <p:cTn id="4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9" grpId="1" animBg="1"/>
      <p:bldP spid="10" grpId="0"/>
      <p:bldP spid="11" grpId="0"/>
      <p:bldP spid="11"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 for Discussion: Civic Participation </a:t>
            </a:r>
          </a:p>
        </p:txBody>
      </p:sp>
      <p:sp>
        <p:nvSpPr>
          <p:cNvPr id="4" name="Content Placeholder 2"/>
          <p:cNvSpPr>
            <a:spLocks noGrp="1"/>
          </p:cNvSpPr>
          <p:nvPr>
            <p:ph idx="1"/>
          </p:nvPr>
        </p:nvSpPr>
        <p:spPr>
          <a:xfrm>
            <a:off x="457200" y="2133600"/>
            <a:ext cx="8229600" cy="4343400"/>
          </a:xfrm>
        </p:spPr>
        <p:txBody>
          <a:bodyPr/>
          <a:lstStyle/>
          <a:p>
            <a:pPr marL="0" indent="0">
              <a:buNone/>
            </a:pPr>
            <a:r>
              <a:rPr lang="en-US" dirty="0"/>
              <a:t>Why is civic participation, both required and voluntary, so important?</a:t>
            </a:r>
          </a:p>
          <a:p>
            <a:pPr lvl="1"/>
            <a:r>
              <a:rPr lang="en-US" dirty="0"/>
              <a:t>In society? </a:t>
            </a:r>
          </a:p>
          <a:p>
            <a:pPr lvl="1"/>
            <a:r>
              <a:rPr lang="en-US" dirty="0"/>
              <a:t>In government?</a:t>
            </a:r>
          </a:p>
          <a:p>
            <a:pPr lvl="1"/>
            <a:r>
              <a:rPr lang="en-US" dirty="0"/>
              <a:t>In the political process?  </a:t>
            </a:r>
          </a:p>
        </p:txBody>
      </p:sp>
      <p:sp>
        <p:nvSpPr>
          <p:cNvPr id="3" name="Footer Placeholder 2"/>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13690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for Understanding </a:t>
            </a:r>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447800"/>
            <a:ext cx="5638800" cy="4267200"/>
          </a:xfrm>
          <a:prstGeom prst="rect">
            <a:avLst/>
          </a:prstGeom>
        </p:spPr>
      </p:pic>
      <p:pic>
        <p:nvPicPr>
          <p:cNvPr id="5" name="Picture 4" descr="Screen Clipping"/>
          <p:cNvPicPr>
            <a:picLocks noChangeAspect="1"/>
          </p:cNvPicPr>
          <p:nvPr/>
        </p:nvPicPr>
        <p:blipFill rotWithShape="1">
          <a:blip r:embed="rId4">
            <a:extLst>
              <a:ext uri="{28A0092B-C50C-407E-A947-70E740481C1C}">
                <a14:useLocalDpi xmlns:a14="http://schemas.microsoft.com/office/drawing/2010/main" val="0"/>
              </a:ext>
            </a:extLst>
          </a:blip>
          <a:srcRect t="50000" b="25000"/>
          <a:stretch/>
        </p:blipFill>
        <p:spPr>
          <a:xfrm>
            <a:off x="4114800" y="5471437"/>
            <a:ext cx="4724400" cy="309562"/>
          </a:xfrm>
          <a:prstGeom prst="rect">
            <a:avLst/>
          </a:prstGeom>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4800" y="4876800"/>
            <a:ext cx="4724400" cy="1238250"/>
          </a:xfrm>
          <a:prstGeom prst="rect">
            <a:avLst/>
          </a:prstGeom>
        </p:spPr>
      </p:pic>
    </p:spTree>
    <p:extLst>
      <p:ext uri="{BB962C8B-B14F-4D97-AF65-F5344CB8AC3E}">
        <p14:creationId xmlns:p14="http://schemas.microsoft.com/office/powerpoint/2010/main" val="125987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How do citizens participate?</a:t>
            </a:r>
          </a:p>
        </p:txBody>
      </p:sp>
      <p:sp>
        <p:nvSpPr>
          <p:cNvPr id="3" name="Text Placeholder 2"/>
          <p:cNvSpPr>
            <a:spLocks noGrp="1"/>
          </p:cNvSpPr>
          <p:nvPr>
            <p:ph type="body" idx="1"/>
          </p:nvPr>
        </p:nvSpPr>
        <p:spPr>
          <a:xfrm>
            <a:off x="4267200" y="1371600"/>
            <a:ext cx="4724398" cy="1728787"/>
          </a:xfrm>
        </p:spPr>
        <p:txBody>
          <a:bodyPr>
            <a:normAutofit/>
          </a:bodyPr>
          <a:lstStyle/>
          <a:p>
            <a:r>
              <a:rPr lang="en-US" dirty="0"/>
              <a:t>Obligations and Responsibilities of Citizens </a:t>
            </a:r>
          </a:p>
        </p:txBody>
      </p:sp>
    </p:spTree>
    <p:extLst>
      <p:ext uri="{BB962C8B-B14F-4D97-AF65-F5344CB8AC3E}">
        <p14:creationId xmlns:p14="http://schemas.microsoft.com/office/powerpoint/2010/main" val="613976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What does that mean? </a:t>
            </a:r>
          </a:p>
        </p:txBody>
      </p:sp>
      <p:sp>
        <p:nvSpPr>
          <p:cNvPr id="3" name="Text Placeholder 2"/>
          <p:cNvSpPr>
            <a:spLocks noGrp="1"/>
          </p:cNvSpPr>
          <p:nvPr>
            <p:ph type="body" idx="1"/>
          </p:nvPr>
        </p:nvSpPr>
        <p:spPr/>
        <p:txBody>
          <a:bodyPr/>
          <a:lstStyle/>
          <a:p>
            <a:r>
              <a:rPr lang="en-US" dirty="0"/>
              <a:t>Obligation/Duty </a:t>
            </a:r>
          </a:p>
        </p:txBody>
      </p:sp>
      <p:sp>
        <p:nvSpPr>
          <p:cNvPr id="4" name="Content Placeholder 3"/>
          <p:cNvSpPr>
            <a:spLocks noGrp="1"/>
          </p:cNvSpPr>
          <p:nvPr>
            <p:ph sz="half" idx="2"/>
          </p:nvPr>
        </p:nvSpPr>
        <p:spPr>
          <a:xfrm>
            <a:off x="457200" y="2362200"/>
            <a:ext cx="4040188" cy="3951288"/>
          </a:xfrm>
        </p:spPr>
        <p:txBody>
          <a:bodyPr/>
          <a:lstStyle/>
          <a:p>
            <a:r>
              <a:rPr lang="en-US" dirty="0"/>
              <a:t>An obligation or duty is something you </a:t>
            </a:r>
            <a:r>
              <a:rPr lang="en-US" i="1" dirty="0"/>
              <a:t>must</a:t>
            </a:r>
            <a:r>
              <a:rPr lang="en-US" dirty="0"/>
              <a:t> do because of legal requirement </a:t>
            </a:r>
          </a:p>
          <a:p>
            <a:endParaRPr lang="en-US" dirty="0"/>
          </a:p>
          <a:p>
            <a:pPr marL="0" indent="0" algn="ctr">
              <a:buNone/>
            </a:pPr>
            <a:r>
              <a:rPr lang="en-US" dirty="0"/>
              <a:t>Can you think of some examples? </a:t>
            </a:r>
          </a:p>
        </p:txBody>
      </p:sp>
      <p:sp>
        <p:nvSpPr>
          <p:cNvPr id="5" name="Text Placeholder 4"/>
          <p:cNvSpPr>
            <a:spLocks noGrp="1"/>
          </p:cNvSpPr>
          <p:nvPr>
            <p:ph type="body" sz="quarter" idx="3"/>
          </p:nvPr>
        </p:nvSpPr>
        <p:spPr/>
        <p:txBody>
          <a:bodyPr/>
          <a:lstStyle/>
          <a:p>
            <a:r>
              <a:rPr lang="en-US" dirty="0"/>
              <a:t>Responsibility </a:t>
            </a:r>
          </a:p>
        </p:txBody>
      </p:sp>
      <p:sp>
        <p:nvSpPr>
          <p:cNvPr id="6" name="Content Placeholder 5"/>
          <p:cNvSpPr>
            <a:spLocks noGrp="1"/>
          </p:cNvSpPr>
          <p:nvPr>
            <p:ph sz="quarter" idx="4"/>
          </p:nvPr>
        </p:nvSpPr>
        <p:spPr>
          <a:xfrm>
            <a:off x="4648200" y="2362200"/>
            <a:ext cx="4041775" cy="3951288"/>
          </a:xfrm>
        </p:spPr>
        <p:txBody>
          <a:bodyPr/>
          <a:lstStyle/>
          <a:p>
            <a:r>
              <a:rPr lang="en-US" dirty="0"/>
              <a:t>A responsibility is something that you are </a:t>
            </a:r>
            <a:r>
              <a:rPr lang="en-US" i="1" dirty="0"/>
              <a:t>expected</a:t>
            </a:r>
            <a:r>
              <a:rPr lang="en-US" dirty="0"/>
              <a:t> to do</a:t>
            </a:r>
          </a:p>
          <a:p>
            <a:endParaRPr lang="en-US" dirty="0"/>
          </a:p>
          <a:p>
            <a:endParaRPr lang="en-US" dirty="0"/>
          </a:p>
          <a:p>
            <a:pPr marL="0" indent="0" algn="ctr">
              <a:buNone/>
            </a:pPr>
            <a:r>
              <a:rPr lang="en-US" dirty="0"/>
              <a:t>Can you think of some examples? </a:t>
            </a:r>
          </a:p>
        </p:txBody>
      </p:sp>
    </p:spTree>
    <p:extLst>
      <p:ext uri="{BB962C8B-B14F-4D97-AF65-F5344CB8AC3E}">
        <p14:creationId xmlns:p14="http://schemas.microsoft.com/office/powerpoint/2010/main" val="323920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1993392"/>
            <a:ext cx="5410200" cy="4407408"/>
          </a:xfrm>
        </p:spPr>
        <p:txBody>
          <a:bodyPr>
            <a:normAutofit/>
          </a:bodyPr>
          <a:lstStyle/>
          <a:p>
            <a:r>
              <a:rPr lang="en-US" sz="2800" dirty="0"/>
              <a:t>Obey the law</a:t>
            </a:r>
          </a:p>
          <a:p>
            <a:r>
              <a:rPr lang="en-US" sz="2800" dirty="0"/>
              <a:t>Pay taxes</a:t>
            </a:r>
          </a:p>
          <a:p>
            <a:r>
              <a:rPr lang="en-US" sz="2800" dirty="0"/>
              <a:t>Defend the nation</a:t>
            </a:r>
          </a:p>
          <a:p>
            <a:pPr lvl="1"/>
            <a:r>
              <a:rPr lang="en-US" sz="2400" dirty="0"/>
              <a:t>Register for </a:t>
            </a:r>
            <a:r>
              <a:rPr lang="en-US" sz="2400" b="1" dirty="0"/>
              <a:t>selective service: </a:t>
            </a:r>
            <a:r>
              <a:rPr lang="en-US" sz="2400" dirty="0"/>
              <a:t>draft; required military service during times of need </a:t>
            </a:r>
          </a:p>
          <a:p>
            <a:r>
              <a:rPr lang="en-US" sz="2800" dirty="0"/>
              <a:t>Serve on juries</a:t>
            </a:r>
          </a:p>
        </p:txBody>
      </p:sp>
      <p:sp>
        <p:nvSpPr>
          <p:cNvPr id="3" name="Title 2"/>
          <p:cNvSpPr>
            <a:spLocks noGrp="1"/>
          </p:cNvSpPr>
          <p:nvPr>
            <p:ph type="title"/>
          </p:nvPr>
        </p:nvSpPr>
        <p:spPr/>
        <p:txBody>
          <a:bodyPr/>
          <a:lstStyle/>
          <a:p>
            <a:r>
              <a:rPr lang="en-US" dirty="0"/>
              <a:t>Examples of Obligations/Duties</a:t>
            </a:r>
          </a:p>
        </p:txBody>
      </p:sp>
      <p:pic>
        <p:nvPicPr>
          <p:cNvPr id="2050" name="Picture 2" descr="C:\Documents and Settings\flrea\Local Settings\Temporary Internet Files\Content.IE5\SV9ZJL85\MP90040886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155" y="2086460"/>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Documents and Settings\flrea\Local Settings\Temporary Internet Files\Content.IE5\MIT1Q49H\MP900316868[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0655" y="3810000"/>
            <a:ext cx="1600200" cy="106413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Documents and Settings\flrea\Local Settings\Temporary Internet Files\Content.IE5\7OTE7IS6\MP900423055[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12305" y="1886921"/>
            <a:ext cx="1220168" cy="161827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Documents and Settings\flrea\Local Settings\Temporary Internet Files\Content.IE5\WAFDA75N\MC900024467[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80810" y="3903306"/>
            <a:ext cx="1483157" cy="1639519"/>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99655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7" presetID="1" presetClass="entr" presetSubtype="0" fill="hold" nodeType="withEffect">
                                  <p:stCondLst>
                                    <p:cond delay="0"/>
                                  </p:stCondLst>
                                  <p:childTnLst>
                                    <p:set>
                                      <p:cBhvr>
                                        <p:cTn id="18" dur="1" fill="hold">
                                          <p:stCondLst>
                                            <p:cond delay="0"/>
                                          </p:stCondLst>
                                        </p:cTn>
                                        <p:tgtEl>
                                          <p:spTgt spid="20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 calcmode="lin" valueType="num">
                                      <p:cBhvr additive="base">
                                        <p:cTn id="2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31" presetID="1" presetClass="entr" presetSubtype="0" fill="hold" nodeType="withEffect">
                                  <p:stCondLst>
                                    <p:cond delay="0"/>
                                  </p:stCondLst>
                                  <p:childTnLst>
                                    <p:set>
                                      <p:cBhvr>
                                        <p:cTn id="32" dur="1" fill="hold">
                                          <p:stCondLst>
                                            <p:cond delay="0"/>
                                          </p:stCondLst>
                                        </p:cTn>
                                        <p:tgtEl>
                                          <p:spTgt spid="20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9" presetID="1" presetClass="entr" presetSubtype="0" fill="hold" nodeType="withEffect">
                                  <p:stCondLst>
                                    <p:cond delay="0"/>
                                  </p:stCondLst>
                                  <p:childTnLst>
                                    <p:set>
                                      <p:cBhvr>
                                        <p:cTn id="40"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4400" dirty="0"/>
              <a:t>Examples of a civic responsibility:</a:t>
            </a:r>
          </a:p>
        </p:txBody>
      </p:sp>
      <p:sp>
        <p:nvSpPr>
          <p:cNvPr id="5" name="Content Placeholder 2"/>
          <p:cNvSpPr>
            <a:spLocks noGrp="1"/>
          </p:cNvSpPr>
          <p:nvPr>
            <p:ph idx="1"/>
          </p:nvPr>
        </p:nvSpPr>
        <p:spPr>
          <a:xfrm>
            <a:off x="1676401" y="1981200"/>
            <a:ext cx="5791200" cy="4191000"/>
          </a:xfrm>
        </p:spPr>
        <p:txBody>
          <a:bodyPr>
            <a:normAutofit/>
          </a:bodyPr>
          <a:lstStyle/>
          <a:p>
            <a:r>
              <a:rPr lang="en-US" dirty="0"/>
              <a:t>Voting</a:t>
            </a:r>
          </a:p>
          <a:p>
            <a:r>
              <a:rPr lang="en-US" dirty="0"/>
              <a:t>Attending civic meetings</a:t>
            </a:r>
          </a:p>
          <a:p>
            <a:r>
              <a:rPr lang="en-US" dirty="0"/>
              <a:t>Petitioning the government </a:t>
            </a:r>
          </a:p>
          <a:p>
            <a:pPr lvl="1"/>
            <a:r>
              <a:rPr lang="en-US" dirty="0"/>
              <a:t>Petition: to make a formal request of government </a:t>
            </a:r>
          </a:p>
          <a:p>
            <a:r>
              <a:rPr lang="en-US" dirty="0"/>
              <a:t>Running for office  </a:t>
            </a:r>
          </a:p>
        </p:txBody>
      </p:sp>
      <p:pic>
        <p:nvPicPr>
          <p:cNvPr id="11" name="Picture 2" descr="C:\Documents and Settings\flrea\Local Settings\Temporary Internet Files\Content.IE5\FH0Z1Q3L\MP90038472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773552"/>
            <a:ext cx="1295400" cy="128799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Documents and Settings\flrea\Local Settings\Temporary Internet Files\Content.IE5\6QWJWNTB\MC90030135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1773552"/>
            <a:ext cx="1395738" cy="18933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Documents and Settings\flrea\Local Settings\Temporary Internet Files\Content.IE5\ERK1T08N\MC90015493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0" y="4267200"/>
            <a:ext cx="1763357" cy="1500409"/>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293804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3"/>
                                        </p:tgtEl>
                                      </p:cBhvr>
                                    </p:animEffect>
                                    <p:set>
                                      <p:cBhvr>
                                        <p:cTn id="10"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Fulfilling Our Obligations and Responsibilities </a:t>
            </a:r>
          </a:p>
        </p:txBody>
      </p:sp>
      <p:sp>
        <p:nvSpPr>
          <p:cNvPr id="3" name="Content Placeholder 2"/>
          <p:cNvSpPr>
            <a:spLocks noGrp="1"/>
          </p:cNvSpPr>
          <p:nvPr>
            <p:ph idx="1"/>
          </p:nvPr>
        </p:nvSpPr>
        <p:spPr/>
        <p:txBody>
          <a:bodyPr/>
          <a:lstStyle/>
          <a:p>
            <a:pPr marL="0" indent="0">
              <a:buNone/>
            </a:pPr>
            <a:r>
              <a:rPr lang="en-US" dirty="0"/>
              <a:t>What to we achieve by fulfilling our obligations and responsibilities in our communities? </a:t>
            </a:r>
          </a:p>
          <a:p>
            <a:pPr marL="457200" lvl="1" indent="0" algn="ctr">
              <a:buNone/>
            </a:pPr>
            <a:r>
              <a:rPr lang="en-US" sz="3600" b="1" dirty="0"/>
              <a:t>COMMON GOOD! </a:t>
            </a:r>
          </a:p>
          <a:p>
            <a:pPr marL="457200" lvl="1" indent="0" algn="ctr">
              <a:buNone/>
            </a:pPr>
            <a:endParaRPr lang="en-US" sz="3600" b="1" dirty="0"/>
          </a:p>
          <a:p>
            <a:pPr marL="457200" lvl="1" indent="0" algn="ctr">
              <a:buNone/>
            </a:pPr>
            <a:r>
              <a:rPr lang="en-US" sz="3600" b="1" dirty="0"/>
              <a:t>Common good is supporting the good of the community as a whole. </a:t>
            </a:r>
          </a:p>
        </p:txBody>
      </p:sp>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270805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How Do you Support the Common Good? </a:t>
            </a:r>
          </a:p>
        </p:txBody>
      </p:sp>
      <p:sp>
        <p:nvSpPr>
          <p:cNvPr id="5" name="Text Placeholder 4"/>
          <p:cNvSpPr>
            <a:spLocks noGrp="1"/>
          </p:cNvSpPr>
          <p:nvPr>
            <p:ph type="body" idx="1"/>
          </p:nvPr>
        </p:nvSpPr>
        <p:spPr>
          <a:xfrm>
            <a:off x="4267200" y="1600200"/>
            <a:ext cx="4724398" cy="2057400"/>
          </a:xfrm>
        </p:spPr>
        <p:txBody>
          <a:bodyPr>
            <a:normAutofit fontScale="92500"/>
          </a:bodyPr>
          <a:lstStyle/>
          <a:p>
            <a:r>
              <a:rPr lang="en-US" dirty="0"/>
              <a:t>In your group, come up with 5 ways you support the common good in your school or local community. </a:t>
            </a:r>
          </a:p>
        </p:txBody>
      </p:sp>
    </p:spTree>
    <p:extLst>
      <p:ext uri="{BB962C8B-B14F-4D97-AF65-F5344CB8AC3E}">
        <p14:creationId xmlns:p14="http://schemas.microsoft.com/office/powerpoint/2010/main" val="1884713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think?</a:t>
            </a:r>
          </a:p>
        </p:txBody>
      </p:sp>
      <p:sp>
        <p:nvSpPr>
          <p:cNvPr id="3" name="Content Placeholder 2"/>
          <p:cNvSpPr>
            <a:spLocks noGrp="1"/>
          </p:cNvSpPr>
          <p:nvPr>
            <p:ph idx="1"/>
          </p:nvPr>
        </p:nvSpPr>
        <p:spPr>
          <a:xfrm>
            <a:off x="381000" y="2438400"/>
            <a:ext cx="8229600" cy="1828800"/>
          </a:xfrm>
        </p:spPr>
        <p:txBody>
          <a:bodyPr>
            <a:normAutofit lnSpcReduction="10000"/>
          </a:bodyPr>
          <a:lstStyle/>
          <a:p>
            <a:pPr marL="0" indent="0" algn="ctr">
              <a:buNone/>
            </a:pPr>
            <a:r>
              <a:rPr lang="en-US" sz="4000" dirty="0"/>
              <a:t>What would be the consequences or outcome on society if citizens did not fulfill their responsibilities? </a:t>
            </a:r>
          </a:p>
        </p:txBody>
      </p:sp>
      <p:sp>
        <p:nvSpPr>
          <p:cNvPr id="4" name="Footer Placeholder 3"/>
          <p:cNvSpPr>
            <a:spLocks noGrp="1"/>
          </p:cNvSpPr>
          <p:nvPr>
            <p:ph type="ftr" sz="quarter" idx="11"/>
          </p:nvPr>
        </p:nvSpPr>
        <p:spPr/>
        <p:txBody>
          <a:bodyPr/>
          <a:lstStyle/>
          <a:p>
            <a:r>
              <a:rPr lang="en-US"/>
              <a:t>The Florida Law Related Education Association, Inc. Copyright 2016</a:t>
            </a:r>
            <a:endParaRPr lang="en-US" dirty="0"/>
          </a:p>
        </p:txBody>
      </p:sp>
    </p:spTree>
    <p:extLst>
      <p:ext uri="{BB962C8B-B14F-4D97-AF65-F5344CB8AC3E}">
        <p14:creationId xmlns:p14="http://schemas.microsoft.com/office/powerpoint/2010/main" val="2346505362"/>
      </p:ext>
    </p:extLst>
  </p:cSld>
  <p:clrMapOvr>
    <a:masterClrMapping/>
  </p:clrMapOvr>
</p:sld>
</file>

<file path=ppt/theme/theme1.xml><?xml version="1.0" encoding="utf-8"?>
<a:theme xmlns:a="http://schemas.openxmlformats.org/drawingml/2006/main" name="Curriculum Whe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Curriculum Wheel</Template>
  <TotalTime>444</TotalTime>
  <Words>2007</Words>
  <Application>Microsoft Office PowerPoint</Application>
  <PresentationFormat>On-screen Show (4:3)</PresentationFormat>
  <Paragraphs>199</Paragraphs>
  <Slides>28</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Bernard MT Condensed</vt:lpstr>
      <vt:lpstr>Calibri</vt:lpstr>
      <vt:lpstr>Cambria</vt:lpstr>
      <vt:lpstr>Comic Sans MS</vt:lpstr>
      <vt:lpstr>Curriculum Wheel</vt:lpstr>
      <vt:lpstr>Responsibility or Obligation? </vt:lpstr>
      <vt:lpstr>What does it mean to Be a Participatory Citizen?</vt:lpstr>
      <vt:lpstr>How do citizens participate?</vt:lpstr>
      <vt:lpstr>What does that mean? </vt:lpstr>
      <vt:lpstr>Examples of Obligations/Duties</vt:lpstr>
      <vt:lpstr>Examples of a civic responsibility:</vt:lpstr>
      <vt:lpstr>Fulfilling Our Obligations and Responsibilities </vt:lpstr>
      <vt:lpstr>How Do you Support the Common Good? </vt:lpstr>
      <vt:lpstr>What do you think?</vt:lpstr>
      <vt:lpstr>Test your knowledge…</vt:lpstr>
      <vt:lpstr>Scenario 1</vt:lpstr>
      <vt:lpstr> Is Mark’s service on a jury a responsibility or an obligation?  </vt:lpstr>
      <vt:lpstr>Scenario 2 </vt:lpstr>
      <vt:lpstr> Is Marshall’s registering for the selective service a responsibility or an obligation? </vt:lpstr>
      <vt:lpstr>Scenario 3 </vt:lpstr>
      <vt:lpstr> Is petitioning the government a responsibility or an obligation?  </vt:lpstr>
      <vt:lpstr>Scenario 4 </vt:lpstr>
      <vt:lpstr>Is the filing of a federal tax return a responsibility or an obligation? </vt:lpstr>
      <vt:lpstr>Scenario 5 </vt:lpstr>
      <vt:lpstr> Is voting in an election a responsibility or an obligation?  </vt:lpstr>
      <vt:lpstr>Scenario 6</vt:lpstr>
      <vt:lpstr> Is using a car seat for a child a responsibility or an obligation?</vt:lpstr>
      <vt:lpstr>Scenario 7 </vt:lpstr>
      <vt:lpstr> Is attending civic meetings a responsibility or an obligation?  </vt:lpstr>
      <vt:lpstr>Scenario 8 </vt:lpstr>
      <vt:lpstr> Is running for an office in civic organization a responsibility or an obligation?  </vt:lpstr>
      <vt:lpstr>Up for Discussion: Civic Participation </vt:lpstr>
      <vt:lpstr>Check for Understanding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Crowe Watson</dc:creator>
  <cp:lastModifiedBy>ASHWORTH, STEPHANIE L.</cp:lastModifiedBy>
  <cp:revision>32</cp:revision>
  <dcterms:created xsi:type="dcterms:W3CDTF">2015-08-19T15:54:33Z</dcterms:created>
  <dcterms:modified xsi:type="dcterms:W3CDTF">2017-09-28T12:59:46Z</dcterms:modified>
</cp:coreProperties>
</file>