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.xml" ContentType="application/vnd.ms-office.activeX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5" r:id="rId4"/>
    <p:sldId id="269" r:id="rId5"/>
    <p:sldId id="259" r:id="rId6"/>
    <p:sldId id="260" r:id="rId7"/>
    <p:sldId id="261" r:id="rId8"/>
    <p:sldId id="287" r:id="rId9"/>
    <p:sldId id="264" r:id="rId10"/>
    <p:sldId id="268" r:id="rId11"/>
    <p:sldId id="271" r:id="rId12"/>
    <p:sldId id="278" r:id="rId13"/>
    <p:sldId id="288" r:id="rId14"/>
    <p:sldId id="290" r:id="rId15"/>
    <p:sldId id="272" r:id="rId16"/>
    <p:sldId id="279" r:id="rId17"/>
    <p:sldId id="273" r:id="rId18"/>
    <p:sldId id="280" r:id="rId19"/>
    <p:sldId id="294" r:id="rId20"/>
    <p:sldId id="281" r:id="rId21"/>
    <p:sldId id="295" r:id="rId22"/>
    <p:sldId id="296" r:id="rId23"/>
    <p:sldId id="292" r:id="rId24"/>
    <p:sldId id="293" r:id="rId25"/>
    <p:sldId id="286" r:id="rId26"/>
    <p:sldId id="29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76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4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a constitutional monarchy, the king or queen serves as a figure head for government with a section of government (ex: Parliament) accessible to the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the definition with the class. Have students write</a:t>
            </a:r>
            <a:r>
              <a:rPr lang="en-US" baseline="0" dirty="0"/>
              <a:t> a brief definition of each type of government on Handout A and an accompanying diagram (should be completed individually).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1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an autocracy there is one ruler, or dictator,</a:t>
            </a:r>
            <a:r>
              <a:rPr lang="en-US" baseline="0" dirty="0"/>
              <a:t> with sole control of the government.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the definition with the class. Have students write</a:t>
            </a:r>
            <a:r>
              <a:rPr lang="en-US" baseline="0" dirty="0"/>
              <a:t> a brief definition of each type of government on Handout A and an accompanying diagram (should be completed individually).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from http://72abfb7c1a8a71411901-4a3d306595cd09781b35fe13ebdb4f63.r27.cf2.rackcdn.com/C1C6BAEF-C82A-4735-B3CC-4D2DF88B3DA8.jpg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an oligarchy, all of the government’s power is vested in a small group of people within government.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definition with the class. Have students write</a:t>
            </a:r>
            <a:r>
              <a:rPr lang="en-US" baseline="0" dirty="0"/>
              <a:t> a brief definition of each type of government on Handout A and an accompanying diagram (should be completed individually).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an autocracy there is one ruler, or dictator,</a:t>
            </a:r>
            <a:r>
              <a:rPr lang="en-US" baseline="0" dirty="0"/>
              <a:t> with sole control of the government.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the definition with the class. Have students write</a:t>
            </a:r>
            <a:r>
              <a:rPr lang="en-US" baseline="0" dirty="0"/>
              <a:t> a brief definition of each type of government on Handout A and an accompanying diagram (should be completed individually).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47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different</a:t>
            </a:r>
            <a:r>
              <a:rPr lang="en-US" baseline="0" dirty="0"/>
              <a:t> definitions of the terms “socialism” and “communism” available. The one provided is a streamlined compilation of multiple definitions.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5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different</a:t>
            </a:r>
            <a:r>
              <a:rPr lang="en-US" baseline="0" dirty="0"/>
              <a:t> definitions of the terms “socialism” and “communism” available. The one provided is a streamlined compilation of multiple definitions.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1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https://www.youtube.com/watch?v=WEEuwmMIPas</a:t>
            </a:r>
          </a:p>
          <a:p>
            <a:endParaRPr lang="en-US" dirty="0"/>
          </a:p>
          <a:p>
            <a:r>
              <a:rPr lang="en-US" dirty="0"/>
              <a:t>This just provides a student representation of</a:t>
            </a:r>
            <a:r>
              <a:rPr lang="en-US" baseline="0" dirty="0"/>
              <a:t> different forms of government. A complete explanation is not provided for each form of government, but it does provide for a simplified explanation and visual at a middle school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should individually draw a diagram of the government being discussed. Allow 5 minutes per government for the students to draw.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definition of democracy (from We the People: the Citizen and the</a:t>
            </a:r>
            <a:r>
              <a:rPr lang="en-US" baseline="0" dirty="0"/>
              <a:t> Constitution)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Have students generate</a:t>
            </a:r>
            <a:r>
              <a:rPr lang="en-US" baseline="0" dirty="0"/>
              <a:t> their own definition of what they think “direct democracy” means. Discuss responses. </a:t>
            </a:r>
          </a:p>
          <a:p>
            <a:r>
              <a:rPr lang="en-US" baseline="0" dirty="0"/>
              <a:t>2. Next, have students create an illustrated definition of “direct democracy”. A graphic will be provided in subsequent slides. </a:t>
            </a:r>
          </a:p>
          <a:p>
            <a:r>
              <a:rPr lang="en-US" baseline="0" dirty="0"/>
              <a:t>3. Discuss the definition of “representative”. Have students create their own definition of what “representative democracy” might mean. </a:t>
            </a:r>
          </a:p>
          <a:p>
            <a:r>
              <a:rPr lang="en-US" baseline="0" dirty="0"/>
              <a:t>4. Next, have students create an illustrated definition of “representative democracy”. A graphic will be provided in subsequent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diagram as each individual</a:t>
            </a:r>
            <a:r>
              <a:rPr lang="en-US" baseline="0" dirty="0"/>
              <a:t> being allowed to have a say in their government. There is a “direct” connection between the people and the government.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graphic:</a:t>
            </a:r>
            <a:r>
              <a:rPr lang="en-US" baseline="0" dirty="0"/>
              <a:t> each group selects a representative to represent their interests in the government. The people are able to establish a direct link to government through their representative.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following</a:t>
            </a:r>
            <a:r>
              <a:rPr lang="en-US" baseline="0" dirty="0"/>
              <a:t> slides descriptions of the following governments will be provided: communism, monarchy, oligarchy, and autocracy.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definition with the class. Have students write</a:t>
            </a:r>
            <a:r>
              <a:rPr lang="en-US" baseline="0" dirty="0"/>
              <a:t> a brief definition of each type of government on Handout A and an accompanying diagram (should be completed individually).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F71D-B249-4B69-A861-5EEE3F9E8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CA0C9E-570E-4C2D-91B0-5A21AB9C7175}" type="datetime1">
              <a:rPr lang="en-US" smtClean="0"/>
              <a:t>9/12/2018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FLREA Copyright 2012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A37FC-C086-4550-B9A3-B5521894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9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2016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2016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0200" y="918864"/>
            <a:ext cx="3429000" cy="22053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SS.7.C.3.1</a:t>
            </a:r>
          </a:p>
          <a:p>
            <a:r>
              <a:rPr lang="en-US" dirty="0"/>
              <a:t>Compare different forms of government (direct democracy, representative democracy, socialism, communism, monarchy, oligarchy, autocracy).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844040"/>
          </a:xfrm>
        </p:spPr>
        <p:txBody>
          <a:bodyPr>
            <a:normAutofit/>
          </a:bodyPr>
          <a:lstStyle/>
          <a:p>
            <a:r>
              <a:rPr lang="en-US" dirty="0"/>
              <a:t>Forms of Government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438400"/>
            <a:ext cx="4114800" cy="1371600"/>
          </a:xfrm>
        </p:spPr>
        <p:txBody>
          <a:bodyPr/>
          <a:lstStyle/>
          <a:p>
            <a:r>
              <a:rPr lang="en-US" dirty="0"/>
              <a:t>Comparing Different Forms of Government </a:t>
            </a:r>
          </a:p>
        </p:txBody>
      </p:sp>
    </p:spTree>
    <p:extLst>
      <p:ext uri="{BB962C8B-B14F-4D97-AF65-F5344CB8AC3E}">
        <p14:creationId xmlns:p14="http://schemas.microsoft.com/office/powerpoint/2010/main" val="1398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Documents and Settings\flrea\Local Settings\Temporary Internet Files\Content.IE5\7OTE7IS6\MP900437185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38" y="1855773"/>
            <a:ext cx="3683469" cy="39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1352" cy="990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other forms of government are there?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53" y="1823746"/>
            <a:ext cx="5105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Monarchy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Constitutional monarchy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Absolute monarchy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Oligarchy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Autocracy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Socialism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Communism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7935" r="-5673" b="3746"/>
          <a:stretch/>
        </p:blipFill>
        <p:spPr>
          <a:xfrm>
            <a:off x="5334000" y="1967346"/>
            <a:ext cx="3749667" cy="3214254"/>
          </a:xfrm>
          <a:prstGeom prst="rect">
            <a:avLst/>
          </a:prstGeom>
        </p:spPr>
      </p:pic>
      <p:pic>
        <p:nvPicPr>
          <p:cNvPr id="9" name="Picture 4" descr="C:\Documents and Settings\flrea\Local Settings\Temporary Internet Files\Content.IE5\00K2A6ZT\MC900432659[1]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278">
            <a:off x="418397" y="3503126"/>
            <a:ext cx="4267200" cy="38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01000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Constitutional Monarchy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752600"/>
            <a:ext cx="8610600" cy="4876800"/>
          </a:xfrm>
        </p:spPr>
        <p:txBody>
          <a:bodyPr>
            <a:normAutofit/>
          </a:bodyPr>
          <a:lstStyle/>
          <a:p>
            <a:pPr marL="265113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dirty="0"/>
              <a:t>A monarchy has a king, queen, emperor or empress.</a:t>
            </a:r>
          </a:p>
          <a:p>
            <a:pPr marL="265113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dirty="0"/>
              <a:t>The ruling position can be passed on to the ruler’s heirs (family). </a:t>
            </a:r>
          </a:p>
          <a:p>
            <a:pPr marL="265113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dirty="0"/>
              <a:t>A </a:t>
            </a:r>
            <a:r>
              <a:rPr lang="en-US" b="1" dirty="0"/>
              <a:t>constitutional monarchy</a:t>
            </a:r>
            <a:r>
              <a:rPr lang="en-US" dirty="0"/>
              <a:t> has a </a:t>
            </a:r>
            <a:r>
              <a:rPr lang="en-US" b="1" dirty="0"/>
              <a:t>constitution</a:t>
            </a:r>
            <a:r>
              <a:rPr lang="en-US" dirty="0"/>
              <a:t> that limits the monarch's power.</a:t>
            </a:r>
          </a:p>
        </p:txBody>
      </p:sp>
      <p:sp>
        <p:nvSpPr>
          <p:cNvPr id="10244" name="AutoShape 7" descr="k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0" y="18658186"/>
            <a:ext cx="765520" cy="86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95" y="33794700"/>
            <a:ext cx="545526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 rot="21013554">
            <a:off x="1909463" y="1720187"/>
            <a:ext cx="2401091" cy="2053305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t>Constitution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773" y="316891"/>
            <a:ext cx="6553444" cy="1214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Constitutional Monarchy</a:t>
            </a:r>
          </a:p>
        </p:txBody>
      </p:sp>
      <p:sp>
        <p:nvSpPr>
          <p:cNvPr id="10244" name="AutoShape 7" descr="k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0" y="18658186"/>
            <a:ext cx="765520" cy="86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95" y="33794700"/>
            <a:ext cx="545526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7316" y="3766458"/>
            <a:ext cx="8290674" cy="1781887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" name="Oval 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Delay 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" name="Oval 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Delay 8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Delay 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Delay 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9" name="Oval 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Delay 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Delay 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Delay 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73" name="Oval 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Delay 7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1" name="Oval 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Delay 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9" name="Oval 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Delay 6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" name="Oval 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Delay 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Delay 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3" name="Oval 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Delay 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Delay 6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Delay 5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Delay 5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5" name="Oval 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elay 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Delay 5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9" name="Oval 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Delay 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Delay 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04800" y="4282809"/>
            <a:ext cx="8458200" cy="1932342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90" name="Group 89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54" name="Oval 1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Delay 15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52" name="Oval 1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Delay 1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50" name="Oval 1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Delay 1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8" name="Oval 1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lowchart: Delay 1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6" name="Oval 1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lowchart: Delay 1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4" name="Oval 1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lowchart: Delay 1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2" name="Oval 14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lowchart: Delay 14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lowchart: Delay 140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8" name="Oval 1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lowchart: Delay 1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6" name="Oval 1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lowchart: Delay 1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4" name="Oval 1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lowchart: Delay 13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2" name="Oval 1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Delay 1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0" name="Oval 1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Delay 1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8" name="Oval 1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lay 1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Delay 12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4" name="Oval 12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Delay 12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2" name="Oval 12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Delay 12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Delay 1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18" name="Oval 11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Delay 118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6" name="Oval 11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Delay 11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4" name="Oval 1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Delay 1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2" name="Oval 11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Delay 11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371765" y="4343400"/>
            <a:ext cx="8458200" cy="1932342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157" name="Group 156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21" name="Oval 2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lowchart: Delay 22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9" name="Oval 2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lowchart: Delay 2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7" name="Oval 2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lowchart: Delay 2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5" name="Oval 2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lowchart: Delay 2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3" name="Oval 2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lowchart: Delay 2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1" name="Oval 2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lowchart: Delay 2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9" name="Oval 2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lowchart: Delay 2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07" name="Oval 2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lowchart: Delay 20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5" name="Oval 2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lowchart: Delay 2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3" name="Oval 2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lowchart: Delay 2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1" name="Oval 2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lowchart: Delay 20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9" name="Oval 1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lowchart: Delay 1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7" name="Oval 1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lowchart: Delay 1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5" name="Oval 1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lowchart: Delay 1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3" name="Oval 19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lowchart: Delay 19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1" name="Oval 19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lowchart: Delay 19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9" name="Oval 18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lowchart: Delay 18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7" name="Oval 1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lowchart: Delay 1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85" name="Oval 1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lowchart: Delay 185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3" name="Oval 1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lowchart: Delay 1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1" name="Oval 1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lowchart: Delay 1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9" name="Oval 1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lowchart: Delay 1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3" name="Oval 222"/>
          <p:cNvSpPr/>
          <p:nvPr/>
        </p:nvSpPr>
        <p:spPr>
          <a:xfrm>
            <a:off x="4130687" y="2033819"/>
            <a:ext cx="671870" cy="732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Delay 223"/>
          <p:cNvSpPr/>
          <p:nvPr/>
        </p:nvSpPr>
        <p:spPr>
          <a:xfrm rot="16200000">
            <a:off x="4001950" y="2530532"/>
            <a:ext cx="878796" cy="1175777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Documents and Settings\flrea\Local Settings\Temporary Internet Files\Content.IE5\00K2A6ZT\MC90043265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888039" cy="7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flrea\Local Settings\Temporary Internet Files\Content.IE5\00K2A6ZT\MC900432659[1]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267200" cy="38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Absolute Monarchy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924800" cy="3352800"/>
          </a:xfrm>
        </p:spPr>
        <p:txBody>
          <a:bodyPr/>
          <a:lstStyle/>
          <a:p>
            <a:r>
              <a:rPr lang="en-US" dirty="0"/>
              <a:t>The monarch (king, queen, etc.) has </a:t>
            </a:r>
            <a:r>
              <a:rPr lang="en-US" b="1" dirty="0"/>
              <a:t>absolute</a:t>
            </a:r>
            <a:r>
              <a:rPr lang="en-US" dirty="0"/>
              <a:t> power among his/her people. </a:t>
            </a:r>
          </a:p>
          <a:p>
            <a:r>
              <a:rPr lang="en-US" dirty="0"/>
              <a:t>The monarch is the </a:t>
            </a:r>
            <a:r>
              <a:rPr lang="en-US" b="1" dirty="0"/>
              <a:t>single ruler</a:t>
            </a:r>
            <a:r>
              <a:rPr lang="en-US" dirty="0"/>
              <a:t> within the government – </a:t>
            </a:r>
            <a:r>
              <a:rPr lang="en-US" b="1" dirty="0"/>
              <a:t>rule by one</a:t>
            </a:r>
            <a:r>
              <a:rPr lang="en-US" dirty="0"/>
              <a:t>. </a:t>
            </a:r>
          </a:p>
          <a:p>
            <a:r>
              <a:rPr lang="en-US" dirty="0"/>
              <a:t>The monarch has </a:t>
            </a:r>
            <a:r>
              <a:rPr lang="en-US" b="1" dirty="0"/>
              <a:t>unrestricted power </a:t>
            </a:r>
            <a:r>
              <a:rPr lang="en-US" dirty="0"/>
              <a:t>over the people. </a:t>
            </a:r>
          </a:p>
        </p:txBody>
      </p:sp>
    </p:spTree>
    <p:extLst>
      <p:ext uri="{BB962C8B-B14F-4D97-AF65-F5344CB8AC3E}">
        <p14:creationId xmlns:p14="http://schemas.microsoft.com/office/powerpoint/2010/main" val="15168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Absolute Monarchy </a:t>
            </a:r>
          </a:p>
        </p:txBody>
      </p:sp>
      <p:sp>
        <p:nvSpPr>
          <p:cNvPr id="3" name="Oval 2"/>
          <p:cNvSpPr/>
          <p:nvPr/>
        </p:nvSpPr>
        <p:spPr>
          <a:xfrm>
            <a:off x="3988877" y="1640796"/>
            <a:ext cx="671870" cy="732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3853734" y="2137509"/>
            <a:ext cx="878796" cy="1175777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800" y="3356117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6" name="Group 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" name="Oval 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Delay 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Delay 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Delay 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Delay 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2" name="Oval 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Delay 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Delay 6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Delay 5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Delay 5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elay 5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elay 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" name="Oval 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Delay 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" name="Oval 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Delay 4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" name="Oval 3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Delay 4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elay 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" name="Oval 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Delay 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4" name="Oval 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" name="Oval 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Delay 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" name="Oval 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Delay 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elay 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263657" y="3856843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73" name="Group 72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7" name="Oval 1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Delay 1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lowchart: Delay 1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Delay 1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Delay 1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9" name="Oval 1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7" name="Oval 12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Delay 12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Delay 12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23" name="Oval 1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lay 12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1" name="Oval 1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Delay 12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9" name="Oval 1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7" name="Oval 1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Delay 1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5" name="Oval 1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Delay 1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lay 1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Delay 1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7" name="Oval 1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Delay 10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lay 1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3" name="Oval 1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Delay 1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Delay 10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Delay 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elay 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Delay 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2286000" y="4267200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4" name="Oval 2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lowchart: Delay 2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2" name="Oval 20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lowchart: Delay 20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0" name="Oval 19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lowchart: Delay 20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8" name="Oval 19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lowchart: Delay 19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6" name="Oval 19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lowchart: Delay 19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4" name="Oval 19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lowchart: Delay 19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2" name="Oval 19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Delay 19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90" name="Oval 18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Delay 190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8" name="Oval 18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Delay 18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6" name="Oval 18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lowchart: Delay 18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4" name="Oval 18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lowchart: Delay 18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2" name="Oval 18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lowchart: Delay 18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0" name="Oval 1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lowchart: Delay 1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8" name="Oval 1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lowchart: Delay 1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6" name="Oval 17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lowchart: Delay 17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4" name="Oval 17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lowchart: Delay 17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2" name="Oval 17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lowchart: Delay 17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0" name="Oval 1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lowchart: Delay 1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68" name="Oval 1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lowchart: Delay 168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6" name="Oval 1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lowchart: Delay 1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4" name="Oval 1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lowchart: Delay 1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2" name="Oval 1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lowchart: Delay 1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474598" y="3382401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1" name="Oval 2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lowchart: Delay 2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9" name="Oval 2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lowchart: Delay 26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7" name="Oval 2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Flowchart: Delay 2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5" name="Oval 2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lowchart: Delay 2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3" name="Oval 2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lowchart: Delay 2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1" name="Oval 26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Flowchart: Delay 26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9" name="Oval 2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lowchart: Delay 25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57" name="Oval 2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Flowchart: Delay 25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5" name="Oval 2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Flowchart: Delay 2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3" name="Oval 2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lowchart: Delay 2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1" name="Oval 2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Flowchart: Delay 2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9" name="Oval 2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Flowchart: Delay 2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7" name="Oval 2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Flowchart: Delay 2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5" name="Oval 2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Flowchart: Delay 2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3" name="Oval 2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lowchart: Delay 24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1" name="Oval 2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lowchart: Delay 2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9" name="Oval 2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Flowchart: Delay 2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7" name="Oval 2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lowchart: Delay 2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35" name="Oval 2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lowchart: Delay 235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3" name="Oval 2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lowchart: Delay 2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1" name="Oval 2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lowchart: Delay 2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29" name="Oval 2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lowchart: Delay 2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3" name="Group 272"/>
          <p:cNvGrpSpPr/>
          <p:nvPr/>
        </p:nvGrpSpPr>
        <p:grpSpPr>
          <a:xfrm>
            <a:off x="496472" y="3883127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74" name="Group 273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8" name="Oval 3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Flowchart: Delay 3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6" name="Oval 3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lowchart: Delay 3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4" name="Oval 3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lowchart: Delay 33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2" name="Oval 3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lowchart: Delay 3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0" name="Oval 3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lowchart: Delay 3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8" name="Oval 3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lowchart: Delay 3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6" name="Oval 32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lowchart: Delay 32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24" name="Oval 32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lowchart: Delay 32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2" name="Oval 32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lowchart: Delay 32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0" name="Oval 3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lowchart: Delay 3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8" name="Oval 31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lowchart: Delay 31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6" name="Oval 31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lowchart: Delay 31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4" name="Oval 3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lowchart: Delay 3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2" name="Oval 31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Flowchart: Delay 31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0" name="Oval 30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Flowchart: Delay 31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8" name="Oval 30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Flowchart: Delay 30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6" name="Oval 30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Flowchart: Delay 30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4" name="Oval 3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Flowchart: Delay 3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02" name="Oval 30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Flowchart: Delay 302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0" name="Oval 29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lowchart: Delay 30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98" name="Oval 29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lowchart: Delay 29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96" name="Oval 29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Flowchart: Delay 29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496472" y="4456025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341" name="Group 340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5" name="Oval 4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Flowchart: Delay 4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3" name="Oval 4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Flowchart: Delay 4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1" name="Oval 4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Flowchart: Delay 40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9" name="Oval 3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Flowchart: Delay 3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7" name="Oval 3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Flowchart: Delay 3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5" name="Oval 3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Flowchart: Delay 3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3" name="Oval 39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Flowchart: Delay 39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8" name="Group 347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91" name="Oval 39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Flowchart: Delay 39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9" name="Oval 38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Flowchart: Delay 38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7" name="Oval 3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Flowchart: Delay 3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5" name="Oval 3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Flowchart: Delay 38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3" name="Oval 3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lowchart: Delay 3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1" name="Oval 3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Flowchart: Delay 3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9" name="Oval 3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Flowchart: Delay 3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7" name="Oval 3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lowchart: Delay 3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5" name="Oval 3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Flowchart: Delay 3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3" name="Oval 3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Flowchart: Delay 3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1" name="Oval 3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Flowchart: Delay 3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69" name="Oval 3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Flowchart: Delay 36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7" name="Oval 3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Flowchart: Delay 3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5" name="Oval 3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lowchart: Delay 3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2" name="Group 361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3" name="Oval 3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lowchart: Delay 3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7" name="Group 406"/>
          <p:cNvGrpSpPr/>
          <p:nvPr/>
        </p:nvGrpSpPr>
        <p:grpSpPr>
          <a:xfrm>
            <a:off x="4766253" y="1909235"/>
            <a:ext cx="2001402" cy="759090"/>
            <a:chOff x="5704539" y="2167738"/>
            <a:chExt cx="2001402" cy="759090"/>
          </a:xfrm>
        </p:grpSpPr>
        <p:sp>
          <p:nvSpPr>
            <p:cNvPr id="408" name="Left Arrow 407"/>
            <p:cNvSpPr/>
            <p:nvPr/>
          </p:nvSpPr>
          <p:spPr>
            <a:xfrm>
              <a:off x="5704539" y="2167738"/>
              <a:ext cx="1779840" cy="7590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5943600" y="2364072"/>
              <a:ext cx="1762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Government </a:t>
              </a:r>
            </a:p>
          </p:txBody>
        </p:sp>
      </p:grpSp>
      <p:sp>
        <p:nvSpPr>
          <p:cNvPr id="4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500" y="6402219"/>
            <a:ext cx="5421083" cy="365125"/>
          </a:xfrm>
        </p:spPr>
        <p:txBody>
          <a:bodyPr/>
          <a:lstStyle/>
          <a:p>
            <a:pPr algn="l"/>
            <a:r>
              <a:rPr lang="en-US" sz="1600" dirty="0"/>
              <a:t>FLREA © 2012</a:t>
            </a:r>
          </a:p>
        </p:txBody>
      </p:sp>
      <p:pic>
        <p:nvPicPr>
          <p:cNvPr id="412" name="Picture 4" descr="C:\Documents and Settings\flrea\Local Settings\Temporary Internet Files\Content.IE5\00K2A6ZT\MC9004326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8" y="1231002"/>
            <a:ext cx="1042865" cy="7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Oligarchy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267200" cy="4953000"/>
          </a:xfrm>
        </p:spPr>
        <p:txBody>
          <a:bodyPr>
            <a:normAutofit/>
          </a:bodyPr>
          <a:lstStyle/>
          <a:p>
            <a:pPr marL="265113" indent="-265113">
              <a:buFont typeface="Wingdings 2" pitchFamily="18" charset="2"/>
              <a:buChar char=""/>
            </a:pPr>
            <a:r>
              <a:rPr lang="en-US" dirty="0"/>
              <a:t>A government in which control is exercised by a </a:t>
            </a:r>
            <a:r>
              <a:rPr lang="en-US" b="1" dirty="0"/>
              <a:t>small group</a:t>
            </a:r>
            <a:r>
              <a:rPr lang="en-US" dirty="0"/>
              <a:t> </a:t>
            </a:r>
            <a:r>
              <a:rPr lang="en-US" b="1" dirty="0"/>
              <a:t>of individuals </a:t>
            </a:r>
            <a:r>
              <a:rPr lang="en-US" dirty="0"/>
              <a:t>whose authority is generally based on wealth and/or power. </a:t>
            </a: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en-US" dirty="0"/>
              <a:t>Rule by a “few”</a:t>
            </a:r>
          </a:p>
          <a:p>
            <a:pPr marL="265113" indent="-265113" eaLnBrk="1" hangingPunct="1">
              <a:buFont typeface="Wingdings 2" pitchFamily="18" charset="2"/>
              <a:buNone/>
            </a:pPr>
            <a:endParaRPr lang="en-US" sz="4000" dirty="0"/>
          </a:p>
          <a:p>
            <a:pPr marL="265113" indent="-265113" eaLnBrk="1" hangingPunct="1">
              <a:buFont typeface="Wingdings 2" pitchFamily="18" charset="2"/>
              <a:buNone/>
            </a:pPr>
            <a:endParaRPr lang="en-US" sz="4000" dirty="0"/>
          </a:p>
          <a:p>
            <a:pPr marL="265113" indent="-265113" eaLnBrk="1" hangingPunct="1">
              <a:buFont typeface="Wingdings 2" pitchFamily="18" charset="2"/>
              <a:buNone/>
            </a:pPr>
            <a:endParaRPr lang="en-US" sz="4000" dirty="0"/>
          </a:p>
        </p:txBody>
      </p:sp>
      <p:sp>
        <p:nvSpPr>
          <p:cNvPr id="13317" name="AutoShape 5" descr="oligarch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2137"/>
            <a:ext cx="396355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"/>
          <p:cNvSpPr/>
          <p:nvPr/>
        </p:nvSpPr>
        <p:spPr>
          <a:xfrm>
            <a:off x="5065426" y="4291012"/>
            <a:ext cx="3657600" cy="1409700"/>
          </a:xfrm>
          <a:prstGeom prst="roundRect">
            <a:avLst/>
          </a:prstGeom>
          <a:solidFill>
            <a:srgbClr val="FAEA1A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A89E0"/>
                </a:solidFill>
                <a:latin typeface="Cooper Black" panose="0208090404030B020404" pitchFamily="18" charset="0"/>
              </a:rPr>
              <a:t>We rule! </a:t>
            </a:r>
          </a:p>
        </p:txBody>
      </p:sp>
    </p:spTree>
    <p:extLst>
      <p:ext uri="{BB962C8B-B14F-4D97-AF65-F5344CB8AC3E}">
        <p14:creationId xmlns:p14="http://schemas.microsoft.com/office/powerpoint/2010/main" val="36345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5728" y="1544106"/>
            <a:ext cx="2895600" cy="1851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Oligarchy</a:t>
            </a:r>
          </a:p>
        </p:txBody>
      </p:sp>
      <p:sp>
        <p:nvSpPr>
          <p:cNvPr id="13317" name="AutoShape 5" descr="oligarch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0" y="4549775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52135" y="1710539"/>
            <a:ext cx="1410897" cy="1216289"/>
            <a:chOff x="1020108" y="2051984"/>
            <a:chExt cx="1410897" cy="1216289"/>
          </a:xfrm>
        </p:grpSpPr>
        <p:sp>
          <p:nvSpPr>
            <p:cNvPr id="18" name="Flowchart: Delay 17"/>
            <p:cNvSpPr/>
            <p:nvPr/>
          </p:nvSpPr>
          <p:spPr>
            <a:xfrm rot="16200000">
              <a:off x="1347233" y="2380381"/>
              <a:ext cx="457200" cy="533402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lay 10"/>
            <p:cNvSpPr/>
            <p:nvPr/>
          </p:nvSpPr>
          <p:spPr>
            <a:xfrm rot="16200000">
              <a:off x="1787047" y="2471083"/>
              <a:ext cx="457200" cy="533402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20108" y="2051984"/>
              <a:ext cx="1410897" cy="1216289"/>
              <a:chOff x="6689108" y="2340979"/>
              <a:chExt cx="1410897" cy="121628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070110" y="2340979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527310" y="2417179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80904" y="2736727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/>
              <p:cNvSpPr/>
              <p:nvPr/>
            </p:nvSpPr>
            <p:spPr>
              <a:xfrm rot="16200000">
                <a:off x="7604704" y="3022477"/>
                <a:ext cx="457200" cy="533402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239000" y="2745577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Delay 14"/>
              <p:cNvSpPr/>
              <p:nvPr/>
            </p:nvSpPr>
            <p:spPr>
              <a:xfrm rot="16200000">
                <a:off x="7146310" y="3061967"/>
                <a:ext cx="457200" cy="533402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03409" y="2607679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/>
              <p:cNvSpPr/>
              <p:nvPr/>
            </p:nvSpPr>
            <p:spPr>
              <a:xfrm rot="16200000">
                <a:off x="6727209" y="2912478"/>
                <a:ext cx="457200" cy="533402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581400" y="4267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Government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19453" y="3581400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6" name="Oval 8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Delay 8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4" name="Oval 8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Delay 8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Delay 8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Delay 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8" name="Oval 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Delay 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Delay 7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owchart: Delay 7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72" name="Oval 7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Delay 72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" name="Oval 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Delay 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Delay 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Delay 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Delay 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2" name="Oval 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Delay 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Delay 6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Delay 5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Delay 5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elay 5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elay 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" name="Oval 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Delay 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" name="Oval 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827286" y="3733800"/>
            <a:ext cx="7478514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Delay 1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51" name="Oval 1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lowchart: Delay 1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9" name="Oval 1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Delay 1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7" name="Oval 1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Delay 1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5" name="Oval 1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lowchart: Delay 1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3" name="Oval 1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lowchart: Delay 14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lowchart: Delay 1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39" name="Oval 1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lowchart: Delay 13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7" name="Oval 1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Delay 1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lowchart: Delay 1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Delay 1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Delay 1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9" name="Oval 1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7" name="Oval 12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Delay 12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Delay 12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3" name="Oval 1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lay 12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1" name="Oval 1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Delay 12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9" name="Oval 1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17" name="Oval 1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Delay 11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5" name="Oval 1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Delay 1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lay 1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Delay 1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894251" y="3886200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156" name="Group 15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20" name="Oval 2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lowchart: Delay 2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8" name="Oval 21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lowchart: Delay 21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6" name="Oval 21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lowchart: Delay 21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4" name="Oval 2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lowchart: Delay 2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2" name="Oval 21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lowchart: Delay 21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10" name="Oval 20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lowchart: Delay 21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8" name="Oval 20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lowchart: Delay 20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06" name="Oval 20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4" name="Oval 2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lowchart: Delay 2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2" name="Oval 20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lowchart: Delay 20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0" name="Oval 19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lowchart: Delay 20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8" name="Oval 19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lowchart: Delay 19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6" name="Oval 19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lowchart: Delay 19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4" name="Oval 19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lowchart: Delay 19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2" name="Oval 19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Delay 19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0" name="Oval 18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Delay 19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8" name="Oval 18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Delay 18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6" name="Oval 18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lowchart: Delay 18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84" name="Oval 18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lowchart: Delay 18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2" name="Oval 18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lowchart: Delay 18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0" name="Oval 1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lowchart: Delay 1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8" name="Oval 1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lowchart: Delay 1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21036" y="2167738"/>
            <a:ext cx="2001402" cy="759090"/>
            <a:chOff x="5704539" y="2167738"/>
            <a:chExt cx="2001402" cy="759090"/>
          </a:xfrm>
        </p:grpSpPr>
        <p:sp>
          <p:nvSpPr>
            <p:cNvPr id="2" name="Left Arrow 1"/>
            <p:cNvSpPr/>
            <p:nvPr/>
          </p:nvSpPr>
          <p:spPr>
            <a:xfrm>
              <a:off x="5704539" y="2167738"/>
              <a:ext cx="1779840" cy="7590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2364072"/>
              <a:ext cx="1762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Government </a:t>
              </a:r>
            </a:p>
          </p:txBody>
        </p:sp>
      </p:grp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16675"/>
            <a:ext cx="5421083" cy="365125"/>
          </a:xfrm>
        </p:spPr>
        <p:txBody>
          <a:bodyPr/>
          <a:lstStyle/>
          <a:p>
            <a:pPr algn="l"/>
            <a:r>
              <a:rPr lang="en-US" sz="1600" dirty="0"/>
              <a:t>FLREA © 2012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1046651" y="4343400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26" name="Group 22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90" name="Oval 28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Flowchart: Delay 29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8" name="Oval 28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lowchart: Delay 28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6" name="Oval 28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lowchart: Delay 28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4" name="Oval 28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lowchart: Delay 28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2" name="Oval 28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Flowchart: Delay 28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0" name="Oval 2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Flowchart: Delay 2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8" name="Oval 2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lowchart: Delay 2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76" name="Oval 27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lowchart: Delay 27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4" name="Oval 27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Flowchart: Delay 27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2" name="Oval 27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lowchart: Delay 27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0" name="Oval 2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Flowchart: Delay 2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8" name="Oval 2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Flowchart: Delay 2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6" name="Oval 2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Flowchart: Delay 2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4" name="Oval 2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Flowchart: Delay 2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2" name="Oval 2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Flowchart: Delay 2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0" name="Oval 25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Flowchart: Delay 26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8" name="Oval 25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Flowchart: Delay 25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6" name="Oval 2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Flowchart: Delay 25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54" name="Oval 2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Flowchart: Delay 25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2" name="Oval 2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lowchart: Delay 2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0" name="Oval 2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lowchart: Delay 2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8" name="Oval 2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Flowchart: Delay 2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2" name="Group 291"/>
          <p:cNvGrpSpPr/>
          <p:nvPr/>
        </p:nvGrpSpPr>
        <p:grpSpPr>
          <a:xfrm>
            <a:off x="609600" y="4419600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93" name="Group 292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57" name="Oval 3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lowchart: Delay 35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55" name="Oval 3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lowchart: Delay 3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53" name="Oval 3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lowchart: Delay 3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51" name="Oval 3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lowchart: Delay 3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49" name="Oval 3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lowchart: Delay 3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47" name="Oval 3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lowchart: Delay 3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45" name="Oval 3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lowchart: Delay 3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43" name="Oval 3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lowchart: Delay 34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41" name="Oval 3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lowchart: Delay 3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9" name="Oval 3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Flowchart: Delay 3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7" name="Oval 3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Flowchart: Delay 3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5" name="Oval 3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lowchart: Delay 3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3" name="Oval 3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lowchart: Delay 3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1" name="Oval 3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lowchart: Delay 3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9" name="Oval 3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lowchart: Delay 3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7" name="Oval 32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lowchart: Delay 32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5" name="Oval 32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Flowchart: Delay 32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3" name="Oval 3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lowchart: Delay 32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21" name="Oval 3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lowchart: Delay 32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9" name="Oval 3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lowchart: Delay 3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7" name="Oval 3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lowchart: Delay 3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5" name="Oval 3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lowchart: Delay 3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13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Autocracy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2209800"/>
          </a:xfrm>
        </p:spPr>
        <p:txBody>
          <a:bodyPr rtlCol="0">
            <a:normAutofit/>
          </a:bodyPr>
          <a:lstStyle/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 A government ruled by a </a:t>
            </a:r>
            <a:r>
              <a:rPr lang="en-US" b="1" dirty="0"/>
              <a:t>single leader </a:t>
            </a:r>
            <a:r>
              <a:rPr lang="en-US" dirty="0"/>
              <a:t>who has unlimited power and denies peoples’ fundamental rights.</a:t>
            </a:r>
          </a:p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 Rule by one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43200" y="4107873"/>
            <a:ext cx="3657600" cy="1752600"/>
          </a:xfrm>
          <a:prstGeom prst="roundRect">
            <a:avLst/>
          </a:prstGeom>
          <a:solidFill>
            <a:srgbClr val="FAEA1A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A89E0"/>
                </a:solidFill>
                <a:latin typeface="Cooper Black" panose="0208090404030B020404" pitchFamily="18" charset="0"/>
              </a:rPr>
              <a:t>I rule! </a:t>
            </a:r>
          </a:p>
        </p:txBody>
      </p:sp>
    </p:spTree>
    <p:extLst>
      <p:ext uri="{BB962C8B-B14F-4D97-AF65-F5344CB8AC3E}">
        <p14:creationId xmlns:p14="http://schemas.microsoft.com/office/powerpoint/2010/main" val="35483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Autocracy </a:t>
            </a:r>
          </a:p>
        </p:txBody>
      </p:sp>
      <p:sp>
        <p:nvSpPr>
          <p:cNvPr id="3" name="Oval 2"/>
          <p:cNvSpPr/>
          <p:nvPr/>
        </p:nvSpPr>
        <p:spPr>
          <a:xfrm>
            <a:off x="3988877" y="1640796"/>
            <a:ext cx="671870" cy="732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3853734" y="2137509"/>
            <a:ext cx="878796" cy="1175777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800" y="3356117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6" name="Group 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" name="Oval 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Delay 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Delay 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Delay 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Delay 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2" name="Oval 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Delay 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Delay 6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Delay 5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Delay 5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elay 5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elay 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" name="Oval 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Delay 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" name="Oval 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Delay 4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" name="Oval 3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Delay 4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elay 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" name="Oval 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Delay 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4" name="Oval 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" name="Oval 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Delay 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" name="Oval 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Delay 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elay 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263657" y="3856843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73" name="Group 72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7" name="Oval 1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Delay 1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lowchart: Delay 1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Delay 1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31" name="Oval 1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Delay 1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9" name="Oval 1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Delay 1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7" name="Oval 12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Delay 12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Delay 12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23" name="Oval 1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lay 12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21" name="Oval 1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Delay 12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9" name="Oval 1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Delay 1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7" name="Oval 1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Delay 1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5" name="Oval 1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Delay 1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lay 1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Delay 1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7" name="Oval 1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Delay 10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lay 1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3" name="Oval 1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Delay 1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01" name="Oval 1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Delay 10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" name="Oval 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Delay 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elay 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Delay 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2286000" y="4267200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4" name="Oval 2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lowchart: Delay 2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2" name="Oval 20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lowchart: Delay 20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00" name="Oval 19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lowchart: Delay 20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8" name="Oval 19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lowchart: Delay 19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6" name="Oval 19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lowchart: Delay 19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4" name="Oval 19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lowchart: Delay 19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92" name="Oval 19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Delay 19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90" name="Oval 18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Delay 190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8" name="Oval 18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Delay 18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6" name="Oval 18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lowchart: Delay 18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4" name="Oval 18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lowchart: Delay 18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2" name="Oval 18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lowchart: Delay 18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80" name="Oval 1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lowchart: Delay 1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8" name="Oval 1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lowchart: Delay 1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6" name="Oval 17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lowchart: Delay 17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4" name="Oval 17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lowchart: Delay 17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2" name="Oval 17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lowchart: Delay 17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70" name="Oval 1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lowchart: Delay 1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68" name="Oval 1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lowchart: Delay 168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6" name="Oval 1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lowchart: Delay 16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4" name="Oval 1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lowchart: Delay 1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62" name="Oval 1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lowchart: Delay 1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474598" y="3382401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71" name="Oval 2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lowchart: Delay 2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9" name="Oval 2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lowchart: Delay 26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7" name="Oval 2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Flowchart: Delay 2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5" name="Oval 2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lowchart: Delay 2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3" name="Oval 2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lowchart: Delay 2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61" name="Oval 26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Flowchart: Delay 26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9" name="Oval 2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lowchart: Delay 25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57" name="Oval 2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Flowchart: Delay 25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5" name="Oval 2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Flowchart: Delay 2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3" name="Oval 2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lowchart: Delay 2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51" name="Oval 2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Flowchart: Delay 2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9" name="Oval 2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Flowchart: Delay 2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7" name="Oval 2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Flowchart: Delay 2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5" name="Oval 2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Flowchart: Delay 2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3" name="Oval 2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lowchart: Delay 24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41" name="Oval 2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lowchart: Delay 2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9" name="Oval 2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Flowchart: Delay 2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7" name="Oval 2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lowchart: Delay 2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235" name="Oval 2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lowchart: Delay 235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3" name="Oval 2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lowchart: Delay 23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31" name="Oval 2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lowchart: Delay 2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29" name="Oval 2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lowchart: Delay 2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3" name="Group 272"/>
          <p:cNvGrpSpPr/>
          <p:nvPr/>
        </p:nvGrpSpPr>
        <p:grpSpPr>
          <a:xfrm>
            <a:off x="496472" y="3883127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274" name="Group 273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8" name="Oval 3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Flowchart: Delay 3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6" name="Oval 3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lowchart: Delay 3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4" name="Oval 3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lowchart: Delay 33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2" name="Oval 3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lowchart: Delay 3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30" name="Oval 3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lowchart: Delay 3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8" name="Oval 3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lowchart: Delay 3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6" name="Oval 32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lowchart: Delay 32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24" name="Oval 32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lowchart: Delay 32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2" name="Oval 32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lowchart: Delay 32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20" name="Oval 3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lowchart: Delay 3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8" name="Oval 31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lowchart: Delay 31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6" name="Oval 31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lowchart: Delay 31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4" name="Oval 3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lowchart: Delay 3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2" name="Oval 31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Flowchart: Delay 31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10" name="Oval 30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Flowchart: Delay 31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8" name="Oval 30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Flowchart: Delay 30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6" name="Oval 30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Flowchart: Delay 30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4" name="Oval 3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Flowchart: Delay 3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02" name="Oval 30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Flowchart: Delay 302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00" name="Oval 29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lowchart: Delay 30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98" name="Oval 29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lowchart: Delay 29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296" name="Oval 29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Flowchart: Delay 29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496472" y="4456025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341" name="Group 340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5" name="Oval 4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Flowchart: Delay 4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3" name="Oval 4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Flowchart: Delay 4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01" name="Oval 4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Flowchart: Delay 40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9" name="Oval 3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Flowchart: Delay 3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7" name="Oval 3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Flowchart: Delay 3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5" name="Oval 3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Flowchart: Delay 3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93" name="Oval 39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Flowchart: Delay 39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8" name="Group 347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91" name="Oval 39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Flowchart: Delay 39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9" name="Oval 38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Flowchart: Delay 38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7" name="Oval 3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Flowchart: Delay 3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5" name="Oval 3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Flowchart: Delay 38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3" name="Oval 3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lowchart: Delay 3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81" name="Oval 3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Flowchart: Delay 3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9" name="Oval 3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Flowchart: Delay 3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7" name="Oval 3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lowchart: Delay 3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5" name="Oval 3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Flowchart: Delay 3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3" name="Oval 3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Flowchart: Delay 3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71" name="Oval 3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Flowchart: Delay 3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369" name="Oval 3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Flowchart: Delay 36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7" name="Oval 3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Flowchart: Delay 3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5" name="Oval 3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lowchart: Delay 3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2" name="Group 361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363" name="Oval 3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lowchart: Delay 3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7" name="Group 406"/>
          <p:cNvGrpSpPr/>
          <p:nvPr/>
        </p:nvGrpSpPr>
        <p:grpSpPr>
          <a:xfrm>
            <a:off x="4766253" y="1909235"/>
            <a:ext cx="2001402" cy="759090"/>
            <a:chOff x="5704539" y="2167738"/>
            <a:chExt cx="2001402" cy="759090"/>
          </a:xfrm>
        </p:grpSpPr>
        <p:sp>
          <p:nvSpPr>
            <p:cNvPr id="408" name="Left Arrow 407"/>
            <p:cNvSpPr/>
            <p:nvPr/>
          </p:nvSpPr>
          <p:spPr>
            <a:xfrm>
              <a:off x="5704539" y="2167738"/>
              <a:ext cx="1779840" cy="7590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5943600" y="2364072"/>
              <a:ext cx="1762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Government </a:t>
              </a:r>
            </a:p>
          </p:txBody>
        </p:sp>
      </p:grpSp>
      <p:sp>
        <p:nvSpPr>
          <p:cNvPr id="4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500" y="6402219"/>
            <a:ext cx="5421083" cy="365125"/>
          </a:xfrm>
        </p:spPr>
        <p:txBody>
          <a:bodyPr/>
          <a:lstStyle/>
          <a:p>
            <a:pPr algn="l"/>
            <a:r>
              <a:rPr lang="en-US" sz="1600" dirty="0"/>
              <a:t>FLREA © 2012</a:t>
            </a:r>
          </a:p>
        </p:txBody>
      </p:sp>
    </p:spTree>
    <p:extLst>
      <p:ext uri="{BB962C8B-B14F-4D97-AF65-F5344CB8AC3E}">
        <p14:creationId xmlns:p14="http://schemas.microsoft.com/office/powerpoint/2010/main" val="13292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0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Anarchy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society where there is no government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Reminder: what is the purpose of government?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protect the rights of the people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keep the people safe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Life, liberty and pursuit of happiness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role/purpose of government?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protect the rights of the people</a:t>
            </a:r>
          </a:p>
          <a:p>
            <a:endParaRPr lang="en-US" dirty="0"/>
          </a:p>
          <a:p>
            <a:r>
              <a:rPr lang="en-US" dirty="0"/>
              <a:t>To keep the people safe</a:t>
            </a:r>
          </a:p>
          <a:p>
            <a:endParaRPr lang="en-US" dirty="0"/>
          </a:p>
          <a:p>
            <a:r>
              <a:rPr lang="en-US" dirty="0"/>
              <a:t>Life, liberty and pursuit of happiness</a:t>
            </a:r>
          </a:p>
          <a:p>
            <a:endParaRPr lang="en-US" dirty="0"/>
          </a:p>
          <a:p>
            <a:r>
              <a:rPr lang="en-US" dirty="0"/>
              <a:t>What else…?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Anarchy </a:t>
            </a:r>
          </a:p>
        </p:txBody>
      </p:sp>
      <p:grpSp>
        <p:nvGrpSpPr>
          <p:cNvPr id="414" name="Group 413"/>
          <p:cNvGrpSpPr/>
          <p:nvPr/>
        </p:nvGrpSpPr>
        <p:grpSpPr>
          <a:xfrm>
            <a:off x="1388998" y="3900455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415" name="Group 414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9" name="Oval 4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Flowchart: Delay 4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7" name="Oval 4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lowchart: Delay 4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5" name="Oval 4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Flowchart: Delay 4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3" name="Oval 4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Flowchart: Delay 4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71" name="Oval 4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lowchart: Delay 4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9" name="Oval 4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lowchart: Delay 46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7" name="Oval 4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lowchart: Delay 46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465" name="Oval 4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Flowchart: Delay 465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3" name="Oval 4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Flowchart: Delay 4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61" name="Oval 46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lowchart: Delay 46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9" name="Oval 4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Flowchart: Delay 45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6" name="Group 425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7" name="Oval 4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Flowchart: Delay 45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5" name="Oval 4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Flowchart: Delay 4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3" name="Oval 4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lowchart: Delay 4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9" name="Group 428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51" name="Oval 4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lowchart: Delay 4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0" name="Group 429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9" name="Oval 4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Flowchart: Delay 4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1" name="Group 430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7" name="Oval 4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lowchart: Delay 4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5" name="Oval 4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Flowchart: Delay 4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443" name="Oval 4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Flowchart: Delay 44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41" name="Oval 4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Flowchart: Delay 4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39" name="Oval 4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Flowchart: Delay 4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437" name="Oval 4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Flowchart: Delay 4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1" name="Group 480"/>
          <p:cNvGrpSpPr/>
          <p:nvPr/>
        </p:nvGrpSpPr>
        <p:grpSpPr>
          <a:xfrm>
            <a:off x="816667" y="4220726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482" name="Group 481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6" name="Oval 5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Flowchart: Delay 5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4" name="Oval 5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Flowchart: Delay 5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2" name="Oval 54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Flowchart: Delay 54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40" name="Oval 53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Flowchart: Delay 54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38" name="Oval 5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Flowchart: Delay 5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36" name="Oval 53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Flowchart: Delay 53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8" name="Group 487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34" name="Oval 53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Flowchart: Delay 53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32" name="Oval 5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Flowchart: Delay 532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30" name="Oval 52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Flowchart: Delay 53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8" name="Oval 52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Flowchart: Delay 52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6" name="Oval 52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lowchart: Delay 52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4" name="Oval 52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Flowchart: Delay 52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2" name="Oval 52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Flowchart: Delay 52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20" name="Oval 5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Flowchart: Delay 5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18" name="Oval 51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Flowchart: Delay 51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16" name="Oval 51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lowchart: Delay 51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14" name="Oval 5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Flowchart: Delay 5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12" name="Oval 51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Flowchart: Delay 51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0" name="Group 499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10" name="Oval 50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Flowchart: Delay 510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08" name="Oval 50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Flowchart: Delay 50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2" name="Group 501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06" name="Oval 50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Flowchart: Delay 50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04" name="Oval 50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Flowchart: Delay 50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8" name="Group 547"/>
          <p:cNvGrpSpPr/>
          <p:nvPr/>
        </p:nvGrpSpPr>
        <p:grpSpPr>
          <a:xfrm>
            <a:off x="948476" y="3326672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549" name="Group 548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13" name="Oval 6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Flowchart: Delay 6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11" name="Oval 6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Flowchart: Delay 6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9" name="Oval 6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Flowchart: Delay 6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2" name="Group 551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7" name="Oval 6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lowchart: Delay 60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5" name="Oval 6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Flowchart: Delay 6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3" name="Oval 6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Flowchart: Delay 6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01" name="Oval 6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Flowchart: Delay 60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6" name="Group 555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99" name="Oval 5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Flowchart: Delay 59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7" name="Group 556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97" name="Oval 5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Flowchart: Delay 5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8" name="Group 557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95" name="Oval 5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Flowchart: Delay 5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9" name="Group 558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93" name="Oval 59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Flowchart: Delay 59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 559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91" name="Oval 59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Flowchart: Delay 59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 560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9" name="Oval 58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lowchart: Delay 58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2" name="Group 561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7" name="Oval 5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Flowchart: Delay 5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3" name="Group 562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5" name="Oval 5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Flowchart: Delay 58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4" name="Group 563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3" name="Oval 5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Flowchart: Delay 5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5" name="Group 564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81" name="Oval 5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Flowchart: Delay 5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6" name="Group 565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79" name="Oval 5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Flowchart: Delay 5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577" name="Oval 5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Flowchart: Delay 57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75" name="Oval 5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Flowchart: Delay 5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73" name="Oval 5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Flowchart: Delay 5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0" name="Group 569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571" name="Oval 5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Flowchart: Delay 5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" name="Group 614"/>
          <p:cNvGrpSpPr/>
          <p:nvPr/>
        </p:nvGrpSpPr>
        <p:grpSpPr>
          <a:xfrm>
            <a:off x="1524000" y="2909855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616" name="Group 61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80" name="Oval 67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Flowchart: Delay 68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7" name="Group 61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8" name="Oval 67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Flowchart: Delay 67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8" name="Group 617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6" name="Oval 67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Flowchart: Delay 67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4" name="Oval 67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Flowchart: Delay 67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0" name="Group 619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2" name="Oval 67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Flowchart: Delay 67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70" name="Oval 66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Flowchart: Delay 67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8" name="Oval 6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Flowchart: Delay 6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3" name="Group 622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666" name="Oval 66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Flowchart: Delay 66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4" name="Group 623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4" name="Oval 66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Flowchart: Delay 66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2" name="Oval 6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Flowchart: Delay 6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60" name="Oval 65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Flowchart: Delay 66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7" name="Group 62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8" name="Oval 65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Flowchart: Delay 65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8" name="Group 627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6" name="Oval 6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Flowchart: Delay 65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4" name="Oval 65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Flowchart: Delay 65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0" name="Group 629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2" name="Oval 65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Flowchart: Delay 65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1" name="Group 630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50" name="Oval 6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Flowchart: Delay 6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2" name="Group 63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8" name="Oval 64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Flowchart: Delay 64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3" name="Group 632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6" name="Oval 64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Flowchart: Delay 64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644" name="Oval 6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Flowchart: Delay 644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2" name="Oval 64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Flowchart: Delay 64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40" name="Oval 63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Flowchart: Delay 64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638" name="Oval 6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Flowchart: Delay 6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2" name="Group 681"/>
          <p:cNvGrpSpPr/>
          <p:nvPr/>
        </p:nvGrpSpPr>
        <p:grpSpPr>
          <a:xfrm>
            <a:off x="1793117" y="1995638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683" name="Group 682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47" name="Oval 7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Flowchart: Delay 7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45" name="Oval 7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Flowchart: Delay 74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5" name="Group 684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43" name="Oval 7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Flowchart: Delay 74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6" name="Group 685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41" name="Oval 7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Flowchart: Delay 7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7" name="Group 686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39" name="Oval 7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Flowchart: Delay 7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8" name="Group 687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37" name="Oval 73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Flowchart: Delay 73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9" name="Group 688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35" name="Oval 7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Flowchart: Delay 7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0" name="Group 689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733" name="Oval 73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Flowchart: Delay 733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1" name="Group 690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31" name="Oval 73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Flowchart: Delay 73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29" name="Oval 7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Flowchart: Delay 7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3" name="Group 692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27" name="Oval 72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Flowchart: Delay 72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25" name="Oval 72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Flowchart: Delay 72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5" name="Group 694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23" name="Oval 7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Flowchart: Delay 72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6" name="Group 695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21" name="Oval 72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Flowchart: Delay 72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7" name="Group 696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19" name="Oval 71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Flowchart: Delay 71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8" name="Group 697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17" name="Oval 7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Flowchart: Delay 7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9" name="Group 698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15" name="Oval 7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Flowchart: Delay 7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0" name="Group 699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13" name="Oval 7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Flowchart: Delay 7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1" name="Group 700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711" name="Oval 7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Flowchart: Delay 71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2" name="Group 701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9" name="Oval 7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Flowchart: Delay 7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7" name="Oval 7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Flowchart: Delay 70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4" name="Group 703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705" name="Oval 7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Flowchart: Delay 7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6" name="Group 815"/>
          <p:cNvGrpSpPr/>
          <p:nvPr/>
        </p:nvGrpSpPr>
        <p:grpSpPr>
          <a:xfrm>
            <a:off x="2174950" y="3826772"/>
            <a:ext cx="6459602" cy="196694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817" name="Group 816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81" name="Oval 8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Flowchart: Delay 8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8" name="Group 817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9" name="Oval 8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Flowchart: Delay 87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9" name="Group 818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7" name="Oval 8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Flowchart: Delay 8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0" name="Group 819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5" name="Oval 8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Flowchart: Delay 8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1" name="Group 820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3" name="Oval 8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Flowchart: Delay 8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2" name="Group 821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71" name="Oval 87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Flowchart: Delay 87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3" name="Group 822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69" name="Oval 86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Flowchart: Delay 86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4" name="Group 823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867" name="Oval 86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Flowchart: Delay 867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5" name="Group 824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65" name="Oval 8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Flowchart: Delay 8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6" name="Group 825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63" name="Oval 86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Flowchart: Delay 86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7" name="Group 826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61" name="Oval 86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Flowchart: Delay 86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8" name="Group 827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9" name="Oval 8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Flowchart: Delay 85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9" name="Group 828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7" name="Oval 85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Flowchart: Delay 85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0" name="Group 829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5" name="Oval 85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Flowchart: Delay 85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1" name="Group 830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3" name="Oval 8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Flowchart: Delay 8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2" name="Group 831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51" name="Oval 85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Flowchart: Delay 85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3" name="Group 832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49" name="Oval 84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Flowchart: Delay 84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4" name="Group 833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47" name="Oval 8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Flowchart: Delay 8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5" name="Group 834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845" name="Oval 84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Flowchart: Delay 845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6" name="Group 835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43" name="Oval 84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Flowchart: Delay 84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7" name="Group 836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41" name="Oval 8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Flowchart: Delay 8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8" name="Group 837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839" name="Oval 83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Flowchart: Delay 83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0" name="Group 949"/>
          <p:cNvGrpSpPr/>
          <p:nvPr/>
        </p:nvGrpSpPr>
        <p:grpSpPr>
          <a:xfrm>
            <a:off x="784368" y="2383453"/>
            <a:ext cx="6590128" cy="2133025"/>
            <a:chOff x="676751" y="2656020"/>
            <a:chExt cx="7933851" cy="4049580"/>
          </a:xfrm>
          <a:solidFill>
            <a:schemeClr val="accent5"/>
          </a:solidFill>
        </p:grpSpPr>
        <p:grpSp>
          <p:nvGrpSpPr>
            <p:cNvPr id="951" name="Group 950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15" name="Oval 101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Flowchart: Delay 101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2" name="Group 951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13" name="Oval 101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Flowchart: Delay 101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3" name="Group 952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11" name="Oval 10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Flowchart: Delay 10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4" name="Group 953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09" name="Oval 100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Flowchart: Delay 100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5" name="Group 954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07" name="Oval 100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Flowchart: Delay 100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6" name="Group 955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05" name="Oval 100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Flowchart: Delay 100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7" name="Group 956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1003" name="Oval 100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Flowchart: Delay 100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8" name="Group 957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1001" name="Oval 100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Flowchart: Delay 1001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9" name="Group 958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9" name="Oval 99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Flowchart: Delay 99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0" name="Group 959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7" name="Oval 99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Flowchart: Delay 99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1" name="Group 960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5" name="Oval 99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Flowchart: Delay 99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2" name="Group 961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3" name="Oval 99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Flowchart: Delay 99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3" name="Group 962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91" name="Oval 99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Flowchart: Delay 99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4" name="Group 963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89" name="Oval 98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Flowchart: Delay 98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5" name="Group 964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87" name="Oval 98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Flowchart: Delay 98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6" name="Group 965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85" name="Oval 98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Flowchart: Delay 98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7" name="Group 966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83" name="Oval 98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Flowchart: Delay 98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8" name="Group 967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81" name="Oval 98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Flowchart: Delay 98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9" name="Group 968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  <a:grpFill/>
          </p:grpSpPr>
          <p:sp>
            <p:nvSpPr>
              <p:cNvPr id="979" name="Oval 97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Flowchart: Delay 97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77" name="Oval 97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Flowchart: Delay 97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1" name="Group 970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75" name="Oval 97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Flowchart: Delay 97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  <a:grpFill/>
          </p:grpSpPr>
          <p:sp>
            <p:nvSpPr>
              <p:cNvPr id="973" name="Oval 97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Flowchart: Delay 97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317" y="6404803"/>
            <a:ext cx="5421083" cy="365125"/>
          </a:xfrm>
        </p:spPr>
        <p:txBody>
          <a:bodyPr/>
          <a:lstStyle/>
          <a:p>
            <a:pPr algn="l"/>
            <a:r>
              <a:rPr lang="en-US" sz="1600" dirty="0"/>
              <a:t>FLREA © 2012</a:t>
            </a:r>
          </a:p>
        </p:txBody>
      </p:sp>
    </p:spTree>
    <p:extLst>
      <p:ext uri="{BB962C8B-B14F-4D97-AF65-F5344CB8AC3E}">
        <p14:creationId xmlns:p14="http://schemas.microsoft.com/office/powerpoint/2010/main" val="13861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else is there?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Republic, Socialism, and Communism </a:t>
            </a:r>
          </a:p>
        </p:txBody>
      </p:sp>
    </p:spTree>
    <p:extLst>
      <p:ext uri="{BB962C8B-B14F-4D97-AF65-F5344CB8AC3E}">
        <p14:creationId xmlns:p14="http://schemas.microsoft.com/office/powerpoint/2010/main" val="176567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Republic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republic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is a form of government limited by written law (in our case, the U.S. Constitution) in which power is held by the people.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Like a representative democracy, citizens elect others to represent their interests in government.   </a:t>
            </a:r>
          </a:p>
        </p:txBody>
      </p:sp>
    </p:spTree>
    <p:extLst>
      <p:ext uri="{BB962C8B-B14F-4D97-AF65-F5344CB8AC3E}">
        <p14:creationId xmlns:p14="http://schemas.microsoft.com/office/powerpoint/2010/main" val="42709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Socialism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system that </a:t>
            </a:r>
            <a:r>
              <a:rPr lang="en-US" b="1" dirty="0"/>
              <a:t>limits individual ownership</a:t>
            </a:r>
          </a:p>
          <a:p>
            <a:r>
              <a:rPr lang="en-US" dirty="0"/>
              <a:t>Still provides the opportunity for private property and private wealth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9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29" y="304800"/>
            <a:ext cx="8153400" cy="990600"/>
          </a:xfrm>
        </p:spPr>
        <p:txBody>
          <a:bodyPr>
            <a:noAutofit/>
          </a:bodyPr>
          <a:lstStyle/>
          <a:p>
            <a:r>
              <a:rPr lang="en-US" sz="6000" dirty="0"/>
              <a:t>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78629" cy="3048000"/>
          </a:xfrm>
        </p:spPr>
        <p:txBody>
          <a:bodyPr>
            <a:normAutofit/>
          </a:bodyPr>
          <a:lstStyle/>
          <a:p>
            <a:r>
              <a:rPr lang="en-US" dirty="0"/>
              <a:t>In a communist government, the government owns all means of production and eliminates private property/business. </a:t>
            </a:r>
          </a:p>
          <a:p>
            <a:pPr lvl="1"/>
            <a:r>
              <a:rPr lang="en-US" dirty="0"/>
              <a:t>This means that all things are owned by the government and shared by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23939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en-US" sz="4000" dirty="0"/>
              <a:t>A Teenage Girl Explains Different Forms of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472" y="6260068"/>
            <a:ext cx="587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 created and published by “A Teenage Girl Explains” on YouTube.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7164360" imgH="4572000"/>
        </mc:Choice>
        <mc:Fallback>
          <p:control name="ShockwaveFlash1" r:id="rId2" imgW="7164360" imgH="457200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90600" y="1600200"/>
                  <a:ext cx="7164388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203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do you think?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143000"/>
            <a:ext cx="4724398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were to have your own country, which form(s) of government would you put in place? </a:t>
            </a:r>
          </a:p>
          <a:p>
            <a:r>
              <a:rPr lang="en-US" dirty="0"/>
              <a:t>Explain your answer! </a:t>
            </a:r>
          </a:p>
        </p:txBody>
      </p:sp>
    </p:spTree>
    <p:extLst>
      <p:ext uri="{BB962C8B-B14F-4D97-AF65-F5344CB8AC3E}">
        <p14:creationId xmlns:p14="http://schemas.microsoft.com/office/powerpoint/2010/main" val="246564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8"/>
          <a:stretch/>
        </p:blipFill>
        <p:spPr>
          <a:xfrm>
            <a:off x="2667000" y="3002972"/>
            <a:ext cx="3198651" cy="353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Understanding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3" y="2057400"/>
            <a:ext cx="7636476" cy="685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5" y="3009899"/>
            <a:ext cx="3198651" cy="13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953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 democracy</a:t>
            </a:r>
          </a:p>
          <a:p>
            <a:r>
              <a:rPr lang="en-US" dirty="0"/>
              <a:t>Representative democracy </a:t>
            </a:r>
          </a:p>
          <a:p>
            <a:r>
              <a:rPr lang="en-US" dirty="0"/>
              <a:t>Constitutional monarchy</a:t>
            </a:r>
          </a:p>
          <a:p>
            <a:r>
              <a:rPr lang="en-US" dirty="0"/>
              <a:t>Absolute monarchy </a:t>
            </a:r>
          </a:p>
          <a:p>
            <a:r>
              <a:rPr lang="en-US" dirty="0"/>
              <a:t>Oligarchy</a:t>
            </a:r>
          </a:p>
          <a:p>
            <a:r>
              <a:rPr lang="en-US" dirty="0"/>
              <a:t>Autocracy</a:t>
            </a:r>
          </a:p>
          <a:p>
            <a:r>
              <a:rPr lang="en-US" dirty="0"/>
              <a:t>Republic</a:t>
            </a:r>
          </a:p>
          <a:p>
            <a:r>
              <a:rPr lang="en-US" dirty="0"/>
              <a:t>Socialism</a:t>
            </a:r>
          </a:p>
          <a:p>
            <a:r>
              <a:rPr lang="en-US" dirty="0"/>
              <a:t>Communism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057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Bernard MT Condensed" panose="02050806060905020404" pitchFamily="18" charset="0"/>
              </a:rPr>
              <a:t>These are the forms of government we will be examining today! </a:t>
            </a:r>
          </a:p>
        </p:txBody>
      </p:sp>
    </p:spTree>
    <p:extLst>
      <p:ext uri="{BB962C8B-B14F-4D97-AF65-F5344CB8AC3E}">
        <p14:creationId xmlns:p14="http://schemas.microsoft.com/office/powerpoint/2010/main" val="264184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these governments are being discussed…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" y="2133600"/>
            <a:ext cx="8229600" cy="2286000"/>
          </a:xfrm>
        </p:spPr>
        <p:txBody>
          <a:bodyPr/>
          <a:lstStyle/>
          <a:p>
            <a:r>
              <a:rPr lang="en-US" dirty="0"/>
              <a:t>Draw a diagram of the government we are discussing. </a:t>
            </a:r>
          </a:p>
          <a:p>
            <a:r>
              <a:rPr lang="en-US" dirty="0"/>
              <a:t>Think about the definition and illustrate the definition in a way that makes sense to you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 is a “democracy”?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2458" y="1859116"/>
            <a:ext cx="8458200" cy="4076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A89E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Democracy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is government by the people, exercised either directly or through elected representatives. </a:t>
            </a:r>
          </a:p>
          <a:p>
            <a:pPr lvl="1">
              <a:buClr>
                <a:srgbClr val="0A89E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Literally defined as “rule of the people” </a:t>
            </a:r>
          </a:p>
        </p:txBody>
      </p:sp>
    </p:spTree>
    <p:extLst>
      <p:ext uri="{BB962C8B-B14F-4D97-AF65-F5344CB8AC3E}">
        <p14:creationId xmlns:p14="http://schemas.microsoft.com/office/powerpoint/2010/main" val="26430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Direct 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648200"/>
          </a:xfrm>
        </p:spPr>
        <p:txBody>
          <a:bodyPr>
            <a:normAutofit/>
          </a:bodyPr>
          <a:lstStyle/>
          <a:p>
            <a:r>
              <a:rPr lang="en-US" b="1" dirty="0"/>
              <a:t>Direct Democracy</a:t>
            </a:r>
          </a:p>
          <a:p>
            <a:pPr lvl="1"/>
            <a:r>
              <a:rPr lang="en-US" dirty="0"/>
              <a:t>Based on the definition of “democracy” how would you define a direct democracy? </a:t>
            </a:r>
          </a:p>
          <a:p>
            <a:pPr lvl="1"/>
            <a:r>
              <a:rPr lang="en-US" dirty="0"/>
              <a:t>Draw a picture to illustrate your definition of direct </a:t>
            </a:r>
            <a:r>
              <a:rPr lang="en-US"/>
              <a:t>democracy!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5421083" cy="365125"/>
          </a:xfrm>
        </p:spPr>
        <p:txBody>
          <a:bodyPr/>
          <a:lstStyle/>
          <a:p>
            <a:pPr algn="l"/>
            <a:r>
              <a:rPr lang="en-US" sz="1600" dirty="0"/>
              <a:t>FLREA © 2012</a:t>
            </a:r>
          </a:p>
        </p:txBody>
      </p:sp>
    </p:spTree>
    <p:extLst>
      <p:ext uri="{BB962C8B-B14F-4D97-AF65-F5344CB8AC3E}">
        <p14:creationId xmlns:p14="http://schemas.microsoft.com/office/powerpoint/2010/main" val="37585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2743200" y="4114800"/>
            <a:ext cx="4047644" cy="103614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direct democracy?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9608" y="1662948"/>
            <a:ext cx="8153400" cy="4495800"/>
          </a:xfrm>
        </p:spPr>
        <p:txBody>
          <a:bodyPr/>
          <a:lstStyle/>
          <a:p>
            <a:r>
              <a:rPr lang="en-US" dirty="0"/>
              <a:t>Direct democracy is a government where the people have an individual voice in government.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76751" y="2656020"/>
            <a:ext cx="7933851" cy="4049580"/>
            <a:chOff x="676751" y="2656020"/>
            <a:chExt cx="7933851" cy="4049580"/>
          </a:xfrm>
        </p:grpSpPr>
        <p:grpSp>
          <p:nvGrpSpPr>
            <p:cNvPr id="6" name="Group 5"/>
            <p:cNvGrpSpPr/>
            <p:nvPr/>
          </p:nvGrpSpPr>
          <p:grpSpPr>
            <a:xfrm>
              <a:off x="676751" y="4419600"/>
              <a:ext cx="533402" cy="800100"/>
              <a:chOff x="1295400" y="3124200"/>
              <a:chExt cx="533402" cy="8001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Delay 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77306" y="4991100"/>
              <a:ext cx="533402" cy="800100"/>
              <a:chOff x="1295400" y="3124200"/>
              <a:chExt cx="533402" cy="8001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elay 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60527" y="5295900"/>
              <a:ext cx="533402" cy="800100"/>
              <a:chOff x="1295400" y="3124200"/>
              <a:chExt cx="533402" cy="8001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elay 1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87010" y="5600700"/>
              <a:ext cx="533402" cy="800100"/>
              <a:chOff x="1295400" y="3124200"/>
              <a:chExt cx="533402" cy="8001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Delay 1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25207" y="5753100"/>
              <a:ext cx="533402" cy="800100"/>
              <a:chOff x="1295400" y="3124200"/>
              <a:chExt cx="533402" cy="8001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416579" y="5105400"/>
              <a:ext cx="533402" cy="800100"/>
              <a:chOff x="1295400" y="3124200"/>
              <a:chExt cx="533402" cy="8001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elay 2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734654" y="5372100"/>
              <a:ext cx="533402" cy="800100"/>
              <a:chOff x="1295400" y="3124200"/>
              <a:chExt cx="533402" cy="8001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elay 2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72654" y="5619749"/>
              <a:ext cx="533402" cy="781051"/>
              <a:chOff x="1295400" y="3124200"/>
              <a:chExt cx="533402" cy="78105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elay 26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10654" y="5829300"/>
              <a:ext cx="533402" cy="800100"/>
              <a:chOff x="1295400" y="3124200"/>
              <a:chExt cx="533402" cy="8001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39607" y="5905500"/>
              <a:ext cx="533402" cy="800100"/>
              <a:chOff x="1295400" y="3124200"/>
              <a:chExt cx="533402" cy="8001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Delay 3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077198" y="4648200"/>
              <a:ext cx="533402" cy="800100"/>
              <a:chOff x="1295400" y="3124200"/>
              <a:chExt cx="533402" cy="8001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Delay 3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6751" y="3505200"/>
              <a:ext cx="533402" cy="800100"/>
              <a:chOff x="1295400" y="3124200"/>
              <a:chExt cx="533402" cy="8001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elay 3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286351" y="3124200"/>
              <a:ext cx="533402" cy="800100"/>
              <a:chOff x="1295400" y="3124200"/>
              <a:chExt cx="533402" cy="8001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Delay 41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961170" y="2903669"/>
              <a:ext cx="533402" cy="800100"/>
              <a:chOff x="1295400" y="3124200"/>
              <a:chExt cx="533402" cy="8001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672802" y="2724150"/>
              <a:ext cx="533402" cy="800100"/>
              <a:chOff x="1295400" y="3124200"/>
              <a:chExt cx="533402" cy="8001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Delay 47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410906" y="2656020"/>
              <a:ext cx="533402" cy="800100"/>
              <a:chOff x="1295400" y="3124200"/>
              <a:chExt cx="533402" cy="8001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598033" y="3267233"/>
              <a:ext cx="533402" cy="800100"/>
              <a:chOff x="1295400" y="3124200"/>
              <a:chExt cx="533402" cy="8001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elay 53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878649" y="3002468"/>
              <a:ext cx="533402" cy="800100"/>
              <a:chOff x="1295400" y="3124200"/>
              <a:chExt cx="533402" cy="8001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Delay 56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070155" y="2827469"/>
              <a:ext cx="533402" cy="781051"/>
              <a:chOff x="1295400" y="3124200"/>
              <a:chExt cx="533402" cy="78105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Delay 59"/>
              <p:cNvSpPr/>
              <p:nvPr/>
            </p:nvSpPr>
            <p:spPr>
              <a:xfrm rot="16200000">
                <a:off x="1333501" y="3409950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239708" y="2685076"/>
              <a:ext cx="533402" cy="800100"/>
              <a:chOff x="1295400" y="3124200"/>
              <a:chExt cx="533402" cy="8001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Delay 62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325306" y="2683139"/>
              <a:ext cx="533402" cy="800100"/>
              <a:chOff x="1295400" y="3124200"/>
              <a:chExt cx="533402" cy="8001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Delay 65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077200" y="3733800"/>
              <a:ext cx="533402" cy="800100"/>
              <a:chOff x="1295400" y="3124200"/>
              <a:chExt cx="533402" cy="8001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409701" y="3124200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Delay 68"/>
              <p:cNvSpPr/>
              <p:nvPr/>
            </p:nvSpPr>
            <p:spPr>
              <a:xfrm rot="16200000">
                <a:off x="1333501" y="3428999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2698645" y="4183559"/>
            <a:ext cx="3930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Government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174633" y="3352800"/>
            <a:ext cx="7016868" cy="2933701"/>
            <a:chOff x="1174633" y="3352800"/>
            <a:chExt cx="7016868" cy="2933701"/>
          </a:xfrm>
        </p:grpSpPr>
        <p:cxnSp>
          <p:nvCxnSpPr>
            <p:cNvPr id="74" name="Straight Arrow Connector 73"/>
            <p:cNvCxnSpPr>
              <a:endCxn id="70" idx="1"/>
            </p:cNvCxnSpPr>
            <p:nvPr/>
          </p:nvCxnSpPr>
          <p:spPr>
            <a:xfrm>
              <a:off x="1174633" y="4162865"/>
              <a:ext cx="1524012" cy="405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810708" y="3910848"/>
              <a:ext cx="1128795" cy="4478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3678" y="4762500"/>
              <a:ext cx="1462649" cy="12783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63476" y="3672929"/>
              <a:ext cx="856936" cy="4130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1591796" y="4800600"/>
              <a:ext cx="1209515" cy="6249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446783" y="4953000"/>
              <a:ext cx="659328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889132" y="5105400"/>
              <a:ext cx="636075" cy="94505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462504" y="3439312"/>
              <a:ext cx="0" cy="6280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3917833" y="5181600"/>
              <a:ext cx="140776" cy="10440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648200" y="3483239"/>
              <a:ext cx="0" cy="5840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639508" y="3448987"/>
              <a:ext cx="304800" cy="6277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5354009" y="5181600"/>
              <a:ext cx="152400" cy="10935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4603631" y="5219700"/>
              <a:ext cx="44569" cy="10668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 flipV="1">
              <a:off x="5773110" y="5150941"/>
              <a:ext cx="411346" cy="102125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6391755" y="5029200"/>
              <a:ext cx="425556" cy="10059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6734654" y="4826415"/>
              <a:ext cx="796226" cy="6599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6878649" y="4610100"/>
              <a:ext cx="1241799" cy="6174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6215475" y="3352800"/>
              <a:ext cx="109125" cy="8123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6878649" y="4305300"/>
              <a:ext cx="1312852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6603557" y="3733800"/>
              <a:ext cx="397799" cy="5715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755625" y="3924300"/>
              <a:ext cx="1080055" cy="4953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106111" y="3383468"/>
              <a:ext cx="419096" cy="68386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8189547" y="2446468"/>
            <a:ext cx="533402" cy="800100"/>
            <a:chOff x="8189547" y="2446468"/>
            <a:chExt cx="533402" cy="800100"/>
          </a:xfrm>
        </p:grpSpPr>
        <p:sp>
          <p:nvSpPr>
            <p:cNvPr id="130" name="Oval 129"/>
            <p:cNvSpPr/>
            <p:nvPr/>
          </p:nvSpPr>
          <p:spPr>
            <a:xfrm>
              <a:off x="8303848" y="2446468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Delay 130"/>
            <p:cNvSpPr/>
            <p:nvPr/>
          </p:nvSpPr>
          <p:spPr>
            <a:xfrm rot="16200000">
              <a:off x="8227648" y="2751267"/>
              <a:ext cx="457200" cy="53340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build="p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Representative Democracy</a:t>
            </a:r>
          </a:p>
          <a:p>
            <a:pPr lvl="1"/>
            <a:r>
              <a:rPr lang="en-US" dirty="0"/>
              <a:t>What is a “representative”?</a:t>
            </a:r>
          </a:p>
          <a:p>
            <a:pPr lvl="2"/>
            <a:r>
              <a:rPr lang="en-US" dirty="0"/>
              <a:t>An elected person to act and speak on behalf of others </a:t>
            </a:r>
          </a:p>
          <a:p>
            <a:pPr lvl="1"/>
            <a:r>
              <a:rPr lang="en-US" dirty="0"/>
              <a:t>Based on the definition of “representative” and “democracy”, how you would define representative democracy?</a:t>
            </a:r>
          </a:p>
          <a:p>
            <a:pPr lvl="1"/>
            <a:r>
              <a:rPr lang="en-US" dirty="0"/>
              <a:t>Draw a picture to illustrate your definition of representative democracy!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val 275"/>
          <p:cNvSpPr/>
          <p:nvPr/>
        </p:nvSpPr>
        <p:spPr>
          <a:xfrm>
            <a:off x="1752600" y="2072148"/>
            <a:ext cx="5808422" cy="3376766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45" y="27542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What is Representative Democracy?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911" y="1905000"/>
            <a:ext cx="9067800" cy="144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Representative democracy is a system where individuals have a voice in government through elected representatives </a:t>
            </a:r>
          </a:p>
        </p:txBody>
      </p:sp>
      <p:grpSp>
        <p:nvGrpSpPr>
          <p:cNvPr id="320" name="Group 319"/>
          <p:cNvGrpSpPr/>
          <p:nvPr/>
        </p:nvGrpSpPr>
        <p:grpSpPr>
          <a:xfrm>
            <a:off x="0" y="533400"/>
            <a:ext cx="9067800" cy="6248400"/>
            <a:chOff x="0" y="533400"/>
            <a:chExt cx="9067800" cy="6248400"/>
          </a:xfrm>
        </p:grpSpPr>
        <p:grpSp>
          <p:nvGrpSpPr>
            <p:cNvPr id="72" name="Group 71"/>
            <p:cNvGrpSpPr/>
            <p:nvPr/>
          </p:nvGrpSpPr>
          <p:grpSpPr>
            <a:xfrm>
              <a:off x="7656903" y="3200400"/>
              <a:ext cx="1410897" cy="1216289"/>
              <a:chOff x="7581899" y="2667000"/>
              <a:chExt cx="1410897" cy="1216289"/>
            </a:xfrm>
            <a:solidFill>
              <a:srgbClr val="FF3399"/>
            </a:solidFill>
          </p:grpSpPr>
          <p:grpSp>
            <p:nvGrpSpPr>
              <p:cNvPr id="71" name="Group 70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lowchart: Delay 35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lowchart: Delay 27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lowchart: Delay 33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Flowchart: Delay 37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51" name="Oval 50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Delay 51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7232826" y="5111222"/>
              <a:ext cx="1410897" cy="1216289"/>
              <a:chOff x="7581899" y="2667000"/>
              <a:chExt cx="1410897" cy="1216289"/>
            </a:xfrm>
            <a:solidFill>
              <a:srgbClr val="66FFFF"/>
            </a:solidFill>
          </p:grpSpPr>
          <p:grpSp>
            <p:nvGrpSpPr>
              <p:cNvPr id="74" name="Group 73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Delay 88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Delay 86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Delay 84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Delay 82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76" name="Oval 75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lowchart: Delay 76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475685" y="5108310"/>
              <a:ext cx="1410897" cy="1216289"/>
              <a:chOff x="7581899" y="2667000"/>
              <a:chExt cx="1410897" cy="1216289"/>
            </a:xfrm>
            <a:solidFill>
              <a:srgbClr val="00B050"/>
            </a:solidFill>
          </p:grpSpPr>
          <p:grpSp>
            <p:nvGrpSpPr>
              <p:cNvPr id="91" name="Group 90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Delay 105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03" name="Oval 102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lowchart: Delay 103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Flowchart: Delay 101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lowchart: Delay 99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Delay 93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" name="Group 106"/>
            <p:cNvGrpSpPr/>
            <p:nvPr/>
          </p:nvGrpSpPr>
          <p:grpSpPr>
            <a:xfrm>
              <a:off x="0" y="3486310"/>
              <a:ext cx="1410897" cy="1216289"/>
              <a:chOff x="7581899" y="2667000"/>
              <a:chExt cx="1410897" cy="1216289"/>
            </a:xfrm>
            <a:solidFill>
              <a:srgbClr val="FF0000"/>
            </a:solidFill>
          </p:grpSpPr>
          <p:grpSp>
            <p:nvGrpSpPr>
              <p:cNvPr id="108" name="Group 107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lowchart: Delay 122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lowchart: Delay 120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Delay 118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Flowchart: Delay 116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Delay 110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2286000" y="5504058"/>
              <a:ext cx="1410897" cy="1216289"/>
              <a:chOff x="7581899" y="2667000"/>
              <a:chExt cx="1410897" cy="1216289"/>
            </a:xfrm>
            <a:solidFill>
              <a:srgbClr val="FF0066"/>
            </a:solidFill>
          </p:grpSpPr>
          <p:grpSp>
            <p:nvGrpSpPr>
              <p:cNvPr id="125" name="Group 124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Flowchart: Delay 139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37" name="Oval 13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lowchart: Delay 137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lowchart: Delay 135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Flowchart: Delay 133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Delay 127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3962400" y="5543613"/>
              <a:ext cx="1410897" cy="1216289"/>
              <a:chOff x="7581899" y="2667000"/>
              <a:chExt cx="1410897" cy="1216289"/>
            </a:xfrm>
            <a:solidFill>
              <a:srgbClr val="FF6600"/>
            </a:solidFill>
          </p:grpSpPr>
          <p:grpSp>
            <p:nvGrpSpPr>
              <p:cNvPr id="142" name="Group 141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56" name="Oval 155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lowchart: Delay 156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lowchart: Delay 154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lowchart: Delay 152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50" name="Oval 149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lowchart: Delay 150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lowchart: Delay 144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5599503" y="5565511"/>
              <a:ext cx="1410897" cy="1216289"/>
              <a:chOff x="7581899" y="2667000"/>
              <a:chExt cx="1410897" cy="1216289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Flowchart: Delay 173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</p:grpSpPr>
              <p:sp>
                <p:nvSpPr>
                  <p:cNvPr id="171" name="Oval 170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Flowchart: Delay 171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164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</p:grpSpPr>
              <p:sp>
                <p:nvSpPr>
                  <p:cNvPr id="169" name="Oval 168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lowchart: Delay 169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</p:grpSpPr>
              <p:sp>
                <p:nvSpPr>
                  <p:cNvPr id="167" name="Oval 16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lowchart: Delay 167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0" name="Group 159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lowchart: Delay 161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5" name="Group 174"/>
            <p:cNvGrpSpPr/>
            <p:nvPr/>
          </p:nvGrpSpPr>
          <p:grpSpPr>
            <a:xfrm>
              <a:off x="6971103" y="1371600"/>
              <a:ext cx="1410897" cy="1216289"/>
              <a:chOff x="7581899" y="2667000"/>
              <a:chExt cx="1410897" cy="1216289"/>
            </a:xfrm>
            <a:solidFill>
              <a:srgbClr val="660066"/>
            </a:solidFill>
          </p:grpSpPr>
          <p:grpSp>
            <p:nvGrpSpPr>
              <p:cNvPr id="176" name="Group 175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180" name="Group 179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90" name="Oval 189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lowchart: Delay 190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Flowchart: Delay 188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Flowchart: Delay 186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Flowchart: Delay 184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" name="Group 176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lowchart: Delay 178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4837503" y="533400"/>
              <a:ext cx="1410897" cy="1216289"/>
              <a:chOff x="7581899" y="2667000"/>
              <a:chExt cx="1410897" cy="1216289"/>
            </a:xfrm>
            <a:solidFill>
              <a:srgbClr val="00B0F0"/>
            </a:solidFill>
          </p:grpSpPr>
          <p:grpSp>
            <p:nvGrpSpPr>
              <p:cNvPr id="193" name="Group 192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197" name="Group 196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lowchart: Delay 207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lowchart: Delay 205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Flowchart: Delay 203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Flowchart: Delay 201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lowchart: Delay 195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9" name="Group 208"/>
            <p:cNvGrpSpPr/>
            <p:nvPr/>
          </p:nvGrpSpPr>
          <p:grpSpPr>
            <a:xfrm>
              <a:off x="2819400" y="533400"/>
              <a:ext cx="1410897" cy="1216289"/>
              <a:chOff x="7581899" y="2667000"/>
              <a:chExt cx="1410897" cy="1216289"/>
            </a:xfrm>
            <a:solidFill>
              <a:srgbClr val="92D050"/>
            </a:solidFill>
          </p:grpSpPr>
          <p:grpSp>
            <p:nvGrpSpPr>
              <p:cNvPr id="210" name="Group 209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Flowchart: Delay 224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22" name="Oval 221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lowchart: Delay 222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220" name="Oval 219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Flowchart: Delay 220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16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Flowchart: Delay 218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1" name="Group 210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lowchart: Delay 212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685800" y="1295400"/>
              <a:ext cx="1410897" cy="1216289"/>
              <a:chOff x="7581899" y="2667000"/>
              <a:chExt cx="1410897" cy="1216289"/>
            </a:xfrm>
            <a:solidFill>
              <a:srgbClr val="FFFF00"/>
            </a:solidFill>
          </p:grpSpPr>
          <p:grpSp>
            <p:nvGrpSpPr>
              <p:cNvPr id="227" name="Group 226"/>
              <p:cNvGrpSpPr/>
              <p:nvPr/>
            </p:nvGrpSpPr>
            <p:grpSpPr>
              <a:xfrm>
                <a:off x="7848600" y="2667000"/>
                <a:ext cx="1144196" cy="1216289"/>
                <a:chOff x="7848600" y="2667000"/>
                <a:chExt cx="1144196" cy="1216289"/>
              </a:xfrm>
              <a:grpFill/>
            </p:grpSpPr>
            <p:grpSp>
              <p:nvGrpSpPr>
                <p:cNvPr id="231" name="Group 230"/>
                <p:cNvGrpSpPr/>
                <p:nvPr/>
              </p:nvGrpSpPr>
              <p:grpSpPr>
                <a:xfrm>
                  <a:off x="7848600" y="26670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Flowchart: Delay 241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8305800" y="2743200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Flowchart: Delay 239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8459394" y="3062748"/>
                  <a:ext cx="533402" cy="781051"/>
                  <a:chOff x="1295400" y="3124200"/>
                  <a:chExt cx="533402" cy="781051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Flowchart: Delay 237"/>
                  <p:cNvSpPr/>
                  <p:nvPr/>
                </p:nvSpPr>
                <p:spPr>
                  <a:xfrm rot="16200000">
                    <a:off x="1333501" y="3409950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8001000" y="3083189"/>
                  <a:ext cx="533402" cy="800100"/>
                  <a:chOff x="1295400" y="3124200"/>
                  <a:chExt cx="533402" cy="800100"/>
                </a:xfrm>
                <a:grpFill/>
              </p:grpSpPr>
              <p:sp>
                <p:nvSpPr>
                  <p:cNvPr id="235" name="Oval 234"/>
                  <p:cNvSpPr/>
                  <p:nvPr/>
                </p:nvSpPr>
                <p:spPr>
                  <a:xfrm>
                    <a:off x="1409701" y="3124200"/>
                    <a:ext cx="304800" cy="3810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Flowchart: Delay 235"/>
                  <p:cNvSpPr/>
                  <p:nvPr/>
                </p:nvSpPr>
                <p:spPr>
                  <a:xfrm rot="16200000">
                    <a:off x="1333501" y="3428999"/>
                    <a:ext cx="457200" cy="533402"/>
                  </a:xfrm>
                  <a:prstGeom prst="flowChartDelay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8" name="Group 227"/>
              <p:cNvGrpSpPr/>
              <p:nvPr/>
            </p:nvGrpSpPr>
            <p:grpSpPr>
              <a:xfrm>
                <a:off x="7581899" y="2933700"/>
                <a:ext cx="533402" cy="800100"/>
                <a:chOff x="1295400" y="3124200"/>
                <a:chExt cx="533402" cy="800100"/>
              </a:xfrm>
              <a:grpFill/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1409701" y="3124200"/>
                  <a:ext cx="3048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lowchart: Delay 229"/>
                <p:cNvSpPr/>
                <p:nvPr/>
              </p:nvSpPr>
              <p:spPr>
                <a:xfrm rot="16200000">
                  <a:off x="1333501" y="3428999"/>
                  <a:ext cx="457200" cy="533402"/>
                </a:xfrm>
                <a:prstGeom prst="flowChartDelay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2" name="Group 321"/>
          <p:cNvGrpSpPr/>
          <p:nvPr/>
        </p:nvGrpSpPr>
        <p:grpSpPr>
          <a:xfrm>
            <a:off x="1981200" y="2286000"/>
            <a:ext cx="5330286" cy="2879301"/>
            <a:chOff x="1981200" y="2286000"/>
            <a:chExt cx="5330286" cy="2879301"/>
          </a:xfrm>
        </p:grpSpPr>
        <p:grpSp>
          <p:nvGrpSpPr>
            <p:cNvPr id="245" name="Group 244"/>
            <p:cNvGrpSpPr/>
            <p:nvPr/>
          </p:nvGrpSpPr>
          <p:grpSpPr>
            <a:xfrm>
              <a:off x="3276598" y="4212801"/>
              <a:ext cx="533402" cy="800100"/>
              <a:chOff x="3424054" y="2651505"/>
              <a:chExt cx="533402" cy="800100"/>
            </a:xfrm>
            <a:solidFill>
              <a:srgbClr val="FF0066"/>
            </a:solidFill>
          </p:grpSpPr>
          <p:sp>
            <p:nvSpPr>
              <p:cNvPr id="243" name="Oval 242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lowchart: Delay 243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4343400" y="4365201"/>
              <a:ext cx="533402" cy="800100"/>
              <a:chOff x="3424054" y="2651505"/>
              <a:chExt cx="533402" cy="800100"/>
            </a:xfrm>
            <a:solidFill>
              <a:srgbClr val="FF6600"/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Flowchart: Delay 247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5410200" y="4212801"/>
              <a:ext cx="533402" cy="800100"/>
              <a:chOff x="3424054" y="2651505"/>
              <a:chExt cx="533402" cy="800100"/>
            </a:xfrm>
          </p:grpSpPr>
          <p:sp>
            <p:nvSpPr>
              <p:cNvPr id="250" name="Oval 249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lowchart: Delay 250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6248400" y="3831801"/>
              <a:ext cx="533402" cy="800100"/>
              <a:chOff x="3424054" y="2651505"/>
              <a:chExt cx="533402" cy="800100"/>
            </a:xfrm>
            <a:solidFill>
              <a:srgbClr val="66FFFF"/>
            </a:solidFill>
          </p:grpSpPr>
          <p:sp>
            <p:nvSpPr>
              <p:cNvPr id="253" name="Oval 252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lowchart: Delay 253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6778084" y="3314700"/>
              <a:ext cx="533402" cy="800100"/>
              <a:chOff x="3424054" y="2651505"/>
              <a:chExt cx="533402" cy="800100"/>
            </a:xfrm>
            <a:solidFill>
              <a:srgbClr val="FF3399"/>
            </a:solidFill>
          </p:grpSpPr>
          <p:sp>
            <p:nvSpPr>
              <p:cNvPr id="256" name="Oval 255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Flowchart: Delay 256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6172200" y="2514600"/>
              <a:ext cx="533402" cy="800100"/>
              <a:chOff x="3424054" y="2651505"/>
              <a:chExt cx="533402" cy="800100"/>
            </a:xfrm>
            <a:solidFill>
              <a:srgbClr val="660066"/>
            </a:solidFill>
          </p:grpSpPr>
          <p:sp>
            <p:nvSpPr>
              <p:cNvPr id="259" name="Oval 258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lowchart: Delay 259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2590798" y="2552700"/>
              <a:ext cx="533402" cy="800100"/>
              <a:chOff x="3424054" y="2651505"/>
              <a:chExt cx="533402" cy="800100"/>
            </a:xfrm>
            <a:solidFill>
              <a:srgbClr val="FFFF00"/>
            </a:solidFill>
          </p:grpSpPr>
          <p:sp>
            <p:nvSpPr>
              <p:cNvPr id="262" name="Oval 261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Flowchart: Delay 262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1981200" y="3314700"/>
              <a:ext cx="533402" cy="800100"/>
              <a:chOff x="3424054" y="2651505"/>
              <a:chExt cx="533402" cy="800100"/>
            </a:xfrm>
            <a:solidFill>
              <a:srgbClr val="FF0000"/>
            </a:solidFill>
          </p:grpSpPr>
          <p:sp>
            <p:nvSpPr>
              <p:cNvPr id="265" name="Oval 264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lowchart: Delay 265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3676056" y="2286000"/>
              <a:ext cx="533402" cy="800100"/>
              <a:chOff x="3424054" y="2651505"/>
              <a:chExt cx="533402" cy="800100"/>
            </a:xfrm>
            <a:solidFill>
              <a:srgbClr val="92D050"/>
            </a:solidFill>
          </p:grpSpPr>
          <p:sp>
            <p:nvSpPr>
              <p:cNvPr id="268" name="Oval 267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Flowchart: Delay 268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5029200" y="2362200"/>
              <a:ext cx="533402" cy="800100"/>
              <a:chOff x="3424054" y="2651505"/>
              <a:chExt cx="533402" cy="800100"/>
            </a:xfrm>
            <a:solidFill>
              <a:srgbClr val="00B0F0"/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lowchart: Delay 271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/>
            <p:cNvGrpSpPr/>
            <p:nvPr/>
          </p:nvGrpSpPr>
          <p:grpSpPr>
            <a:xfrm>
              <a:off x="2542855" y="4020163"/>
              <a:ext cx="533402" cy="800100"/>
              <a:chOff x="3424054" y="2651505"/>
              <a:chExt cx="533402" cy="800100"/>
            </a:xfrm>
            <a:solidFill>
              <a:srgbClr val="00B050"/>
            </a:solidFill>
          </p:grpSpPr>
          <p:sp>
            <p:nvSpPr>
              <p:cNvPr id="274" name="Oval 273"/>
              <p:cNvSpPr/>
              <p:nvPr/>
            </p:nvSpPr>
            <p:spPr>
              <a:xfrm>
                <a:off x="3538355" y="2651505"/>
                <a:ext cx="3048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Flowchart: Delay 274"/>
              <p:cNvSpPr/>
              <p:nvPr/>
            </p:nvSpPr>
            <p:spPr>
              <a:xfrm rot="16200000">
                <a:off x="3462155" y="2956304"/>
                <a:ext cx="457200" cy="533402"/>
              </a:xfrm>
              <a:prstGeom prst="flowChartDelay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/>
          <p:cNvSpPr txBox="1"/>
          <p:nvPr/>
        </p:nvSpPr>
        <p:spPr>
          <a:xfrm>
            <a:off x="2590800" y="3345359"/>
            <a:ext cx="3930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Government</a:t>
            </a:r>
          </a:p>
        </p:txBody>
      </p:sp>
      <p:grpSp>
        <p:nvGrpSpPr>
          <p:cNvPr id="321" name="Group 320"/>
          <p:cNvGrpSpPr/>
          <p:nvPr/>
        </p:nvGrpSpPr>
        <p:grpSpPr>
          <a:xfrm>
            <a:off x="1144196" y="1524000"/>
            <a:ext cx="7198509" cy="4544280"/>
            <a:chOff x="1144196" y="1524000"/>
            <a:chExt cx="7198509" cy="4544280"/>
          </a:xfrm>
        </p:grpSpPr>
        <p:cxnSp>
          <p:nvCxnSpPr>
            <p:cNvPr id="294" name="Straight Arrow Connector 293"/>
            <p:cNvCxnSpPr/>
            <p:nvPr/>
          </p:nvCxnSpPr>
          <p:spPr>
            <a:xfrm>
              <a:off x="1677596" y="2400300"/>
              <a:ext cx="419101" cy="4952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119" idx="3"/>
            </p:cNvCxnSpPr>
            <p:nvPr/>
          </p:nvCxnSpPr>
          <p:spPr>
            <a:xfrm flipV="1">
              <a:off x="1144196" y="4148599"/>
              <a:ext cx="628085" cy="573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600200" y="4762500"/>
              <a:ext cx="484271" cy="7106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V="1">
              <a:off x="2952155" y="5295900"/>
              <a:ext cx="304800" cy="5510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 flipH="1" flipV="1">
              <a:off x="4724400" y="5410200"/>
              <a:ext cx="38099" cy="6580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 flipH="1" flipV="1">
              <a:off x="6172200" y="5187422"/>
              <a:ext cx="234722" cy="7679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 flipH="1" flipV="1">
              <a:off x="7044785" y="4724400"/>
              <a:ext cx="548178" cy="7014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 flipH="1" flipV="1">
              <a:off x="7499526" y="4114800"/>
              <a:ext cx="843179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 flipH="1">
              <a:off x="6977279" y="2389242"/>
              <a:ext cx="642721" cy="27775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>
              <a:off x="5523305" y="1562100"/>
              <a:ext cx="1" cy="5715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3546953" y="1524000"/>
              <a:ext cx="152400" cy="6464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48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" grpId="0"/>
      <p:bldP spid="3" grpId="0" build="p"/>
      <p:bldP spid="3" grpId="1" build="p"/>
      <p:bldP spid="277" grpId="0"/>
    </p:bld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595</TotalTime>
  <Words>1244</Words>
  <Application>Microsoft Office PowerPoint</Application>
  <PresentationFormat>On-screen Show (4:3)</PresentationFormat>
  <Paragraphs>162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Bernard MT Condensed</vt:lpstr>
      <vt:lpstr>Brush Script MT</vt:lpstr>
      <vt:lpstr>Calibri</vt:lpstr>
      <vt:lpstr>Cambria</vt:lpstr>
      <vt:lpstr>Comic Sans MS</vt:lpstr>
      <vt:lpstr>Cooper Black</vt:lpstr>
      <vt:lpstr>Verdana</vt:lpstr>
      <vt:lpstr>Wingdings 2</vt:lpstr>
      <vt:lpstr>Curriculum Wheel</vt:lpstr>
      <vt:lpstr>Forms of Government </vt:lpstr>
      <vt:lpstr>What is the role/purpose of government? </vt:lpstr>
      <vt:lpstr>Forms of Government </vt:lpstr>
      <vt:lpstr>As these governments are being discussed…</vt:lpstr>
      <vt:lpstr>What is a “democracy”?</vt:lpstr>
      <vt:lpstr>Direct Democracy </vt:lpstr>
      <vt:lpstr>What is direct democracy?</vt:lpstr>
      <vt:lpstr>Representative Democracy </vt:lpstr>
      <vt:lpstr>What is Representative Democracy?</vt:lpstr>
      <vt:lpstr>What other forms of government are there? </vt:lpstr>
      <vt:lpstr>Constitutional Monarchy</vt:lpstr>
      <vt:lpstr>Constitutional Monarchy</vt:lpstr>
      <vt:lpstr>Absolute Monarchy</vt:lpstr>
      <vt:lpstr>Absolute Monarchy </vt:lpstr>
      <vt:lpstr>Oligarchy</vt:lpstr>
      <vt:lpstr>Oligarchy</vt:lpstr>
      <vt:lpstr>Autocracy </vt:lpstr>
      <vt:lpstr>Autocracy </vt:lpstr>
      <vt:lpstr>Anarchy</vt:lpstr>
      <vt:lpstr>Anarchy </vt:lpstr>
      <vt:lpstr>What else is there? </vt:lpstr>
      <vt:lpstr>Republic</vt:lpstr>
      <vt:lpstr>Socialism </vt:lpstr>
      <vt:lpstr>Communism</vt:lpstr>
      <vt:lpstr>A Teenage Girl Explains Different Forms of Government</vt:lpstr>
      <vt:lpstr>What do you think? </vt:lpstr>
      <vt:lpstr>Checking for Understanding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Crowe Watson</dc:creator>
  <cp:lastModifiedBy>ASHWORTH, STEPHANIE L.</cp:lastModifiedBy>
  <cp:revision>32</cp:revision>
  <dcterms:created xsi:type="dcterms:W3CDTF">2015-10-21T21:39:06Z</dcterms:created>
  <dcterms:modified xsi:type="dcterms:W3CDTF">2018-09-12T12:24:13Z</dcterms:modified>
</cp:coreProperties>
</file>