
<file path=[Content_Types].xml><?xml version="1.0" encoding="utf-8"?>
<Types xmlns="http://schemas.openxmlformats.org/package/2006/content-types">
  <Default Extension="png" ContentType="image/png"/>
  <Default Extension="tmp"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1" r:id="rId6"/>
    <p:sldId id="262" r:id="rId7"/>
    <p:sldId id="287" r:id="rId8"/>
    <p:sldId id="294" r:id="rId9"/>
    <p:sldId id="285" r:id="rId10"/>
    <p:sldId id="295" r:id="rId11"/>
    <p:sldId id="286" r:id="rId12"/>
    <p:sldId id="296" r:id="rId13"/>
    <p:sldId id="293" r:id="rId14"/>
    <p:sldId id="276" r:id="rId15"/>
    <p:sldId id="277" r:id="rId16"/>
    <p:sldId id="278" r:id="rId17"/>
    <p:sldId id="279" r:id="rId18"/>
    <p:sldId id="280" r:id="rId19"/>
    <p:sldId id="291" r:id="rId20"/>
    <p:sldId id="284" r:id="rId21"/>
    <p:sldId id="282" r:id="rId22"/>
    <p:sldId id="289"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89E0"/>
    <a:srgbClr val="FAEA1A"/>
    <a:srgbClr val="F8F83E"/>
    <a:srgbClr val="F8E23E"/>
    <a:srgbClr val="F5E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22" autoAdjust="0"/>
  </p:normalViewPr>
  <p:slideViewPr>
    <p:cSldViewPr>
      <p:cViewPr varScale="1">
        <p:scale>
          <a:sx n="67" d="100"/>
          <a:sy n="67" d="100"/>
        </p:scale>
        <p:origin x="165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790D0-0F7A-4B95-AE87-BDFD7A77E2CA}" type="datetimeFigureOut">
              <a:rPr lang="en-US" smtClean="0"/>
              <a:t>8/28/2017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288B2-58C3-444F-8E0A-7F3EF4949EC2}" type="slidenum">
              <a:rPr lang="en-US" smtClean="0"/>
              <a:t>‹#›</a:t>
            </a:fld>
            <a:endParaRPr lang="en-US" dirty="0"/>
          </a:p>
        </p:txBody>
      </p:sp>
    </p:spTree>
    <p:extLst>
      <p:ext uri="{BB962C8B-B14F-4D97-AF65-F5344CB8AC3E}">
        <p14:creationId xmlns:p14="http://schemas.microsoft.com/office/powerpoint/2010/main" val="1445922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2</a:t>
            </a:fld>
            <a:endParaRPr lang="en-US" dirty="0"/>
          </a:p>
        </p:txBody>
      </p:sp>
    </p:spTree>
    <p:extLst>
      <p:ext uri="{BB962C8B-B14F-4D97-AF65-F5344CB8AC3E}">
        <p14:creationId xmlns:p14="http://schemas.microsoft.com/office/powerpoint/2010/main" val="758219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a:t>
            </a:r>
            <a:r>
              <a:rPr lang="en-US" baseline="0" dirty="0"/>
              <a:t> show follow instructions on slide using a sheet of regular notebook/computer paper. </a:t>
            </a:r>
          </a:p>
          <a:p>
            <a:pPr marL="228600" indent="-228600">
              <a:buAutoNum type="arabicPeriod"/>
            </a:pPr>
            <a:r>
              <a:rPr lang="en-US" baseline="0" dirty="0"/>
              <a:t>Fold in half long ways.</a:t>
            </a:r>
          </a:p>
          <a:p>
            <a:pPr marL="228600" indent="-228600">
              <a:buAutoNum type="arabicPeriod"/>
            </a:pPr>
            <a:r>
              <a:rPr lang="en-US" baseline="0" dirty="0"/>
              <a:t>Divide the sheet into 3 equal parts. Cut </a:t>
            </a:r>
            <a:r>
              <a:rPr lang="en-US" b="1" baseline="0" dirty="0"/>
              <a:t>one side </a:t>
            </a:r>
            <a:r>
              <a:rPr lang="en-US" b="0" baseline="0" dirty="0"/>
              <a:t>in 3 equal parts creating flaps.</a:t>
            </a:r>
            <a:endParaRPr lang="en-US" b="0" dirty="0"/>
          </a:p>
        </p:txBody>
      </p:sp>
      <p:sp>
        <p:nvSpPr>
          <p:cNvPr id="4" name="Slide Number Placeholder 3"/>
          <p:cNvSpPr>
            <a:spLocks noGrp="1"/>
          </p:cNvSpPr>
          <p:nvPr>
            <p:ph type="sldNum" sz="quarter" idx="10"/>
          </p:nvPr>
        </p:nvSpPr>
        <p:spPr/>
        <p:txBody>
          <a:bodyPr/>
          <a:lstStyle/>
          <a:p>
            <a:fld id="{EA446365-9254-47FB-AA87-934A23B5EBE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968347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should</a:t>
            </a:r>
            <a:r>
              <a:rPr lang="en-US" baseline="0" dirty="0"/>
              <a:t> label the front of the flaps according to the diagram provided on the slide.</a:t>
            </a:r>
          </a:p>
        </p:txBody>
      </p:sp>
      <p:sp>
        <p:nvSpPr>
          <p:cNvPr id="4" name="Slide Number Placeholder 3"/>
          <p:cNvSpPr>
            <a:spLocks noGrp="1"/>
          </p:cNvSpPr>
          <p:nvPr>
            <p:ph type="sldNum" sz="quarter" idx="10"/>
          </p:nvPr>
        </p:nvSpPr>
        <p:spPr/>
        <p:txBody>
          <a:bodyPr/>
          <a:lstStyle/>
          <a:p>
            <a:fld id="{EA446365-9254-47FB-AA87-934A23B5EBE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489469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Inside,</a:t>
            </a:r>
            <a:r>
              <a:rPr lang="en-US" baseline="0" dirty="0"/>
              <a:t> students should (1) draw the diagram for the government on one flap and (2) write a description of the government on the second flap.</a:t>
            </a:r>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17</a:t>
            </a:fld>
            <a:endParaRPr lang="en-US" dirty="0"/>
          </a:p>
        </p:txBody>
      </p:sp>
    </p:spTree>
    <p:extLst>
      <p:ext uri="{BB962C8B-B14F-4D97-AF65-F5344CB8AC3E}">
        <p14:creationId xmlns:p14="http://schemas.microsoft.com/office/powerpoint/2010/main" val="3275665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18</a:t>
            </a:fld>
            <a:endParaRPr lang="en-US" dirty="0"/>
          </a:p>
        </p:txBody>
      </p:sp>
    </p:spTree>
    <p:extLst>
      <p:ext uri="{BB962C8B-B14F-4D97-AF65-F5344CB8AC3E}">
        <p14:creationId xmlns:p14="http://schemas.microsoft.com/office/powerpoint/2010/main" val="638857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most countries with representative democracies, they have a parliamentary system in place.</a:t>
            </a:r>
            <a:r>
              <a:rPr lang="en-US" baseline="0" dirty="0"/>
              <a:t> Parliament, which has both legislative and executive function (because they make and enforce the laws), is elected by the people. Members of Parliament then appoint the Prime Minister, who serves as the head of the government. The Prime Minister appoints members of the cabinet who then run various ministries, or departments, of government. </a:t>
            </a:r>
          </a:p>
          <a:p>
            <a:endParaRPr lang="en-US" baseline="0" dirty="0"/>
          </a:p>
          <a:p>
            <a:r>
              <a:rPr lang="en-US" baseline="0" dirty="0"/>
              <a:t>Different parliamentary systems may have different organizational structures in different countries. </a:t>
            </a:r>
          </a:p>
          <a:p>
            <a:endParaRPr lang="en-US" baseline="0" dirty="0"/>
          </a:p>
          <a:p>
            <a:r>
              <a:rPr lang="en-US" baseline="0" dirty="0"/>
              <a:t>The main distinction between parliamentary and presidential systems is the selection processes and functions of the head of government/chief executive, as well as the distribution of power in different branches of government. </a:t>
            </a:r>
          </a:p>
          <a:p>
            <a:endParaRPr lang="en-US" baseline="0" dirty="0"/>
          </a:p>
          <a:p>
            <a:r>
              <a:rPr lang="en-US" baseline="0" dirty="0"/>
              <a:t>These systems do have a separate judicial system that is not outlined in this presentation. </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t>20</a:t>
            </a:fld>
            <a:endParaRPr lang="en-US" dirty="0"/>
          </a:p>
        </p:txBody>
      </p:sp>
    </p:spTree>
    <p:extLst>
      <p:ext uri="{BB962C8B-B14F-4D97-AF65-F5344CB8AC3E}">
        <p14:creationId xmlns:p14="http://schemas.microsoft.com/office/powerpoint/2010/main" val="1296141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Presidential</a:t>
            </a:r>
            <a:r>
              <a:rPr lang="en-US" baseline="0" dirty="0"/>
              <a:t> system, the President is elected by the voters (either directly or indirectly, i.e. electoral college). They serve as the chief executive/head of the executive branch and are responsible for executing, or carrying out, the law. The legislative and executive branches of government are independent of one another, each holding their own power and responsibilities.</a:t>
            </a:r>
          </a:p>
          <a:p>
            <a:endParaRPr lang="en-US" baseline="0" dirty="0"/>
          </a:p>
          <a:p>
            <a:r>
              <a:rPr lang="en-US" baseline="0" dirty="0"/>
              <a:t>Different presidential systems may have different organizational structures in different countries. </a:t>
            </a:r>
          </a:p>
          <a:p>
            <a:endParaRPr lang="en-US" baseline="0" dirty="0"/>
          </a:p>
          <a:p>
            <a:r>
              <a:rPr lang="en-US" baseline="0" dirty="0"/>
              <a:t>The main distinction between parliamentary and presidential systems is the selection processes and functions of the head of government/chief executive as well as the distribution of power in different branches of government. </a:t>
            </a:r>
          </a:p>
          <a:p>
            <a:endParaRPr lang="en-US" baseline="0" dirty="0"/>
          </a:p>
          <a:p>
            <a:r>
              <a:rPr lang="en-US" baseline="0" dirty="0"/>
              <a:t>These systems do have a separate judicial system that is not outlined in this presentation. </a:t>
            </a:r>
          </a:p>
          <a:p>
            <a:endParaRPr lang="en-US" baseline="0" dirty="0"/>
          </a:p>
          <a:p>
            <a:r>
              <a:rPr lang="en-US" baseline="0" dirty="0"/>
              <a:t>*Some appointments require approval by the legislative branch </a:t>
            </a:r>
            <a:endParaRPr lang="en-US"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t>21</a:t>
            </a:fld>
            <a:endParaRPr lang="en-US" dirty="0"/>
          </a:p>
        </p:txBody>
      </p:sp>
    </p:spTree>
    <p:extLst>
      <p:ext uri="{BB962C8B-B14F-4D97-AF65-F5344CB8AC3E}">
        <p14:creationId xmlns:p14="http://schemas.microsoft.com/office/powerpoint/2010/main" val="1350405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On the state level, </a:t>
            </a:r>
            <a:r>
              <a:rPr lang="en-US" baseline="0" dirty="0"/>
              <a:t>the Governor is directly elected by the voters. S/he serves as the chief executive/head of the executive branch in Florida and is responsible for executing, or carrying out, the law. The legislative and executive branches of government are independent of one another, each holding their own power and responsibilities.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Florida has a separate judicial system that is not outlined in this presentation. </a:t>
            </a:r>
            <a:endParaRPr lang="en-US" dirty="0"/>
          </a:p>
          <a:p>
            <a:endParaRPr lang="en-US" dirty="0"/>
          </a:p>
        </p:txBody>
      </p:sp>
      <p:sp>
        <p:nvSpPr>
          <p:cNvPr id="4" name="Slide Number Placeholder 3"/>
          <p:cNvSpPr>
            <a:spLocks noGrp="1"/>
          </p:cNvSpPr>
          <p:nvPr>
            <p:ph type="sldNum" sz="quarter" idx="10"/>
          </p:nvPr>
        </p:nvSpPr>
        <p:spPr/>
        <p:txBody>
          <a:bodyPr/>
          <a:lstStyle/>
          <a:p>
            <a:fld id="{FB4288B2-58C3-444F-8E0A-7F3EF4949EC2}" type="slidenum">
              <a:rPr lang="en-US" smtClean="0"/>
              <a:t>22</a:t>
            </a:fld>
            <a:endParaRPr lang="en-US" dirty="0"/>
          </a:p>
        </p:txBody>
      </p:sp>
    </p:spTree>
    <p:extLst>
      <p:ext uri="{BB962C8B-B14F-4D97-AF65-F5344CB8AC3E}">
        <p14:creationId xmlns:p14="http://schemas.microsoft.com/office/powerpoint/2010/main" val="135040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doing the carousel activity,</a:t>
            </a:r>
            <a:r>
              <a:rPr lang="en-US" baseline="0" dirty="0"/>
              <a:t> use these slides to debrief the activity.</a:t>
            </a:r>
          </a:p>
          <a:p>
            <a:endParaRPr lang="en-US" baseline="0" dirty="0"/>
          </a:p>
          <a:p>
            <a:r>
              <a:rPr lang="en-US" baseline="0" dirty="0"/>
              <a:t>If doing the PowerPoint ID activity, go through these three slides allowing time for students to describe each diagram. Students may work individually or in groups. </a:t>
            </a:r>
          </a:p>
          <a:p>
            <a:endParaRPr lang="en-US" baseline="0" dirty="0"/>
          </a:p>
          <a:p>
            <a:r>
              <a:rPr lang="en-US" baseline="0" dirty="0"/>
              <a:t>The diagrams will be explained and dissected in future slides. This activity is to assess knowledge base and gain a foundation and familiarity with the diagrams. </a:t>
            </a:r>
          </a:p>
        </p:txBody>
      </p:sp>
      <p:sp>
        <p:nvSpPr>
          <p:cNvPr id="4" name="Slide Number Placeholder 3"/>
          <p:cNvSpPr>
            <a:spLocks noGrp="1"/>
          </p:cNvSpPr>
          <p:nvPr>
            <p:ph type="sldNum" sz="quarter" idx="10"/>
          </p:nvPr>
        </p:nvSpPr>
        <p:spPr/>
        <p:txBody>
          <a:bodyPr/>
          <a:lstStyle/>
          <a:p>
            <a:fld id="{76B0EC34-A6FB-4258-A11E-499059DC03E0}" type="slidenum">
              <a:rPr lang="en-US" smtClean="0"/>
              <a:t>3</a:t>
            </a:fld>
            <a:endParaRPr lang="en-US" dirty="0"/>
          </a:p>
        </p:txBody>
      </p:sp>
    </p:spTree>
    <p:extLst>
      <p:ext uri="{BB962C8B-B14F-4D97-AF65-F5344CB8AC3E}">
        <p14:creationId xmlns:p14="http://schemas.microsoft.com/office/powerpoint/2010/main" val="740740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If doing the carousel activity,</a:t>
            </a:r>
            <a:r>
              <a:rPr lang="en-US" b="1" baseline="0" dirty="0"/>
              <a:t> </a:t>
            </a:r>
            <a:r>
              <a:rPr lang="en-US" baseline="0" dirty="0"/>
              <a:t>use these slides to debrief the activity.</a:t>
            </a:r>
          </a:p>
          <a:p>
            <a:endParaRPr lang="en-US" baseline="0" dirty="0"/>
          </a:p>
          <a:p>
            <a:r>
              <a:rPr lang="en-US" b="1" baseline="0" dirty="0"/>
              <a:t>If doing the PowerPoint ID activity, </a:t>
            </a:r>
            <a:r>
              <a:rPr lang="en-US" baseline="0" dirty="0"/>
              <a:t>go through these three slides allowing time for students to describe each diagram. Students may work individually or in groups. </a:t>
            </a:r>
          </a:p>
          <a:p>
            <a:endParaRPr lang="en-US" baseline="0" dirty="0"/>
          </a:p>
          <a:p>
            <a:r>
              <a:rPr lang="en-US" baseline="0" dirty="0"/>
              <a:t>The diagrams will be explained and dissected in future slides. This activity is to assess knowledge base and gain a foundation and familiarity with the diagrams. </a:t>
            </a:r>
          </a:p>
          <a:p>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4</a:t>
            </a:fld>
            <a:endParaRPr lang="en-US" dirty="0"/>
          </a:p>
        </p:txBody>
      </p:sp>
    </p:spTree>
    <p:extLst>
      <p:ext uri="{BB962C8B-B14F-4D97-AF65-F5344CB8AC3E}">
        <p14:creationId xmlns:p14="http://schemas.microsoft.com/office/powerpoint/2010/main" val="2220170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If doing the carousel activity</a:t>
            </a:r>
            <a:r>
              <a:rPr lang="en-US" dirty="0"/>
              <a:t>,</a:t>
            </a:r>
            <a:r>
              <a:rPr lang="en-US" baseline="0" dirty="0"/>
              <a:t> use these slides to debrief the activity. Review the words on the diagram posters and ask students why they selected those words. </a:t>
            </a:r>
          </a:p>
          <a:p>
            <a:endParaRPr lang="en-US" baseline="0" dirty="0"/>
          </a:p>
          <a:p>
            <a:r>
              <a:rPr lang="en-US" b="1" baseline="0" dirty="0"/>
              <a:t>If doing the PowerPoint ID activity</a:t>
            </a:r>
            <a:r>
              <a:rPr lang="en-US" baseline="0" dirty="0"/>
              <a:t>, go through these three slides allowing time for students to describe each diagram. Students may work individually or in groups. After reviewing all three diagrams, go back to Diagram #1 and ask students for their descriptive words about the diagrams. Keep a list on the board or chart paper. Ask students to explain their word choice when describing the diagrams. </a:t>
            </a:r>
          </a:p>
          <a:p>
            <a:endParaRPr lang="en-US" baseline="0" dirty="0"/>
          </a:p>
          <a:p>
            <a:r>
              <a:rPr lang="en-US" baseline="0" dirty="0"/>
              <a:t>The diagrams will be explained and dissected in future slides. This activity is to assess knowledge base and gain a foundation and familiarity with the diagrams. </a:t>
            </a:r>
          </a:p>
        </p:txBody>
      </p:sp>
      <p:sp>
        <p:nvSpPr>
          <p:cNvPr id="4" name="Slide Number Placeholder 3"/>
          <p:cNvSpPr>
            <a:spLocks noGrp="1"/>
          </p:cNvSpPr>
          <p:nvPr>
            <p:ph type="sldNum" sz="quarter" idx="10"/>
          </p:nvPr>
        </p:nvSpPr>
        <p:spPr/>
        <p:txBody>
          <a:bodyPr/>
          <a:lstStyle/>
          <a:p>
            <a:fld id="{76B0EC34-A6FB-4258-A11E-499059DC03E0}" type="slidenum">
              <a:rPr lang="en-US" smtClean="0"/>
              <a:t>5</a:t>
            </a:fld>
            <a:endParaRPr lang="en-US" dirty="0"/>
          </a:p>
        </p:txBody>
      </p:sp>
    </p:spTree>
    <p:extLst>
      <p:ext uri="{BB962C8B-B14F-4D97-AF65-F5344CB8AC3E}">
        <p14:creationId xmlns:p14="http://schemas.microsoft.com/office/powerpoint/2010/main" val="740740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write down these three</a:t>
            </a:r>
            <a:r>
              <a:rPr lang="en-US" baseline="0" dirty="0"/>
              <a:t> systems of government on a sheet of paper. They will be referred to throughout the presentation and having the students write down the names of the systems will assist in clarity when explaining. Students can take notes as needed throughout the presentation. </a:t>
            </a:r>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6</a:t>
            </a:fld>
            <a:endParaRPr lang="en-US" dirty="0"/>
          </a:p>
        </p:txBody>
      </p:sp>
    </p:spTree>
    <p:extLst>
      <p:ext uri="{BB962C8B-B14F-4D97-AF65-F5344CB8AC3E}">
        <p14:creationId xmlns:p14="http://schemas.microsoft.com/office/powerpoint/2010/main" val="2673089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Emphasize with students that a unitary form of government is the most centralized, as the power is concentrated in the central government. </a:t>
            </a:r>
          </a:p>
          <a:p>
            <a:endParaRPr lang="en-US" baseline="0" dirty="0"/>
          </a:p>
        </p:txBody>
      </p:sp>
      <p:sp>
        <p:nvSpPr>
          <p:cNvPr id="4" name="Slide Number Placeholder 3"/>
          <p:cNvSpPr>
            <a:spLocks noGrp="1"/>
          </p:cNvSpPr>
          <p:nvPr>
            <p:ph type="sldNum" sz="quarter" idx="10"/>
          </p:nvPr>
        </p:nvSpPr>
        <p:spPr/>
        <p:txBody>
          <a:bodyPr/>
          <a:lstStyle/>
          <a:p>
            <a:fld id="{76B0EC34-A6FB-4258-A11E-499059DC03E0}" type="slidenum">
              <a:rPr lang="en-US" smtClean="0"/>
              <a:t>7</a:t>
            </a:fld>
            <a:endParaRPr lang="en-US" dirty="0"/>
          </a:p>
        </p:txBody>
      </p:sp>
    </p:spTree>
    <p:extLst>
      <p:ext uri="{BB962C8B-B14F-4D97-AF65-F5344CB8AC3E}">
        <p14:creationId xmlns:p14="http://schemas.microsoft.com/office/powerpoint/2010/main" val="740740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Emphasize with students that a confederal form of government is the least centralized, as the power is spread out among smaller state/regional governments. </a:t>
            </a:r>
          </a:p>
        </p:txBody>
      </p:sp>
      <p:sp>
        <p:nvSpPr>
          <p:cNvPr id="4" name="Slide Number Placeholder 3"/>
          <p:cNvSpPr>
            <a:spLocks noGrp="1"/>
          </p:cNvSpPr>
          <p:nvPr>
            <p:ph type="sldNum" sz="quarter" idx="10"/>
          </p:nvPr>
        </p:nvSpPr>
        <p:spPr/>
        <p:txBody>
          <a:bodyPr/>
          <a:lstStyle/>
          <a:p>
            <a:fld id="{76B0EC34-A6FB-4258-A11E-499059DC03E0}" type="slidenum">
              <a:rPr lang="en-US" smtClean="0"/>
              <a:t>9</a:t>
            </a:fld>
            <a:endParaRPr lang="en-US" dirty="0"/>
          </a:p>
        </p:txBody>
      </p:sp>
    </p:spTree>
    <p:extLst>
      <p:ext uri="{BB962C8B-B14F-4D97-AF65-F5344CB8AC3E}">
        <p14:creationId xmlns:p14="http://schemas.microsoft.com/office/powerpoint/2010/main" val="740740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Emphasize with students that in a federal form of government, the power is shared between the central government and smaller state/regional governments. This means that this system of government is not “centralized” or “decentralized,” but falls somewhere in the middle. </a:t>
            </a:r>
          </a:p>
          <a:p>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11</a:t>
            </a:fld>
            <a:endParaRPr lang="en-US" dirty="0"/>
          </a:p>
        </p:txBody>
      </p:sp>
    </p:spTree>
    <p:extLst>
      <p:ext uri="{BB962C8B-B14F-4D97-AF65-F5344CB8AC3E}">
        <p14:creationId xmlns:p14="http://schemas.microsoft.com/office/powerpoint/2010/main" val="2220170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0EC34-A6FB-4258-A11E-499059DC03E0}" type="slidenum">
              <a:rPr lang="en-US" smtClean="0"/>
              <a:t>14</a:t>
            </a:fld>
            <a:endParaRPr lang="en-US" dirty="0"/>
          </a:p>
        </p:txBody>
      </p:sp>
    </p:spTree>
    <p:extLst>
      <p:ext uri="{BB962C8B-B14F-4D97-AF65-F5344CB8AC3E}">
        <p14:creationId xmlns:p14="http://schemas.microsoft.com/office/powerpoint/2010/main" val="14217183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410200" y="918865"/>
            <a:ext cx="3429000" cy="1752600"/>
          </a:xfrm>
          <a:ln>
            <a:noFill/>
          </a:ln>
        </p:spPr>
        <p:txBody>
          <a:bodyPr>
            <a:normAutofit/>
          </a:bodyPr>
          <a:lstStyle>
            <a:lvl1pPr marL="0" indent="0" algn="ctr">
              <a:buNone/>
              <a:defRPr sz="2000" baseline="0">
                <a:solidFill>
                  <a:schemeClr val="tx1">
                    <a:lumMod val="75000"/>
                    <a:lumOff val="25000"/>
                  </a:schemeClr>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Insert Benchmarks </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15000" y="5675941"/>
            <a:ext cx="3200400" cy="935966"/>
          </a:xfrm>
          <a:prstGeom prst="rect">
            <a:avLst/>
          </a:prstGeom>
        </p:spPr>
      </p:pic>
      <p:sp>
        <p:nvSpPr>
          <p:cNvPr id="9" name="Frame 8"/>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Flowchart: Delay 10"/>
          <p:cNvSpPr/>
          <p:nvPr userDrawn="1"/>
        </p:nvSpPr>
        <p:spPr>
          <a:xfrm rot="5400000">
            <a:off x="379367" y="-36467"/>
            <a:ext cx="4762500" cy="5216434"/>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22663" y="365760"/>
            <a:ext cx="4343400" cy="1219200"/>
          </a:xfrm>
        </p:spPr>
        <p:txBody>
          <a:bodyPr>
            <a:normAutofit/>
          </a:bodyPr>
          <a:lstStyle>
            <a:lvl1pPr>
              <a:defRPr sz="4800">
                <a:solidFill>
                  <a:schemeClr val="bg1"/>
                </a:solidFill>
                <a:latin typeface="Bernard MT Condensed" panose="02050806060905020404" pitchFamily="18" charset="0"/>
              </a:defRPr>
            </a:lvl1pPr>
          </a:lstStyle>
          <a:p>
            <a:r>
              <a:rPr lang="en-US"/>
              <a:t>Click to edit Master title style</a:t>
            </a:r>
            <a:endParaRPr lang="en-US" dirty="0"/>
          </a:p>
        </p:txBody>
      </p:sp>
      <p:sp>
        <p:nvSpPr>
          <p:cNvPr id="12"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14" name="Subtitle 2"/>
          <p:cNvSpPr txBox="1">
            <a:spLocks/>
          </p:cNvSpPr>
          <p:nvPr userDrawn="1"/>
        </p:nvSpPr>
        <p:spPr>
          <a:xfrm>
            <a:off x="1524000" y="1600200"/>
            <a:ext cx="6400800" cy="1219200"/>
          </a:xfrm>
          <a:prstGeom prst="rect">
            <a:avLst/>
          </a:prstGeom>
          <a:ln>
            <a:no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baseline="0">
                <a:solidFill>
                  <a:schemeClr val="tx1">
                    <a:lumMod val="75000"/>
                    <a:lumOff val="25000"/>
                  </a:schemeClr>
                </a:solidFill>
                <a:latin typeface="Comic Sans MS" panose="030F0702030302020204" pitchFamily="66"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Comic Sans MS" panose="030F0702030302020204" pitchFamily="66"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Comic Sans MS" panose="030F0702030302020204" pitchFamily="66"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Comic Sans MS" panose="030F0702030302020204" pitchFamily="66"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solidFill>
                <a:srgbClr val="F5E065"/>
              </a:solidFill>
            </a:endParaRPr>
          </a:p>
        </p:txBody>
      </p:sp>
      <p:sp>
        <p:nvSpPr>
          <p:cNvPr id="18" name="TextBox 17"/>
          <p:cNvSpPr txBox="1"/>
          <p:nvPr userDrawn="1"/>
        </p:nvSpPr>
        <p:spPr>
          <a:xfrm>
            <a:off x="5368834" y="457200"/>
            <a:ext cx="3317966" cy="461665"/>
          </a:xfrm>
          <a:prstGeom prst="rect">
            <a:avLst/>
          </a:prstGeom>
          <a:noFill/>
        </p:spPr>
        <p:txBody>
          <a:bodyPr wrap="square" rtlCol="0">
            <a:spAutoFit/>
          </a:bodyPr>
          <a:lstStyle/>
          <a:p>
            <a:pPr algn="ctr"/>
            <a:r>
              <a:rPr lang="en-US" sz="2400" b="1" dirty="0">
                <a:solidFill>
                  <a:schemeClr val="tx1">
                    <a:lumMod val="75000"/>
                    <a:lumOff val="25000"/>
                  </a:schemeClr>
                </a:solidFill>
                <a:latin typeface="Cambria" panose="02040503050406030204" pitchFamily="18" charset="0"/>
              </a:rPr>
              <a:t>Benchmarks</a:t>
            </a:r>
          </a:p>
        </p:txBody>
      </p:sp>
      <p:sp>
        <p:nvSpPr>
          <p:cNvPr id="21" name="Text Placeholder 20"/>
          <p:cNvSpPr>
            <a:spLocks noGrp="1"/>
          </p:cNvSpPr>
          <p:nvPr>
            <p:ph type="body" sz="quarter" idx="10"/>
          </p:nvPr>
        </p:nvSpPr>
        <p:spPr>
          <a:xfrm>
            <a:off x="762000" y="1752600"/>
            <a:ext cx="4114800" cy="1371600"/>
          </a:xfrm>
        </p:spPr>
        <p:txBody>
          <a:bodyPr>
            <a:normAutofit/>
          </a:bodyPr>
          <a:lstStyle>
            <a:lvl1pPr marL="0" indent="0" algn="ctr">
              <a:buNone/>
              <a:defRPr sz="2800">
                <a:solidFill>
                  <a:srgbClr val="FAEA1A"/>
                </a:solidFill>
              </a:defRPr>
            </a:lvl1pPr>
          </a:lstStyle>
          <a:p>
            <a:pPr lvl="0"/>
            <a:r>
              <a:rPr lang="en-US"/>
              <a:t>Click to edit Master text styles</a:t>
            </a:r>
          </a:p>
        </p:txBody>
      </p:sp>
    </p:spTree>
    <p:extLst>
      <p:ext uri="{BB962C8B-B14F-4D97-AF65-F5344CB8AC3E}">
        <p14:creationId xmlns:p14="http://schemas.microsoft.com/office/powerpoint/2010/main" val="311754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901D-5F18-47E6-B645-116C1E5E23C6}" type="datetimeFigureOut">
              <a:rPr lang="en-US" smtClean="0"/>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0E3C17-CF85-4057-A4A9-004332857066}" type="slidenum">
              <a:rPr lang="en-US" smtClean="0"/>
              <a:t>‹#›</a:t>
            </a:fld>
            <a:endParaRPr lang="en-US" dirty="0"/>
          </a:p>
        </p:txBody>
      </p:sp>
    </p:spTree>
    <p:extLst>
      <p:ext uri="{BB962C8B-B14F-4D97-AF65-F5344CB8AC3E}">
        <p14:creationId xmlns:p14="http://schemas.microsoft.com/office/powerpoint/2010/main" val="3768464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901D-5F18-47E6-B645-116C1E5E23C6}" type="datetimeFigureOut">
              <a:rPr lang="en-US" smtClean="0"/>
              <a:t>8/28/2017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0E3C17-CF85-4057-A4A9-004332857066}" type="slidenum">
              <a:rPr lang="en-US" smtClean="0"/>
              <a:t>‹#›</a:t>
            </a:fld>
            <a:endParaRPr lang="en-US" dirty="0"/>
          </a:p>
        </p:txBody>
      </p:sp>
    </p:spTree>
    <p:extLst>
      <p:ext uri="{BB962C8B-B14F-4D97-AF65-F5344CB8AC3E}">
        <p14:creationId xmlns:p14="http://schemas.microsoft.com/office/powerpoint/2010/main" val="117003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Flowchart: Delay 9"/>
          <p:cNvSpPr/>
          <p:nvPr userDrawn="1"/>
        </p:nvSpPr>
        <p:spPr>
          <a:xfrm rot="5400000">
            <a:off x="3829050" y="-3409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AEA1A"/>
              </a:solidFill>
            </a:endParaRPr>
          </a:p>
        </p:txBody>
      </p:sp>
      <p:sp>
        <p:nvSpPr>
          <p:cNvPr id="2" name="Title 1"/>
          <p:cNvSpPr>
            <a:spLocks noGrp="1"/>
          </p:cNvSpPr>
          <p:nvPr>
            <p:ph type="title"/>
          </p:nvPr>
        </p:nvSpPr>
        <p:spPr>
          <a:xfrm>
            <a:off x="457200" y="304800"/>
            <a:ext cx="8229600" cy="114300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752600"/>
            <a:ext cx="8229600" cy="4343400"/>
          </a:xfrm>
        </p:spPr>
        <p:txBody>
          <a:bodyPr/>
          <a:lstStyle>
            <a:lvl1pPr>
              <a:defRPr>
                <a:solidFill>
                  <a:schemeClr val="tx1">
                    <a:lumMod val="65000"/>
                    <a:lumOff val="35000"/>
                  </a:schemeClr>
                </a:solidFill>
                <a:latin typeface="Cambria" panose="02040503050406030204" pitchFamily="18" charset="0"/>
              </a:defRPr>
            </a:lvl1pPr>
            <a:lvl2pPr>
              <a:defRPr>
                <a:solidFill>
                  <a:schemeClr val="tx1">
                    <a:lumMod val="65000"/>
                    <a:lumOff val="35000"/>
                  </a:schemeClr>
                </a:solidFill>
                <a:latin typeface="Cambria" panose="02040503050406030204" pitchFamily="18" charset="0"/>
              </a:defRPr>
            </a:lvl2pPr>
            <a:lvl3pPr>
              <a:defRPr>
                <a:solidFill>
                  <a:schemeClr val="tx1">
                    <a:lumMod val="65000"/>
                    <a:lumOff val="35000"/>
                  </a:schemeClr>
                </a:solidFill>
                <a:latin typeface="Cambria" panose="02040503050406030204" pitchFamily="18" charset="0"/>
              </a:defRPr>
            </a:lvl3pPr>
            <a:lvl4pPr>
              <a:defRPr>
                <a:solidFill>
                  <a:schemeClr val="tx1">
                    <a:lumMod val="65000"/>
                    <a:lumOff val="35000"/>
                  </a:schemeClr>
                </a:solidFill>
                <a:latin typeface="Cambria" panose="02040503050406030204" pitchFamily="18" charset="0"/>
              </a:defRPr>
            </a:lvl4pPr>
            <a:lvl5pPr>
              <a:defRPr>
                <a:solidFill>
                  <a:schemeClr val="tx1">
                    <a:lumMod val="65000"/>
                    <a:lumOff val="35000"/>
                  </a:schemeClr>
                </a:solidFill>
                <a:latin typeface="Cambria" panose="0204050305040603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28600" y="6248400"/>
            <a:ext cx="3886200" cy="365125"/>
          </a:xfrm>
        </p:spPr>
        <p:txBody>
          <a:bodyPr/>
          <a:lstStyle>
            <a:lvl1pPr algn="l">
              <a:defRPr/>
            </a:lvl1pPr>
          </a:lstStyle>
          <a:p>
            <a:r>
              <a:rPr lang="en-US" dirty="0"/>
              <a:t>The Florida Law Related Education Association, Inc. © 2015</a:t>
            </a:r>
          </a:p>
        </p:txBody>
      </p:sp>
      <p:sp>
        <p:nvSpPr>
          <p:cNvPr id="7" name="Frame 6"/>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Frame 7"/>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19800"/>
            <a:ext cx="1663702" cy="486554"/>
          </a:xfrm>
          <a:prstGeom prst="rect">
            <a:avLst/>
          </a:prstGeom>
        </p:spPr>
      </p:pic>
    </p:spTree>
    <p:extLst>
      <p:ext uri="{BB962C8B-B14F-4D97-AF65-F5344CB8AC3E}">
        <p14:creationId xmlns:p14="http://schemas.microsoft.com/office/powerpoint/2010/main" val="256040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lowchart: Delay 6"/>
          <p:cNvSpPr/>
          <p:nvPr userDrawn="1"/>
        </p:nvSpPr>
        <p:spPr>
          <a:xfrm rot="16200000">
            <a:off x="3467099" y="1181099"/>
            <a:ext cx="3581399" cy="77724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514598" y="4648200"/>
            <a:ext cx="6629400" cy="1362075"/>
          </a:xfrm>
        </p:spPr>
        <p:txBody>
          <a:bodyPr anchor="t">
            <a:noAutofit/>
          </a:bodyPr>
          <a:lstStyle>
            <a:lvl1pPr algn="l">
              <a:defRPr sz="4400" b="1" cap="all">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5257798" y="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9" name="Flowchart: Delay 8"/>
          <p:cNvSpPr/>
          <p:nvPr userDrawn="1"/>
        </p:nvSpPr>
        <p:spPr>
          <a:xfrm rot="10800000">
            <a:off x="3200400" y="533400"/>
            <a:ext cx="5943600" cy="4038600"/>
          </a:xfrm>
          <a:prstGeom prst="flowChartDelay">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267200" y="1600200"/>
            <a:ext cx="4724398" cy="1500187"/>
          </a:xfrm>
        </p:spPr>
        <p:txBody>
          <a:bodyPr anchor="b">
            <a:normAutofit/>
          </a:bodyPr>
          <a:lstStyle>
            <a:lvl1pPr marL="0" indent="0">
              <a:buNone/>
              <a:defRPr sz="3200">
                <a:solidFill>
                  <a:srgbClr val="0A89E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 y="0"/>
            <a:ext cx="1828800" cy="534838"/>
          </a:xfrm>
          <a:prstGeom prst="rect">
            <a:avLst/>
          </a:prstGeom>
        </p:spPr>
      </p:pic>
      <p:sp>
        <p:nvSpPr>
          <p:cNvPr id="12" name="Picture Placeholder 11"/>
          <p:cNvSpPr>
            <a:spLocks noGrp="1"/>
          </p:cNvSpPr>
          <p:nvPr>
            <p:ph type="pic" sz="quarter" idx="10"/>
          </p:nvPr>
        </p:nvSpPr>
        <p:spPr>
          <a:xfrm>
            <a:off x="381000" y="990600"/>
            <a:ext cx="2362200" cy="2286000"/>
          </a:xfrm>
        </p:spPr>
        <p:txBody>
          <a:bodyPr/>
          <a:lstStyle/>
          <a:p>
            <a:r>
              <a:rPr lang="en-US" dirty="0"/>
              <a:t>Click icon to add picture</a:t>
            </a:r>
          </a:p>
        </p:txBody>
      </p:sp>
    </p:spTree>
    <p:extLst>
      <p:ext uri="{BB962C8B-B14F-4D97-AF65-F5344CB8AC3E}">
        <p14:creationId xmlns:p14="http://schemas.microsoft.com/office/powerpoint/2010/main" val="353346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1143000"/>
          </a:xfrm>
          <a:solidFill>
            <a:srgbClr val="0A89E0"/>
          </a:solidFill>
        </p:spPr>
        <p:txBody>
          <a:bodyPr/>
          <a:lstStyle>
            <a:lvl1pPr>
              <a:defRPr>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txBox="1">
            <a:spLocks/>
          </p:cNvSpPr>
          <p:nvPr userDrawn="1"/>
        </p:nvSpPr>
        <p:spPr>
          <a:xfrm>
            <a:off x="2286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9" name="Frame 8"/>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Frame 9"/>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231078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a:solidFill>
            <a:srgbClr val="0A89E0"/>
          </a:solidFill>
        </p:spPr>
        <p:txBody>
          <a:bodyPr/>
          <a:lstStyle>
            <a:lvl1pPr>
              <a:defRPr>
                <a:solidFill>
                  <a:srgbClr val="FAEA1A"/>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solidFill>
            <a:srgbClr val="FAEA1A"/>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solidFill>
            <a:srgbClr val="FAEA1A"/>
          </a:solidFill>
        </p:spPr>
        <p:txBody>
          <a:bodyPr anchor="b"/>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sp>
        <p:nvSpPr>
          <p:cNvPr id="11" name="Frame 10"/>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Frame 11"/>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322671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Flowchart: Delay 5"/>
          <p:cNvSpPr/>
          <p:nvPr userDrawn="1"/>
        </p:nvSpPr>
        <p:spPr>
          <a:xfrm rot="5400000">
            <a:off x="3829050" y="-3663950"/>
            <a:ext cx="1485900" cy="8839200"/>
          </a:xfrm>
          <a:prstGeom prst="flowChartDelay">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AEA1A"/>
              </a:solidFill>
            </a:endParaRPr>
          </a:p>
        </p:txBody>
      </p:sp>
      <p:sp>
        <p:nvSpPr>
          <p:cNvPr id="7" name="Title 1"/>
          <p:cNvSpPr>
            <a:spLocks noGrp="1"/>
          </p:cNvSpPr>
          <p:nvPr>
            <p:ph type="title"/>
          </p:nvPr>
        </p:nvSpPr>
        <p:spPr>
          <a:xfrm>
            <a:off x="457200" y="50800"/>
            <a:ext cx="8229600" cy="1143000"/>
          </a:xfrm>
        </p:spPr>
        <p:txBody>
          <a:bodyPr/>
          <a:lstStyle>
            <a:lvl1pPr>
              <a:defRPr>
                <a:solidFill>
                  <a:schemeClr val="bg1"/>
                </a:solidFill>
              </a:defRPr>
            </a:lvl1pPr>
          </a:lstStyle>
          <a:p>
            <a:r>
              <a:rPr lang="en-US"/>
              <a:t>Click to edit Master title style</a:t>
            </a:r>
            <a:endParaRPr lang="en-US" dirty="0"/>
          </a:p>
        </p:txBody>
      </p:sp>
      <p:sp>
        <p:nvSpPr>
          <p:cNvPr id="8" name="Footer Placeholder 4"/>
          <p:cNvSpPr txBox="1">
            <a:spLocks/>
          </p:cNvSpPr>
          <p:nvPr userDrawn="1"/>
        </p:nvSpPr>
        <p:spPr>
          <a:xfrm>
            <a:off x="0" y="6480175"/>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0298" y="6288477"/>
            <a:ext cx="1663702" cy="486554"/>
          </a:xfrm>
          <a:prstGeom prst="rect">
            <a:avLst/>
          </a:prstGeom>
        </p:spPr>
      </p:pic>
    </p:spTree>
    <p:extLst>
      <p:ext uri="{BB962C8B-B14F-4D97-AF65-F5344CB8AC3E}">
        <p14:creationId xmlns:p14="http://schemas.microsoft.com/office/powerpoint/2010/main" val="40428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ame 4"/>
          <p:cNvSpPr/>
          <p:nvPr userDrawn="1"/>
        </p:nvSpPr>
        <p:spPr>
          <a:xfrm>
            <a:off x="0" y="0"/>
            <a:ext cx="9144000" cy="6858000"/>
          </a:xfrm>
          <a:prstGeom prst="frame">
            <a:avLst>
              <a:gd name="adj1" fmla="val 1574"/>
            </a:avLst>
          </a:prstGeom>
          <a:solidFill>
            <a:srgbClr val="FAE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Frame 5"/>
          <p:cNvSpPr/>
          <p:nvPr userDrawn="1"/>
        </p:nvSpPr>
        <p:spPr>
          <a:xfrm>
            <a:off x="152400" y="190500"/>
            <a:ext cx="8839200" cy="6477000"/>
          </a:xfrm>
          <a:prstGeom prst="frame">
            <a:avLst>
              <a:gd name="adj1" fmla="val 1574"/>
            </a:avLst>
          </a:prstGeom>
          <a:solidFill>
            <a:srgbClr val="0A8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Footer Placeholder 4"/>
          <p:cNvSpPr txBox="1">
            <a:spLocks/>
          </p:cNvSpPr>
          <p:nvPr userDrawn="1"/>
        </p:nvSpPr>
        <p:spPr>
          <a:xfrm>
            <a:off x="304800" y="6248400"/>
            <a:ext cx="3886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The Florida Law Related Education Association, Inc. © 2015</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45200"/>
            <a:ext cx="1663702" cy="486554"/>
          </a:xfrm>
          <a:prstGeom prst="rect">
            <a:avLst/>
          </a:prstGeom>
        </p:spPr>
      </p:pic>
    </p:spTree>
    <p:extLst>
      <p:ext uri="{BB962C8B-B14F-4D97-AF65-F5344CB8AC3E}">
        <p14:creationId xmlns:p14="http://schemas.microsoft.com/office/powerpoint/2010/main" val="12204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C901D-5F18-47E6-B645-116C1E5E23C6}" type="datetimeFigureOut">
              <a:rPr lang="en-US" smtClean="0"/>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0E3C17-CF85-4057-A4A9-004332857066}" type="slidenum">
              <a:rPr lang="en-US" smtClean="0"/>
              <a:t>‹#›</a:t>
            </a:fld>
            <a:endParaRPr lang="en-US" dirty="0"/>
          </a:p>
        </p:txBody>
      </p:sp>
    </p:spTree>
    <p:extLst>
      <p:ext uri="{BB962C8B-B14F-4D97-AF65-F5344CB8AC3E}">
        <p14:creationId xmlns:p14="http://schemas.microsoft.com/office/powerpoint/2010/main" val="94390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C901D-5F18-47E6-B645-116C1E5E23C6}" type="datetimeFigureOut">
              <a:rPr lang="en-US" smtClean="0"/>
              <a:t>8/28/2017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0E3C17-CF85-4057-A4A9-004332857066}" type="slidenum">
              <a:rPr lang="en-US" smtClean="0"/>
              <a:t>‹#›</a:t>
            </a:fld>
            <a:endParaRPr lang="en-US" dirty="0"/>
          </a:p>
        </p:txBody>
      </p:sp>
    </p:spTree>
    <p:extLst>
      <p:ext uri="{BB962C8B-B14F-4D97-AF65-F5344CB8AC3E}">
        <p14:creationId xmlns:p14="http://schemas.microsoft.com/office/powerpoint/2010/main" val="137043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901D-5F18-47E6-B645-116C1E5E23C6}" type="datetimeFigureOut">
              <a:rPr lang="en-US" smtClean="0"/>
              <a:t>8/28/2017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0E3C17-CF85-4057-A4A9-004332857066}" type="slidenum">
              <a:rPr lang="en-US" smtClean="0"/>
              <a:t>‹#›</a:t>
            </a:fld>
            <a:endParaRPr lang="en-US" dirty="0"/>
          </a:p>
        </p:txBody>
      </p:sp>
    </p:spTree>
    <p:extLst>
      <p:ext uri="{BB962C8B-B14F-4D97-AF65-F5344CB8AC3E}">
        <p14:creationId xmlns:p14="http://schemas.microsoft.com/office/powerpoint/2010/main" val="2144839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A89E0"/>
          </a:solidFill>
          <a:latin typeface="Bernard MT Condensed" panose="020508060609050204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75000"/>
              <a:lumOff val="25000"/>
            </a:schemeClr>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410200" y="1143000"/>
            <a:ext cx="3429000" cy="1752600"/>
          </a:xfrm>
        </p:spPr>
        <p:txBody>
          <a:bodyPr/>
          <a:lstStyle/>
          <a:p>
            <a:r>
              <a:rPr lang="en-US" dirty="0"/>
              <a:t>SS.7.C.3.2 Compare parliamentary, federal, confederal, and unitary systems of government.</a:t>
            </a:r>
          </a:p>
        </p:txBody>
      </p:sp>
      <p:sp>
        <p:nvSpPr>
          <p:cNvPr id="3" name="Title 2"/>
          <p:cNvSpPr>
            <a:spLocks noGrp="1"/>
          </p:cNvSpPr>
          <p:nvPr>
            <p:ph type="ctrTitle"/>
          </p:nvPr>
        </p:nvSpPr>
        <p:spPr>
          <a:xfrm>
            <a:off x="622663" y="365760"/>
            <a:ext cx="4343400" cy="1767840"/>
          </a:xfrm>
        </p:spPr>
        <p:txBody>
          <a:bodyPr>
            <a:normAutofit/>
          </a:bodyPr>
          <a:lstStyle/>
          <a:p>
            <a:r>
              <a:rPr lang="en-US" dirty="0"/>
              <a:t>Making Systems Simple! </a:t>
            </a:r>
          </a:p>
        </p:txBody>
      </p:sp>
      <p:sp>
        <p:nvSpPr>
          <p:cNvPr id="4" name="Text Placeholder 3"/>
          <p:cNvSpPr>
            <a:spLocks noGrp="1"/>
          </p:cNvSpPr>
          <p:nvPr>
            <p:ph type="body" sz="quarter" idx="10"/>
          </p:nvPr>
        </p:nvSpPr>
        <p:spPr>
          <a:xfrm>
            <a:off x="762000" y="2286000"/>
            <a:ext cx="4114800" cy="1371600"/>
          </a:xfrm>
        </p:spPr>
        <p:txBody>
          <a:bodyPr/>
          <a:lstStyle/>
          <a:p>
            <a:r>
              <a:rPr lang="en-US" dirty="0"/>
              <a:t>A Guide to Understanding Systems of Government </a:t>
            </a:r>
          </a:p>
        </p:txBody>
      </p:sp>
    </p:spTree>
    <p:extLst>
      <p:ext uri="{BB962C8B-B14F-4D97-AF65-F5344CB8AC3E}">
        <p14:creationId xmlns:p14="http://schemas.microsoft.com/office/powerpoint/2010/main" val="1398256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Confederal- Alternative Representation </a:t>
            </a:r>
          </a:p>
        </p:txBody>
      </p:sp>
      <p:pic>
        <p:nvPicPr>
          <p:cNvPr id="11" name="Content Placeholder 10"/>
          <p:cNvPicPr>
            <a:picLocks noGrp="1" noChangeAspect="1"/>
          </p:cNvPicPr>
          <p:nvPr>
            <p:ph idx="1"/>
          </p:nvPr>
        </p:nvPicPr>
        <p:blipFill>
          <a:blip r:embed="rId2"/>
          <a:stretch>
            <a:fillRect/>
          </a:stretch>
        </p:blipFill>
        <p:spPr>
          <a:xfrm>
            <a:off x="2597943" y="1447800"/>
            <a:ext cx="3948113" cy="5014661"/>
          </a:xfrm>
          <a:prstGeom prst="rect">
            <a:avLst/>
          </a:prstGeom>
        </p:spPr>
      </p:pic>
    </p:spTree>
    <p:extLst>
      <p:ext uri="{BB962C8B-B14F-4D97-AF65-F5344CB8AC3E}">
        <p14:creationId xmlns:p14="http://schemas.microsoft.com/office/powerpoint/2010/main" val="1120555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3387721" y="2869540"/>
            <a:ext cx="2305031" cy="2128097"/>
            <a:chOff x="6660621" y="3914931"/>
            <a:chExt cx="1904999" cy="1263053"/>
          </a:xfrm>
          <a:solidFill>
            <a:srgbClr val="FAEA1A"/>
          </a:solidFill>
        </p:grpSpPr>
        <p:sp>
          <p:nvSpPr>
            <p:cNvPr id="47" name="Oval 46"/>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effectLst/>
                <a:latin typeface="Verdana" pitchFamily="34" charset="0"/>
                <a:cs typeface="Arial" charset="0"/>
              </a:endParaRPr>
            </a:p>
          </p:txBody>
        </p:sp>
        <p:sp>
          <p:nvSpPr>
            <p:cNvPr id="48" name="TextBox 47"/>
            <p:cNvSpPr txBox="1"/>
            <p:nvPr/>
          </p:nvSpPr>
          <p:spPr>
            <a:xfrm>
              <a:off x="6775522" y="4299854"/>
              <a:ext cx="1732465" cy="493207"/>
            </a:xfrm>
            <a:prstGeom prst="rect">
              <a:avLst/>
            </a:prstGeom>
            <a:grpFill/>
          </p:spPr>
          <p:txBody>
            <a:bodyPr wrap="square" rtlCol="0">
              <a:spAutoFit/>
            </a:bodyPr>
            <a:lstStyle/>
            <a:p>
              <a:pPr algn="ctr"/>
              <a:r>
                <a:rPr lang="en-US" sz="2400" b="1" dirty="0"/>
                <a:t>Central Government</a:t>
              </a:r>
            </a:p>
          </p:txBody>
        </p:sp>
      </p:grpSp>
      <p:grpSp>
        <p:nvGrpSpPr>
          <p:cNvPr id="28" name="Group 27"/>
          <p:cNvGrpSpPr/>
          <p:nvPr/>
        </p:nvGrpSpPr>
        <p:grpSpPr>
          <a:xfrm>
            <a:off x="285769" y="1447800"/>
            <a:ext cx="2305031" cy="2128097"/>
            <a:chOff x="6660621" y="3914931"/>
            <a:chExt cx="1904999" cy="1263053"/>
          </a:xfrm>
          <a:solidFill>
            <a:srgbClr val="0A89E0"/>
          </a:solidFill>
        </p:grpSpPr>
        <p:sp>
          <p:nvSpPr>
            <p:cNvPr id="29" name="Oval 28"/>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0" name="TextBox 29"/>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sp>
        <p:nvSpPr>
          <p:cNvPr id="25" name="Right Arrow 24"/>
          <p:cNvSpPr/>
          <p:nvPr/>
        </p:nvSpPr>
        <p:spPr bwMode="auto">
          <a:xfrm rot="12448898">
            <a:off x="2217011" y="2907538"/>
            <a:ext cx="174702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 name="Title 1"/>
          <p:cNvSpPr>
            <a:spLocks noGrp="1"/>
          </p:cNvSpPr>
          <p:nvPr>
            <p:ph type="title"/>
          </p:nvPr>
        </p:nvSpPr>
        <p:spPr/>
        <p:txBody>
          <a:bodyPr>
            <a:normAutofit/>
          </a:bodyPr>
          <a:lstStyle/>
          <a:p>
            <a:r>
              <a:rPr lang="en-US" sz="6000" dirty="0">
                <a:solidFill>
                  <a:schemeClr val="bg1"/>
                </a:solidFill>
              </a:rPr>
              <a:t>Federal System </a:t>
            </a:r>
          </a:p>
        </p:txBody>
      </p:sp>
      <p:grpSp>
        <p:nvGrpSpPr>
          <p:cNvPr id="31" name="Group 30"/>
          <p:cNvGrpSpPr/>
          <p:nvPr/>
        </p:nvGrpSpPr>
        <p:grpSpPr>
          <a:xfrm>
            <a:off x="6553200" y="4394999"/>
            <a:ext cx="2305031" cy="2128097"/>
            <a:chOff x="6660621" y="3914931"/>
            <a:chExt cx="1904999" cy="1263053"/>
          </a:xfrm>
          <a:solidFill>
            <a:srgbClr val="0A89E0"/>
          </a:solidFill>
        </p:grpSpPr>
        <p:sp>
          <p:nvSpPr>
            <p:cNvPr id="32" name="Oval 31"/>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3" name="TextBox 32"/>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34" name="Group 33"/>
          <p:cNvGrpSpPr/>
          <p:nvPr/>
        </p:nvGrpSpPr>
        <p:grpSpPr>
          <a:xfrm>
            <a:off x="302710" y="4424971"/>
            <a:ext cx="2305031" cy="2128097"/>
            <a:chOff x="6660621" y="3914931"/>
            <a:chExt cx="1904999" cy="1263053"/>
          </a:xfrm>
          <a:solidFill>
            <a:srgbClr val="0A89E0"/>
          </a:solidFill>
        </p:grpSpPr>
        <p:sp>
          <p:nvSpPr>
            <p:cNvPr id="35" name="Oval 34"/>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6" name="TextBox 35"/>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37" name="Group 36"/>
          <p:cNvGrpSpPr/>
          <p:nvPr/>
        </p:nvGrpSpPr>
        <p:grpSpPr>
          <a:xfrm>
            <a:off x="6553200" y="1493071"/>
            <a:ext cx="2305031" cy="2128097"/>
            <a:chOff x="6660621" y="3914931"/>
            <a:chExt cx="1904999" cy="1263053"/>
          </a:xfrm>
          <a:solidFill>
            <a:srgbClr val="0A89E0"/>
          </a:solidFill>
        </p:grpSpPr>
        <p:sp>
          <p:nvSpPr>
            <p:cNvPr id="38" name="Oval 3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9" name="TextBox 38"/>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sp>
        <p:nvSpPr>
          <p:cNvPr id="20" name="Right Arrow 19"/>
          <p:cNvSpPr/>
          <p:nvPr/>
        </p:nvSpPr>
        <p:spPr bwMode="auto">
          <a:xfrm rot="1653002">
            <a:off x="2038411" y="3299025"/>
            <a:ext cx="166585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0" name="Right Arrow 39"/>
          <p:cNvSpPr/>
          <p:nvPr/>
        </p:nvSpPr>
        <p:spPr bwMode="auto">
          <a:xfrm rot="12448898">
            <a:off x="5485511" y="4277068"/>
            <a:ext cx="174702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1" name="Right Arrow 40"/>
          <p:cNvSpPr/>
          <p:nvPr/>
        </p:nvSpPr>
        <p:spPr bwMode="auto">
          <a:xfrm rot="1653002">
            <a:off x="5220318" y="4716268"/>
            <a:ext cx="166585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2" name="Right Arrow 41"/>
          <p:cNvSpPr/>
          <p:nvPr/>
        </p:nvSpPr>
        <p:spPr bwMode="auto">
          <a:xfrm rot="8645360">
            <a:off x="1999930" y="4457646"/>
            <a:ext cx="174702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3" name="Right Arrow 42"/>
          <p:cNvSpPr/>
          <p:nvPr/>
        </p:nvSpPr>
        <p:spPr bwMode="auto">
          <a:xfrm rot="19449464">
            <a:off x="2366392" y="4733497"/>
            <a:ext cx="166585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4" name="Right Arrow 43"/>
          <p:cNvSpPr/>
          <p:nvPr/>
        </p:nvSpPr>
        <p:spPr bwMode="auto">
          <a:xfrm rot="9183585">
            <a:off x="5247109" y="2720405"/>
            <a:ext cx="1460208"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5" name="Right Arrow 44"/>
          <p:cNvSpPr/>
          <p:nvPr/>
        </p:nvSpPr>
        <p:spPr bwMode="auto">
          <a:xfrm rot="20144725">
            <a:off x="5457477" y="3078918"/>
            <a:ext cx="1514209"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6" name="TextBox 25"/>
          <p:cNvSpPr txBox="1"/>
          <p:nvPr/>
        </p:nvSpPr>
        <p:spPr>
          <a:xfrm>
            <a:off x="2607740" y="1452591"/>
            <a:ext cx="3945459" cy="1200329"/>
          </a:xfrm>
          <a:prstGeom prst="rect">
            <a:avLst/>
          </a:prstGeom>
          <a:noFill/>
        </p:spPr>
        <p:txBody>
          <a:bodyPr wrap="square" rtlCol="0">
            <a:spAutoFit/>
          </a:bodyPr>
          <a:lstStyle/>
          <a:p>
            <a:pPr marL="285750" indent="-285750">
              <a:buFont typeface="Arial" panose="020B0604020202020204" pitchFamily="34" charset="0"/>
              <a:buChar char="•"/>
            </a:pPr>
            <a:r>
              <a:rPr lang="en-US" sz="2400" b="1" dirty="0">
                <a:solidFill>
                  <a:schemeClr val="tx1">
                    <a:lumMod val="75000"/>
                    <a:lumOff val="25000"/>
                  </a:schemeClr>
                </a:solidFill>
                <a:latin typeface="Cambria" panose="02040503050406030204" pitchFamily="18" charset="0"/>
              </a:rPr>
              <a:t>Power shared </a:t>
            </a:r>
            <a:r>
              <a:rPr lang="en-US" sz="2400" dirty="0">
                <a:solidFill>
                  <a:schemeClr val="tx1">
                    <a:lumMod val="75000"/>
                    <a:lumOff val="25000"/>
                  </a:schemeClr>
                </a:solidFill>
                <a:latin typeface="Cambria" panose="02040503050406030204" pitchFamily="18" charset="0"/>
              </a:rPr>
              <a:t>between central and state/regional governments </a:t>
            </a:r>
          </a:p>
        </p:txBody>
      </p:sp>
    </p:spTree>
    <p:extLst>
      <p:ext uri="{BB962C8B-B14F-4D97-AF65-F5344CB8AC3E}">
        <p14:creationId xmlns:p14="http://schemas.microsoft.com/office/powerpoint/2010/main" val="311858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circle(in)">
                                      <p:cBhvr>
                                        <p:cTn id="21" dur="2000"/>
                                        <p:tgtEl>
                                          <p:spTgt spid="20"/>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circle(in)">
                                      <p:cBhvr>
                                        <p:cTn id="24" dur="2000"/>
                                        <p:tgtEl>
                                          <p:spTgt spid="25"/>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circle(in)">
                                      <p:cBhvr>
                                        <p:cTn id="27" dur="2000"/>
                                        <p:tgtEl>
                                          <p:spTgt spid="41"/>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circle(in)">
                                      <p:cBhvr>
                                        <p:cTn id="30" dur="2000"/>
                                        <p:tgtEl>
                                          <p:spTgt spid="40"/>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circle(in)">
                                      <p:cBhvr>
                                        <p:cTn id="33" dur="2000"/>
                                        <p:tgtEl>
                                          <p:spTgt spid="43"/>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circle(in)">
                                      <p:cBhvr>
                                        <p:cTn id="36" dur="2000"/>
                                        <p:tgtEl>
                                          <p:spTgt spid="42"/>
                                        </p:tgtEl>
                                      </p:cBhvr>
                                    </p:animEffect>
                                  </p:childTnLst>
                                </p:cTn>
                              </p:par>
                              <p:par>
                                <p:cTn id="37" presetID="6" presetClass="entr" presetSubtype="16"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circle(in)">
                                      <p:cBhvr>
                                        <p:cTn id="39" dur="2000"/>
                                        <p:tgtEl>
                                          <p:spTgt spid="45"/>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circle(in)">
                                      <p:cBhvr>
                                        <p:cTn id="42" dur="2000"/>
                                        <p:tgtEl>
                                          <p:spTgt spid="44"/>
                                        </p:tgtEl>
                                      </p:cBhvr>
                                    </p:animEffect>
                                  </p:childTnLst>
                                </p:cTn>
                              </p:par>
                              <p:par>
                                <p:cTn id="43" presetID="10" presetClass="entr" presetSubtype="0" fill="hold" nodeType="with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fade">
                                      <p:cBhvr>
                                        <p:cTn id="4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0" grpId="0" animBg="1"/>
      <p:bldP spid="40" grpId="0" animBg="1"/>
      <p:bldP spid="41" grpId="0" animBg="1"/>
      <p:bldP spid="42" grpId="0" animBg="1"/>
      <p:bldP spid="43" grpId="0" animBg="1"/>
      <p:bldP spid="44"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Federal- </a:t>
            </a:r>
            <a:r>
              <a:rPr lang="en-US"/>
              <a:t>Alternative Representation </a:t>
            </a:r>
            <a:endParaRPr lang="en-US"/>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9925" y="1752600"/>
            <a:ext cx="2724150" cy="4117901"/>
          </a:xfrm>
        </p:spPr>
      </p:pic>
    </p:spTree>
    <p:extLst>
      <p:ext uri="{BB962C8B-B14F-4D97-AF65-F5344CB8AC3E}">
        <p14:creationId xmlns:p14="http://schemas.microsoft.com/office/powerpoint/2010/main" val="331930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Hints</a:t>
            </a:r>
          </a:p>
        </p:txBody>
      </p:sp>
      <p:sp>
        <p:nvSpPr>
          <p:cNvPr id="3" name="Content Placeholder 2"/>
          <p:cNvSpPr>
            <a:spLocks noGrp="1"/>
          </p:cNvSpPr>
          <p:nvPr>
            <p:ph idx="1"/>
          </p:nvPr>
        </p:nvSpPr>
        <p:spPr/>
        <p:txBody>
          <a:bodyPr/>
          <a:lstStyle/>
          <a:p>
            <a:pPr eaLnBrk="1" hangingPunct="1"/>
            <a:r>
              <a:rPr lang="en-US" altLang="en-US" sz="3600" u="sng"/>
              <a:t>F</a:t>
            </a:r>
            <a:r>
              <a:rPr lang="en-US" altLang="en-US" sz="3600"/>
              <a:t>ederal=</a:t>
            </a:r>
          </a:p>
          <a:p>
            <a:pPr lvl="1" eaLnBrk="1" hangingPunct="1"/>
            <a:r>
              <a:rPr lang="en-US" altLang="en-US" sz="3200"/>
              <a:t> “</a:t>
            </a:r>
            <a:r>
              <a:rPr lang="en-US" altLang="en-US" sz="3200" u="sng"/>
              <a:t>F</a:t>
            </a:r>
            <a:r>
              <a:rPr lang="en-US" altLang="en-US" sz="3200"/>
              <a:t>riends” </a:t>
            </a:r>
          </a:p>
          <a:p>
            <a:pPr eaLnBrk="1" hangingPunct="1"/>
            <a:r>
              <a:rPr lang="en-US" altLang="en-US" sz="3600" u="sng"/>
              <a:t>Unit</a:t>
            </a:r>
            <a:r>
              <a:rPr lang="en-US" altLang="en-US" sz="3600"/>
              <a:t>ary= </a:t>
            </a:r>
          </a:p>
          <a:p>
            <a:pPr lvl="1" eaLnBrk="1" hangingPunct="1"/>
            <a:r>
              <a:rPr lang="en-US" altLang="en-US" sz="3200"/>
              <a:t>“Unified”</a:t>
            </a:r>
          </a:p>
          <a:p>
            <a:pPr eaLnBrk="1" hangingPunct="1"/>
            <a:r>
              <a:rPr lang="en-US" altLang="en-US" sz="3600" u="sng"/>
              <a:t>C</a:t>
            </a:r>
            <a:r>
              <a:rPr lang="en-US" altLang="en-US" sz="3600"/>
              <a:t>onfederal=</a:t>
            </a:r>
          </a:p>
          <a:p>
            <a:pPr lvl="1" eaLnBrk="1" hangingPunct="1"/>
            <a:r>
              <a:rPr lang="en-US" altLang="en-US" sz="3200"/>
              <a:t> A.O.</a:t>
            </a:r>
            <a:r>
              <a:rPr lang="en-US" altLang="en-US" sz="3200" u="sng"/>
              <a:t>C</a:t>
            </a:r>
            <a:r>
              <a:rPr lang="en-US" altLang="en-US" sz="3200"/>
              <a:t> (Articles of Confederation)</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3299702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down)">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 them up! </a:t>
            </a:r>
          </a:p>
        </p:txBody>
      </p:sp>
      <p:sp>
        <p:nvSpPr>
          <p:cNvPr id="3" name="Content Placeholder 2"/>
          <p:cNvSpPr>
            <a:spLocks noGrp="1"/>
          </p:cNvSpPr>
          <p:nvPr>
            <p:ph idx="1"/>
          </p:nvPr>
        </p:nvSpPr>
        <p:spPr>
          <a:xfrm>
            <a:off x="381000" y="1775618"/>
            <a:ext cx="8229600" cy="4373563"/>
          </a:xfrm>
        </p:spPr>
        <p:txBody>
          <a:bodyPr/>
          <a:lstStyle/>
          <a:p>
            <a:r>
              <a:rPr lang="en-US" dirty="0"/>
              <a:t>These three systems of government are all about the distribution of power. </a:t>
            </a:r>
          </a:p>
          <a:p>
            <a:r>
              <a:rPr lang="en-US" dirty="0"/>
              <a:t>How would you place these systems  on a “power line,” from most centralized power to least centralized power? </a:t>
            </a:r>
          </a:p>
        </p:txBody>
      </p:sp>
      <p:sp>
        <p:nvSpPr>
          <p:cNvPr id="4" name="Rectangle 3"/>
          <p:cNvSpPr/>
          <p:nvPr/>
        </p:nvSpPr>
        <p:spPr>
          <a:xfrm>
            <a:off x="2971800" y="5486400"/>
            <a:ext cx="2843535" cy="923330"/>
          </a:xfrm>
          <a:prstGeom prst="rect">
            <a:avLst/>
          </a:prstGeom>
          <a:noFill/>
        </p:spPr>
        <p:txBody>
          <a:bodyPr wrap="none" lIns="91440" tIns="45720" rIns="91440" bIns="45720">
            <a:spAutoFit/>
          </a:bodyPr>
          <a:lstStyle/>
          <a:p>
            <a:pPr algn="ctr"/>
            <a:r>
              <a:rPr lang="en-US" sz="5400" b="1" dirty="0">
                <a:ln w="1905"/>
                <a:solidFill>
                  <a:srgbClr val="0A89E0"/>
                </a:solidFill>
                <a:effectLst>
                  <a:innerShdw blurRad="69850" dist="43180" dir="5400000">
                    <a:srgbClr val="000000">
                      <a:alpha val="65000"/>
                    </a:srgbClr>
                  </a:innerShdw>
                </a:effectLst>
                <a:latin typeface="Elephant" pitchFamily="18" charset="0"/>
              </a:rPr>
              <a:t>Unitary</a:t>
            </a:r>
          </a:p>
        </p:txBody>
      </p:sp>
      <p:sp>
        <p:nvSpPr>
          <p:cNvPr id="5" name="Rectangle 4"/>
          <p:cNvSpPr/>
          <p:nvPr/>
        </p:nvSpPr>
        <p:spPr>
          <a:xfrm>
            <a:off x="457200" y="4404360"/>
            <a:ext cx="2823658" cy="923330"/>
          </a:xfrm>
          <a:prstGeom prst="rect">
            <a:avLst/>
          </a:prstGeom>
          <a:noFill/>
        </p:spPr>
        <p:txBody>
          <a:bodyPr wrap="none" lIns="91440" tIns="45720" rIns="91440" bIns="45720">
            <a:spAutoFit/>
          </a:bodyPr>
          <a:lstStyle/>
          <a:p>
            <a:pPr algn="ctr"/>
            <a:r>
              <a:rPr lang="en-US" sz="5400" b="1" dirty="0">
                <a:ln w="1905"/>
                <a:solidFill>
                  <a:srgbClr val="0A89E0"/>
                </a:solidFill>
                <a:effectLst>
                  <a:innerShdw blurRad="69850" dist="43180" dir="5400000">
                    <a:srgbClr val="000000">
                      <a:alpha val="65000"/>
                    </a:srgbClr>
                  </a:innerShdw>
                </a:effectLst>
                <a:latin typeface="Elephant" pitchFamily="18" charset="0"/>
              </a:rPr>
              <a:t>Federal</a:t>
            </a:r>
          </a:p>
        </p:txBody>
      </p:sp>
      <p:sp>
        <p:nvSpPr>
          <p:cNvPr id="6" name="Rectangle 5"/>
          <p:cNvSpPr/>
          <p:nvPr/>
        </p:nvSpPr>
        <p:spPr>
          <a:xfrm>
            <a:off x="4922519" y="4389120"/>
            <a:ext cx="3967753" cy="923330"/>
          </a:xfrm>
          <a:prstGeom prst="rect">
            <a:avLst/>
          </a:prstGeom>
          <a:noFill/>
        </p:spPr>
        <p:txBody>
          <a:bodyPr wrap="none" lIns="91440" tIns="45720" rIns="91440" bIns="45720">
            <a:spAutoFit/>
          </a:bodyPr>
          <a:lstStyle/>
          <a:p>
            <a:pPr algn="ctr"/>
            <a:r>
              <a:rPr lang="en-US" sz="5400" b="1" dirty="0">
                <a:ln w="1905"/>
                <a:solidFill>
                  <a:srgbClr val="0A89E0"/>
                </a:solidFill>
                <a:effectLst>
                  <a:innerShdw blurRad="69850" dist="43180" dir="5400000">
                    <a:srgbClr val="000000">
                      <a:alpha val="65000"/>
                    </a:srgbClr>
                  </a:innerShdw>
                </a:effectLst>
                <a:latin typeface="Elephant" pitchFamily="18" charset="0"/>
              </a:rPr>
              <a:t>Confederal</a:t>
            </a:r>
          </a:p>
        </p:txBody>
      </p:sp>
    </p:spTree>
    <p:extLst>
      <p:ext uri="{BB962C8B-B14F-4D97-AF65-F5344CB8AC3E}">
        <p14:creationId xmlns:p14="http://schemas.microsoft.com/office/powerpoint/2010/main" val="4119638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1143000"/>
          </a:xfrm>
        </p:spPr>
        <p:txBody>
          <a:bodyPr>
            <a:normAutofit/>
          </a:bodyPr>
          <a:lstStyle/>
          <a:p>
            <a:r>
              <a:rPr lang="en-US" dirty="0"/>
              <a:t>First of all….Foldable Notes! </a:t>
            </a:r>
          </a:p>
        </p:txBody>
      </p:sp>
      <p:sp>
        <p:nvSpPr>
          <p:cNvPr id="3" name="Content Placeholder 2"/>
          <p:cNvSpPr>
            <a:spLocks noGrp="1"/>
          </p:cNvSpPr>
          <p:nvPr>
            <p:ph idx="1"/>
          </p:nvPr>
        </p:nvSpPr>
        <p:spPr>
          <a:xfrm>
            <a:off x="304800" y="1752601"/>
            <a:ext cx="8305800" cy="2438399"/>
          </a:xfrm>
        </p:spPr>
        <p:txBody>
          <a:bodyPr>
            <a:normAutofit fontScale="77500" lnSpcReduction="20000"/>
          </a:bodyPr>
          <a:lstStyle/>
          <a:p>
            <a:r>
              <a:rPr lang="en-US" dirty="0"/>
              <a:t>Follow these steps to make foldable notes for this lesson:</a:t>
            </a:r>
          </a:p>
          <a:p>
            <a:pPr marL="525780" indent="-457200">
              <a:buFont typeface="+mj-lt"/>
              <a:buAutoNum type="arabicPeriod"/>
            </a:pPr>
            <a:r>
              <a:rPr lang="en-US" dirty="0"/>
              <a:t>Fold one sheet of paper in half, long ways (hot dog), to create a crease. Unfold paper and lie flat. </a:t>
            </a:r>
          </a:p>
          <a:p>
            <a:pPr marL="525780" indent="-457200">
              <a:buFont typeface="+mj-lt"/>
              <a:buAutoNum type="arabicPeriod"/>
            </a:pPr>
            <a:r>
              <a:rPr lang="en-US" dirty="0"/>
              <a:t>Cut one side in 3 equal parts, creating flaps.</a:t>
            </a:r>
          </a:p>
          <a:p>
            <a:pPr marL="525780" indent="-457200">
              <a:buFont typeface="+mj-lt"/>
              <a:buAutoNum type="arabicPeriod"/>
            </a:pPr>
            <a:r>
              <a:rPr lang="en-US" dirty="0"/>
              <a:t>When folded in half, it will look like the image below.</a:t>
            </a:r>
          </a:p>
          <a:p>
            <a:pPr marL="525780" indent="-457200">
              <a:buFont typeface="+mj-lt"/>
              <a:buAutoNum type="arabicPeriod"/>
            </a:pPr>
            <a:endParaRPr lang="en-US" dirty="0"/>
          </a:p>
        </p:txBody>
      </p:sp>
      <p:sp>
        <p:nvSpPr>
          <p:cNvPr id="4" name="Rectangle 3"/>
          <p:cNvSpPr/>
          <p:nvPr/>
        </p:nvSpPr>
        <p:spPr>
          <a:xfrm>
            <a:off x="2362200" y="3810000"/>
            <a:ext cx="4343400" cy="2590800"/>
          </a:xfrm>
          <a:prstGeom prst="rect">
            <a:avLst/>
          </a:prstGeom>
          <a:noFill/>
          <a:ln w="57150">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6" name="Straight Connector 5"/>
          <p:cNvCxnSpPr>
            <a:stCxn id="4" idx="1"/>
            <a:endCxn id="4" idx="3"/>
          </p:cNvCxnSpPr>
          <p:nvPr/>
        </p:nvCxnSpPr>
        <p:spPr>
          <a:xfrm>
            <a:off x="2362200" y="5105400"/>
            <a:ext cx="4343400" cy="0"/>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1989" y="38100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10000" y="38100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360189" y="5105400"/>
            <a:ext cx="4343400" cy="1295400"/>
          </a:xfrm>
          <a:prstGeom prst="rect">
            <a:avLst/>
          </a:prstGeom>
          <a:noFill/>
          <a:ln w="38100">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16" name="Straight Connector 15"/>
          <p:cNvCxnSpPr/>
          <p:nvPr/>
        </p:nvCxnSpPr>
        <p:spPr>
          <a:xfrm>
            <a:off x="5334000" y="51054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12011" y="51054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11"/>
          </p:nvPr>
        </p:nvSpPr>
        <p:spPr>
          <a:xfrm>
            <a:off x="6248400" y="6218237"/>
            <a:ext cx="3502152" cy="365125"/>
          </a:xfrm>
        </p:spPr>
        <p:txBody>
          <a:bodyPr/>
          <a:lstStyle/>
          <a:p>
            <a:r>
              <a:rPr lang="en-US" dirty="0">
                <a:solidFill>
                  <a:srgbClr val="0F6FC6"/>
                </a:solidFill>
              </a:rPr>
              <a:t>FLREA Copyright 2012</a:t>
            </a:r>
          </a:p>
        </p:txBody>
      </p:sp>
    </p:spTree>
    <p:extLst>
      <p:ext uri="{BB962C8B-B14F-4D97-AF65-F5344CB8AC3E}">
        <p14:creationId xmlns:p14="http://schemas.microsoft.com/office/powerpoint/2010/main" val="167372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22"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par>
                                <p:cTn id="24" presetID="22" presetClass="entr" presetSubtype="1"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up)">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xit" presetSubtype="0" fill="hold" grpId="1" nodeType="withEffect">
                                  <p:stCondLst>
                                    <p:cond delay="0"/>
                                  </p:stCondLst>
                                  <p:childTnLst>
                                    <p:animEffect transition="out" filter="fade">
                                      <p:cBhvr>
                                        <p:cTn id="33" dur="500"/>
                                        <p:tgtEl>
                                          <p:spTgt spid="4"/>
                                        </p:tgtEl>
                                      </p:cBhvr>
                                    </p:animEffect>
                                    <p:set>
                                      <p:cBhvr>
                                        <p:cTn id="34" dur="1" fill="hold">
                                          <p:stCondLst>
                                            <p:cond delay="499"/>
                                          </p:stCondLst>
                                        </p:cTn>
                                        <p:tgtEl>
                                          <p:spTgt spid="4"/>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par>
                                <p:cTn id="44" presetID="22" presetClass="entr" presetSubtype="1"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wipe(up)">
                                      <p:cBhvr>
                                        <p:cTn id="46" dur="500"/>
                                        <p:tgtEl>
                                          <p:spTgt spid="16"/>
                                        </p:tgtEl>
                                      </p:cBhvr>
                                    </p:animEffect>
                                  </p:childTnLst>
                                </p:cTn>
                              </p:par>
                              <p:par>
                                <p:cTn id="47" presetID="22" presetClass="entr" presetSubtype="1"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wipe(up)">
                                      <p:cBhvr>
                                        <p:cTn id="4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Label Your Foldable: </a:t>
            </a:r>
          </a:p>
        </p:txBody>
      </p:sp>
      <p:sp>
        <p:nvSpPr>
          <p:cNvPr id="4" name="Rectangle 3"/>
          <p:cNvSpPr/>
          <p:nvPr/>
        </p:nvSpPr>
        <p:spPr>
          <a:xfrm>
            <a:off x="609600" y="3159486"/>
            <a:ext cx="7848600" cy="2895600"/>
          </a:xfrm>
          <a:prstGeom prst="rect">
            <a:avLst/>
          </a:prstGeom>
          <a:noFill/>
          <a:ln w="38100">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5" name="Straight Connector 4"/>
          <p:cNvCxnSpPr/>
          <p:nvPr/>
        </p:nvCxnSpPr>
        <p:spPr>
          <a:xfrm>
            <a:off x="6019800" y="3124200"/>
            <a:ext cx="0" cy="28956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276600" y="3124200"/>
            <a:ext cx="0" cy="28956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14400" y="4572000"/>
            <a:ext cx="7239000" cy="0"/>
          </a:xfrm>
          <a:prstGeom prst="line">
            <a:avLst/>
          </a:prstGeom>
          <a:ln w="76200">
            <a:solidFill>
              <a:srgbClr val="FAEA1A"/>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1704548"/>
            <a:ext cx="8077200" cy="1815882"/>
          </a:xfrm>
          <a:prstGeom prst="rect">
            <a:avLst/>
          </a:prstGeom>
          <a:noFill/>
        </p:spPr>
        <p:txBody>
          <a:bodyPr wrap="square" rtlCol="0">
            <a:spAutoFit/>
          </a:bodyPr>
          <a:lstStyle/>
          <a:p>
            <a:pPr algn="ctr"/>
            <a:r>
              <a:rPr lang="en-US" sz="2800" dirty="0"/>
              <a:t>Draw a line across your foldable. On the outside write the names of the systems of government in order from most centralized to least centralized. </a:t>
            </a:r>
          </a:p>
        </p:txBody>
      </p:sp>
      <p:sp>
        <p:nvSpPr>
          <p:cNvPr id="14" name="TextBox 13"/>
          <p:cNvSpPr txBox="1"/>
          <p:nvPr/>
        </p:nvSpPr>
        <p:spPr>
          <a:xfrm>
            <a:off x="838200" y="3520430"/>
            <a:ext cx="2057400" cy="830997"/>
          </a:xfrm>
          <a:prstGeom prst="rect">
            <a:avLst/>
          </a:prstGeom>
          <a:noFill/>
        </p:spPr>
        <p:txBody>
          <a:bodyPr wrap="square" rtlCol="0">
            <a:spAutoFit/>
          </a:bodyPr>
          <a:lstStyle/>
          <a:p>
            <a:pPr algn="ctr"/>
            <a:r>
              <a:rPr lang="en-US" sz="2400" b="1" dirty="0">
                <a:solidFill>
                  <a:srgbClr val="0A89E0"/>
                </a:solidFill>
              </a:rPr>
              <a:t>Most Centralized</a:t>
            </a:r>
          </a:p>
        </p:txBody>
      </p:sp>
      <p:sp>
        <p:nvSpPr>
          <p:cNvPr id="15" name="TextBox 14"/>
          <p:cNvSpPr txBox="1"/>
          <p:nvPr/>
        </p:nvSpPr>
        <p:spPr>
          <a:xfrm>
            <a:off x="6172200" y="3526347"/>
            <a:ext cx="2209800" cy="830997"/>
          </a:xfrm>
          <a:prstGeom prst="rect">
            <a:avLst/>
          </a:prstGeom>
          <a:noFill/>
        </p:spPr>
        <p:txBody>
          <a:bodyPr wrap="square" rtlCol="0">
            <a:spAutoFit/>
          </a:bodyPr>
          <a:lstStyle/>
          <a:p>
            <a:pPr algn="ctr"/>
            <a:r>
              <a:rPr lang="en-US" sz="2400" b="1" dirty="0">
                <a:solidFill>
                  <a:srgbClr val="0A89E0"/>
                </a:solidFill>
              </a:rPr>
              <a:t>Least Centralized</a:t>
            </a:r>
          </a:p>
        </p:txBody>
      </p:sp>
    </p:spTree>
    <p:extLst>
      <p:ext uri="{BB962C8B-B14F-4D97-AF65-F5344CB8AC3E}">
        <p14:creationId xmlns:p14="http://schemas.microsoft.com/office/powerpoint/2010/main" val="161218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19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Inside: </a:t>
            </a:r>
          </a:p>
        </p:txBody>
      </p:sp>
      <p:grpSp>
        <p:nvGrpSpPr>
          <p:cNvPr id="10" name="Group 9"/>
          <p:cNvGrpSpPr/>
          <p:nvPr/>
        </p:nvGrpSpPr>
        <p:grpSpPr>
          <a:xfrm>
            <a:off x="1831375" y="2998113"/>
            <a:ext cx="5564611" cy="3429000"/>
            <a:chOff x="2360189" y="3810000"/>
            <a:chExt cx="4345411" cy="2590800"/>
          </a:xfrm>
        </p:grpSpPr>
        <p:sp>
          <p:nvSpPr>
            <p:cNvPr id="4" name="Rectangle 3"/>
            <p:cNvSpPr/>
            <p:nvPr/>
          </p:nvSpPr>
          <p:spPr>
            <a:xfrm>
              <a:off x="2362200" y="3810000"/>
              <a:ext cx="4343400" cy="2590800"/>
            </a:xfrm>
            <a:prstGeom prst="rect">
              <a:avLst/>
            </a:prstGeom>
            <a:noFill/>
            <a:ln w="57150">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5" name="Straight Connector 4"/>
            <p:cNvCxnSpPr/>
            <p:nvPr/>
          </p:nvCxnSpPr>
          <p:spPr>
            <a:xfrm>
              <a:off x="5331989" y="38100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0" y="38100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360189" y="5105400"/>
              <a:ext cx="4343400" cy="1295400"/>
            </a:xfrm>
            <a:prstGeom prst="rect">
              <a:avLst/>
            </a:prstGeom>
            <a:noFill/>
            <a:ln w="38100">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8" name="Straight Connector 7"/>
            <p:cNvCxnSpPr/>
            <p:nvPr/>
          </p:nvCxnSpPr>
          <p:spPr>
            <a:xfrm>
              <a:off x="5334000" y="51054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812011" y="5105400"/>
              <a:ext cx="0" cy="129540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304800" y="1865293"/>
            <a:ext cx="8610600" cy="954107"/>
          </a:xfrm>
          <a:prstGeom prst="rect">
            <a:avLst/>
          </a:prstGeom>
          <a:noFill/>
        </p:spPr>
        <p:txBody>
          <a:bodyPr wrap="square" rtlCol="0">
            <a:spAutoFit/>
          </a:bodyPr>
          <a:lstStyle/>
          <a:p>
            <a:pPr algn="ctr"/>
            <a:r>
              <a:rPr lang="en-US" sz="2800" dirty="0"/>
              <a:t>Draw a diagram of each system under the appropriate flap and a written description of each system of government. </a:t>
            </a:r>
          </a:p>
        </p:txBody>
      </p:sp>
      <p:sp>
        <p:nvSpPr>
          <p:cNvPr id="12" name="TextBox 11"/>
          <p:cNvSpPr txBox="1"/>
          <p:nvPr/>
        </p:nvSpPr>
        <p:spPr>
          <a:xfrm>
            <a:off x="1981200" y="3352800"/>
            <a:ext cx="1524000" cy="461665"/>
          </a:xfrm>
          <a:prstGeom prst="rect">
            <a:avLst/>
          </a:prstGeom>
          <a:noFill/>
        </p:spPr>
        <p:txBody>
          <a:bodyPr wrap="square" rtlCol="0">
            <a:spAutoFit/>
          </a:bodyPr>
          <a:lstStyle/>
          <a:p>
            <a:pPr algn="ctr"/>
            <a:r>
              <a:rPr lang="en-US" sz="2400" b="1" dirty="0">
                <a:solidFill>
                  <a:srgbClr val="0A89E0"/>
                </a:solidFill>
              </a:rPr>
              <a:t>Diagram</a:t>
            </a:r>
          </a:p>
        </p:txBody>
      </p:sp>
      <p:sp>
        <p:nvSpPr>
          <p:cNvPr id="13" name="TextBox 12"/>
          <p:cNvSpPr txBox="1"/>
          <p:nvPr/>
        </p:nvSpPr>
        <p:spPr>
          <a:xfrm>
            <a:off x="3886200" y="3352800"/>
            <a:ext cx="1524000" cy="461665"/>
          </a:xfrm>
          <a:prstGeom prst="rect">
            <a:avLst/>
          </a:prstGeom>
          <a:noFill/>
        </p:spPr>
        <p:txBody>
          <a:bodyPr wrap="square" rtlCol="0">
            <a:spAutoFit/>
          </a:bodyPr>
          <a:lstStyle/>
          <a:p>
            <a:pPr algn="ctr"/>
            <a:r>
              <a:rPr lang="en-US" sz="2400" b="1" dirty="0">
                <a:solidFill>
                  <a:srgbClr val="0A89E0"/>
                </a:solidFill>
              </a:rPr>
              <a:t>Diagram</a:t>
            </a:r>
          </a:p>
        </p:txBody>
      </p:sp>
      <p:sp>
        <p:nvSpPr>
          <p:cNvPr id="14" name="TextBox 13"/>
          <p:cNvSpPr txBox="1"/>
          <p:nvPr/>
        </p:nvSpPr>
        <p:spPr>
          <a:xfrm>
            <a:off x="5715000" y="3352800"/>
            <a:ext cx="1524000" cy="461665"/>
          </a:xfrm>
          <a:prstGeom prst="rect">
            <a:avLst/>
          </a:prstGeom>
          <a:noFill/>
        </p:spPr>
        <p:txBody>
          <a:bodyPr wrap="square" rtlCol="0">
            <a:spAutoFit/>
          </a:bodyPr>
          <a:lstStyle/>
          <a:p>
            <a:pPr algn="ctr"/>
            <a:r>
              <a:rPr lang="en-US" sz="2400" b="1" dirty="0">
                <a:solidFill>
                  <a:srgbClr val="0A89E0"/>
                </a:solidFill>
              </a:rPr>
              <a:t>Diagram</a:t>
            </a:r>
          </a:p>
        </p:txBody>
      </p:sp>
      <p:sp>
        <p:nvSpPr>
          <p:cNvPr id="15" name="TextBox 14"/>
          <p:cNvSpPr txBox="1"/>
          <p:nvPr/>
        </p:nvSpPr>
        <p:spPr>
          <a:xfrm>
            <a:off x="1981200" y="5200531"/>
            <a:ext cx="1524000" cy="369332"/>
          </a:xfrm>
          <a:prstGeom prst="rect">
            <a:avLst/>
          </a:prstGeom>
          <a:noFill/>
        </p:spPr>
        <p:txBody>
          <a:bodyPr wrap="square" rtlCol="0">
            <a:spAutoFit/>
          </a:bodyPr>
          <a:lstStyle/>
          <a:p>
            <a:pPr algn="ctr"/>
            <a:r>
              <a:rPr lang="en-US" b="1" dirty="0">
                <a:solidFill>
                  <a:srgbClr val="0A89E0"/>
                </a:solidFill>
              </a:rPr>
              <a:t>Description</a:t>
            </a:r>
          </a:p>
        </p:txBody>
      </p:sp>
      <p:sp>
        <p:nvSpPr>
          <p:cNvPr id="16" name="TextBox 15"/>
          <p:cNvSpPr txBox="1"/>
          <p:nvPr/>
        </p:nvSpPr>
        <p:spPr>
          <a:xfrm>
            <a:off x="3886200" y="5228282"/>
            <a:ext cx="1524000" cy="369332"/>
          </a:xfrm>
          <a:prstGeom prst="rect">
            <a:avLst/>
          </a:prstGeom>
          <a:noFill/>
        </p:spPr>
        <p:txBody>
          <a:bodyPr wrap="square" rtlCol="0">
            <a:spAutoFit/>
          </a:bodyPr>
          <a:lstStyle/>
          <a:p>
            <a:pPr algn="ctr"/>
            <a:r>
              <a:rPr lang="en-US" b="1" dirty="0">
                <a:solidFill>
                  <a:srgbClr val="0A89E0"/>
                </a:solidFill>
              </a:rPr>
              <a:t>Description</a:t>
            </a:r>
          </a:p>
        </p:txBody>
      </p:sp>
      <p:sp>
        <p:nvSpPr>
          <p:cNvPr id="17" name="TextBox 16"/>
          <p:cNvSpPr txBox="1"/>
          <p:nvPr/>
        </p:nvSpPr>
        <p:spPr>
          <a:xfrm>
            <a:off x="5715000" y="5245866"/>
            <a:ext cx="1524000" cy="369332"/>
          </a:xfrm>
          <a:prstGeom prst="rect">
            <a:avLst/>
          </a:prstGeom>
          <a:noFill/>
        </p:spPr>
        <p:txBody>
          <a:bodyPr wrap="square" rtlCol="0">
            <a:spAutoFit/>
          </a:bodyPr>
          <a:lstStyle/>
          <a:p>
            <a:pPr algn="ctr"/>
            <a:r>
              <a:rPr lang="en-US" b="1" dirty="0">
                <a:solidFill>
                  <a:srgbClr val="0A89E0"/>
                </a:solidFill>
              </a:rPr>
              <a:t>Description</a:t>
            </a:r>
          </a:p>
        </p:txBody>
      </p:sp>
    </p:spTree>
    <p:extLst>
      <p:ext uri="{BB962C8B-B14F-4D97-AF65-F5344CB8AC3E}">
        <p14:creationId xmlns:p14="http://schemas.microsoft.com/office/powerpoint/2010/main" val="2115591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505862" y="1582103"/>
            <a:ext cx="8320454"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1031" y="1353503"/>
            <a:ext cx="0" cy="457200"/>
          </a:xfrm>
          <a:prstGeom prst="line">
            <a:avLst/>
          </a:prstGeom>
          <a:ln w="76200">
            <a:solidFill>
              <a:srgbClr val="FAEA1A"/>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59116" y="1353503"/>
            <a:ext cx="0" cy="457200"/>
          </a:xfrm>
          <a:prstGeom prst="line">
            <a:avLst/>
          </a:prstGeom>
          <a:ln w="76200">
            <a:solidFill>
              <a:srgbClr val="FAEA1A"/>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826316" y="1359365"/>
            <a:ext cx="0" cy="457200"/>
          </a:xfrm>
          <a:prstGeom prst="line">
            <a:avLst/>
          </a:prstGeom>
          <a:ln w="76200">
            <a:solidFill>
              <a:srgbClr val="FAEA1A"/>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8131" y="578401"/>
            <a:ext cx="1756315" cy="584775"/>
          </a:xfrm>
          <a:prstGeom prst="rect">
            <a:avLst/>
          </a:prstGeom>
          <a:noFill/>
        </p:spPr>
        <p:txBody>
          <a:bodyPr wrap="none" lIns="91440" tIns="45720" rIns="91440" bIns="45720">
            <a:spAutoFit/>
          </a:bodyPr>
          <a:lstStyle/>
          <a:p>
            <a:pPr algn="ctr"/>
            <a:r>
              <a:rPr lang="en-US" sz="3200" b="1" dirty="0">
                <a:ln w="1905"/>
                <a:solidFill>
                  <a:srgbClr val="0A89E0"/>
                </a:solidFill>
                <a:effectLst>
                  <a:innerShdw blurRad="69850" dist="43180" dir="5400000">
                    <a:srgbClr val="000000">
                      <a:alpha val="65000"/>
                    </a:srgbClr>
                  </a:innerShdw>
                </a:effectLst>
                <a:latin typeface="Elephant" pitchFamily="18" charset="0"/>
              </a:rPr>
              <a:t>Unitary</a:t>
            </a:r>
          </a:p>
        </p:txBody>
      </p:sp>
      <p:sp>
        <p:nvSpPr>
          <p:cNvPr id="11" name="Rectangle 10"/>
          <p:cNvSpPr/>
          <p:nvPr/>
        </p:nvSpPr>
        <p:spPr>
          <a:xfrm>
            <a:off x="3685127" y="578401"/>
            <a:ext cx="1747978" cy="584775"/>
          </a:xfrm>
          <a:prstGeom prst="rect">
            <a:avLst/>
          </a:prstGeom>
          <a:noFill/>
        </p:spPr>
        <p:txBody>
          <a:bodyPr wrap="none" lIns="91440" tIns="45720" rIns="91440" bIns="45720">
            <a:spAutoFit/>
          </a:bodyPr>
          <a:lstStyle/>
          <a:p>
            <a:pPr algn="ctr"/>
            <a:r>
              <a:rPr lang="en-US" sz="3200" b="1" dirty="0">
                <a:ln w="1905"/>
                <a:solidFill>
                  <a:srgbClr val="0A89E0"/>
                </a:solidFill>
                <a:effectLst>
                  <a:innerShdw blurRad="69850" dist="43180" dir="5400000">
                    <a:srgbClr val="000000">
                      <a:alpha val="65000"/>
                    </a:srgbClr>
                  </a:innerShdw>
                </a:effectLst>
                <a:latin typeface="Elephant" pitchFamily="18" charset="0"/>
              </a:rPr>
              <a:t>Federal</a:t>
            </a:r>
          </a:p>
        </p:txBody>
      </p:sp>
      <p:sp>
        <p:nvSpPr>
          <p:cNvPr id="12" name="Rectangle 11"/>
          <p:cNvSpPr/>
          <p:nvPr/>
        </p:nvSpPr>
        <p:spPr>
          <a:xfrm>
            <a:off x="6432236" y="578401"/>
            <a:ext cx="2429511" cy="584775"/>
          </a:xfrm>
          <a:prstGeom prst="rect">
            <a:avLst/>
          </a:prstGeom>
          <a:noFill/>
        </p:spPr>
        <p:txBody>
          <a:bodyPr wrap="none" lIns="91440" tIns="45720" rIns="91440" bIns="45720">
            <a:spAutoFit/>
          </a:bodyPr>
          <a:lstStyle/>
          <a:p>
            <a:pPr algn="ctr"/>
            <a:r>
              <a:rPr lang="en-US" sz="3200" b="1" dirty="0">
                <a:ln w="1905"/>
                <a:solidFill>
                  <a:srgbClr val="0A89E0"/>
                </a:solidFill>
                <a:effectLst>
                  <a:innerShdw blurRad="69850" dist="43180" dir="5400000">
                    <a:srgbClr val="000000">
                      <a:alpha val="65000"/>
                    </a:srgbClr>
                  </a:innerShdw>
                </a:effectLst>
                <a:latin typeface="Elephant" pitchFamily="18" charset="0"/>
              </a:rPr>
              <a:t>Confederal</a:t>
            </a:r>
          </a:p>
        </p:txBody>
      </p:sp>
      <p:sp>
        <p:nvSpPr>
          <p:cNvPr id="13" name="TextBox 12"/>
          <p:cNvSpPr txBox="1"/>
          <p:nvPr/>
        </p:nvSpPr>
        <p:spPr>
          <a:xfrm>
            <a:off x="381000" y="1836680"/>
            <a:ext cx="2409093" cy="954107"/>
          </a:xfrm>
          <a:prstGeom prst="rect">
            <a:avLst/>
          </a:prstGeom>
          <a:noFill/>
        </p:spPr>
        <p:txBody>
          <a:bodyPr wrap="square" rtlCol="0">
            <a:spAutoFit/>
          </a:bodyPr>
          <a:lstStyle/>
          <a:p>
            <a:r>
              <a:rPr lang="en-US" sz="2800" b="1" dirty="0">
                <a:solidFill>
                  <a:srgbClr val="0A89E0"/>
                </a:solidFill>
              </a:rPr>
              <a:t>Most Centralized</a:t>
            </a:r>
          </a:p>
        </p:txBody>
      </p:sp>
      <p:sp>
        <p:nvSpPr>
          <p:cNvPr id="14" name="TextBox 13"/>
          <p:cNvSpPr txBox="1"/>
          <p:nvPr/>
        </p:nvSpPr>
        <p:spPr>
          <a:xfrm>
            <a:off x="6542092" y="1855123"/>
            <a:ext cx="2209800" cy="954107"/>
          </a:xfrm>
          <a:prstGeom prst="rect">
            <a:avLst/>
          </a:prstGeom>
          <a:noFill/>
        </p:spPr>
        <p:txBody>
          <a:bodyPr wrap="square" rtlCol="0">
            <a:spAutoFit/>
          </a:bodyPr>
          <a:lstStyle/>
          <a:p>
            <a:pPr algn="r"/>
            <a:r>
              <a:rPr lang="en-US" sz="2800" b="1" dirty="0">
                <a:solidFill>
                  <a:srgbClr val="0A89E0"/>
                </a:solidFill>
              </a:rPr>
              <a:t>Least Centralized</a:t>
            </a:r>
          </a:p>
        </p:txBody>
      </p:sp>
      <p:sp>
        <p:nvSpPr>
          <p:cNvPr id="15" name="TextBox 14"/>
          <p:cNvSpPr txBox="1"/>
          <p:nvPr/>
        </p:nvSpPr>
        <p:spPr>
          <a:xfrm>
            <a:off x="198131" y="2790787"/>
            <a:ext cx="2532185" cy="1015663"/>
          </a:xfrm>
          <a:prstGeom prst="rect">
            <a:avLst/>
          </a:prstGeom>
          <a:noFill/>
        </p:spPr>
        <p:txBody>
          <a:bodyPr wrap="square" rtlCol="0">
            <a:spAutoFit/>
          </a:bodyPr>
          <a:lstStyle/>
          <a:p>
            <a:pPr algn="ctr"/>
            <a:r>
              <a:rPr lang="en-US" sz="2000" b="1" dirty="0"/>
              <a:t>Modern Examples:</a:t>
            </a:r>
          </a:p>
          <a:p>
            <a:pPr marL="285750" indent="-285750">
              <a:buFont typeface="Arial" pitchFamily="34" charset="0"/>
              <a:buChar char="•"/>
            </a:pPr>
            <a:r>
              <a:rPr lang="en-US" sz="2000" dirty="0"/>
              <a:t>France</a:t>
            </a:r>
          </a:p>
          <a:p>
            <a:pPr marL="285750" indent="-285750">
              <a:buFont typeface="Arial" pitchFamily="34" charset="0"/>
              <a:buChar char="•"/>
            </a:pPr>
            <a:r>
              <a:rPr lang="en-US" sz="2000" dirty="0"/>
              <a:t>United Kingdom  </a:t>
            </a:r>
          </a:p>
        </p:txBody>
      </p:sp>
      <p:sp>
        <p:nvSpPr>
          <p:cNvPr id="16" name="TextBox 15"/>
          <p:cNvSpPr txBox="1"/>
          <p:nvPr/>
        </p:nvSpPr>
        <p:spPr>
          <a:xfrm>
            <a:off x="3441883" y="2816824"/>
            <a:ext cx="2260233" cy="1015663"/>
          </a:xfrm>
          <a:prstGeom prst="rect">
            <a:avLst/>
          </a:prstGeom>
          <a:noFill/>
        </p:spPr>
        <p:txBody>
          <a:bodyPr wrap="square" rtlCol="0">
            <a:spAutoFit/>
          </a:bodyPr>
          <a:lstStyle/>
          <a:p>
            <a:pPr algn="ctr"/>
            <a:r>
              <a:rPr lang="en-US" sz="2000" b="1" dirty="0"/>
              <a:t>Modern Examples:</a:t>
            </a:r>
          </a:p>
          <a:p>
            <a:pPr marL="285750" indent="-285750">
              <a:buFont typeface="Arial" pitchFamily="34" charset="0"/>
              <a:buChar char="•"/>
            </a:pPr>
            <a:r>
              <a:rPr lang="en-US" sz="2000" dirty="0"/>
              <a:t>Canada</a:t>
            </a:r>
          </a:p>
          <a:p>
            <a:pPr marL="285750" indent="-285750">
              <a:buFont typeface="Arial" pitchFamily="34" charset="0"/>
              <a:buChar char="•"/>
            </a:pPr>
            <a:r>
              <a:rPr lang="en-US" sz="2000" dirty="0"/>
              <a:t>United States </a:t>
            </a:r>
          </a:p>
        </p:txBody>
      </p:sp>
      <p:sp>
        <p:nvSpPr>
          <p:cNvPr id="17" name="TextBox 16"/>
          <p:cNvSpPr txBox="1"/>
          <p:nvPr/>
        </p:nvSpPr>
        <p:spPr>
          <a:xfrm>
            <a:off x="6448307" y="2838182"/>
            <a:ext cx="2303585" cy="707886"/>
          </a:xfrm>
          <a:prstGeom prst="rect">
            <a:avLst/>
          </a:prstGeom>
          <a:noFill/>
        </p:spPr>
        <p:txBody>
          <a:bodyPr wrap="square" rtlCol="0">
            <a:spAutoFit/>
          </a:bodyPr>
          <a:lstStyle/>
          <a:p>
            <a:pPr algn="ctr"/>
            <a:r>
              <a:rPr lang="en-US" sz="2000" b="1" dirty="0"/>
              <a:t>Modern Examples:</a:t>
            </a:r>
          </a:p>
          <a:p>
            <a:pPr marL="285750" indent="-285750">
              <a:buFont typeface="Arial" pitchFamily="34" charset="0"/>
              <a:buChar char="•"/>
            </a:pPr>
            <a:r>
              <a:rPr lang="en-US" sz="2000" dirty="0"/>
              <a:t>European Union</a:t>
            </a:r>
          </a:p>
        </p:txBody>
      </p:sp>
      <p:pic>
        <p:nvPicPr>
          <p:cNvPr id="2058" name="Picture 10" descr="C:\Documents and Settings\flrea\Local Settings\Temporary Internet Files\Content.IE5\J53TWFJT\MC9003098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399" y="4882911"/>
            <a:ext cx="1560853" cy="92468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170" y="3832487"/>
            <a:ext cx="1456289" cy="969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1170" y="4977379"/>
            <a:ext cx="1581892" cy="830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3926819"/>
            <a:ext cx="1560853" cy="780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40137" y="3832487"/>
            <a:ext cx="2011755" cy="1333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293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2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00"/>
                                        <p:tgtEl>
                                          <p:spTgt spid="15"/>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xEl>
                                              <p:pRg st="0" end="0"/>
                                            </p:txEl>
                                          </p:spTgt>
                                        </p:tgtEl>
                                        <p:attrNameLst>
                                          <p:attrName>style.visibility</p:attrName>
                                        </p:attrNameLst>
                                      </p:cBhvr>
                                      <p:to>
                                        <p:strVal val="visible"/>
                                      </p:to>
                                    </p:set>
                                    <p:animEffect transition="in" filter="fade">
                                      <p:cBhvr>
                                        <p:cTn id="32" dur="500"/>
                                        <p:tgtEl>
                                          <p:spTgt spid="1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xEl>
                                              <p:pRg st="1" end="1"/>
                                            </p:txEl>
                                          </p:spTgt>
                                        </p:tgtEl>
                                        <p:attrNameLst>
                                          <p:attrName>style.visibility</p:attrName>
                                        </p:attrNameLst>
                                      </p:cBhvr>
                                      <p:to>
                                        <p:strVal val="visible"/>
                                      </p:to>
                                    </p:set>
                                    <p:animEffect transition="in" filter="fade">
                                      <p:cBhvr>
                                        <p:cTn id="37" dur="500"/>
                                        <p:tgtEl>
                                          <p:spTgt spid="15">
                                            <p:txEl>
                                              <p:pRg st="1" end="1"/>
                                            </p:txEl>
                                          </p:spTgt>
                                        </p:tgtEl>
                                      </p:cBhvr>
                                    </p:animEffect>
                                  </p:childTnLst>
                                </p:cTn>
                              </p:par>
                              <p:par>
                                <p:cTn id="38" presetID="42" presetClass="entr" presetSubtype="0" fill="hold" nodeType="with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fade">
                                      <p:cBhvr>
                                        <p:cTn id="40" dur="1000"/>
                                        <p:tgtEl>
                                          <p:spTgt spid="1026"/>
                                        </p:tgtEl>
                                      </p:cBhvr>
                                    </p:animEffect>
                                    <p:anim calcmode="lin" valueType="num">
                                      <p:cBhvr>
                                        <p:cTn id="41" dur="1000" fill="hold"/>
                                        <p:tgtEl>
                                          <p:spTgt spid="1026"/>
                                        </p:tgtEl>
                                        <p:attrNameLst>
                                          <p:attrName>ppt_x</p:attrName>
                                        </p:attrNameLst>
                                      </p:cBhvr>
                                      <p:tavLst>
                                        <p:tav tm="0">
                                          <p:val>
                                            <p:strVal val="#ppt_x"/>
                                          </p:val>
                                        </p:tav>
                                        <p:tav tm="100000">
                                          <p:val>
                                            <p:strVal val="#ppt_x"/>
                                          </p:val>
                                        </p:tav>
                                      </p:tavLst>
                                    </p:anim>
                                    <p:anim calcmode="lin" valueType="num">
                                      <p:cBhvr>
                                        <p:cTn id="42"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
                                            <p:txEl>
                                              <p:pRg st="2" end="2"/>
                                            </p:txEl>
                                          </p:spTgt>
                                        </p:tgtEl>
                                        <p:attrNameLst>
                                          <p:attrName>style.visibility</p:attrName>
                                        </p:attrNameLst>
                                      </p:cBhvr>
                                      <p:to>
                                        <p:strVal val="visible"/>
                                      </p:to>
                                    </p:set>
                                    <p:animEffect transition="in" filter="fade">
                                      <p:cBhvr>
                                        <p:cTn id="47" dur="500"/>
                                        <p:tgtEl>
                                          <p:spTgt spid="15">
                                            <p:txEl>
                                              <p:pRg st="2" end="2"/>
                                            </p:txEl>
                                          </p:spTgt>
                                        </p:tgtEl>
                                      </p:cBhvr>
                                    </p:animEffect>
                                  </p:childTnLst>
                                </p:cTn>
                              </p:par>
                              <p:par>
                                <p:cTn id="48" presetID="42" presetClass="entr" presetSubtype="0" fill="hold" nodeType="withEffect">
                                  <p:stCondLst>
                                    <p:cond delay="0"/>
                                  </p:stCondLst>
                                  <p:childTnLst>
                                    <p:set>
                                      <p:cBhvr>
                                        <p:cTn id="49" dur="1" fill="hold">
                                          <p:stCondLst>
                                            <p:cond delay="0"/>
                                          </p:stCondLst>
                                        </p:cTn>
                                        <p:tgtEl>
                                          <p:spTgt spid="1027"/>
                                        </p:tgtEl>
                                        <p:attrNameLst>
                                          <p:attrName>style.visibility</p:attrName>
                                        </p:attrNameLst>
                                      </p:cBhvr>
                                      <p:to>
                                        <p:strVal val="visible"/>
                                      </p:to>
                                    </p:set>
                                    <p:animEffect transition="in" filter="fade">
                                      <p:cBhvr>
                                        <p:cTn id="50" dur="1000"/>
                                        <p:tgtEl>
                                          <p:spTgt spid="1027"/>
                                        </p:tgtEl>
                                      </p:cBhvr>
                                    </p:animEffect>
                                    <p:anim calcmode="lin" valueType="num">
                                      <p:cBhvr>
                                        <p:cTn id="51" dur="1000" fill="hold"/>
                                        <p:tgtEl>
                                          <p:spTgt spid="1027"/>
                                        </p:tgtEl>
                                        <p:attrNameLst>
                                          <p:attrName>ppt_x</p:attrName>
                                        </p:attrNameLst>
                                      </p:cBhvr>
                                      <p:tavLst>
                                        <p:tav tm="0">
                                          <p:val>
                                            <p:strVal val="#ppt_x"/>
                                          </p:val>
                                        </p:tav>
                                        <p:tav tm="100000">
                                          <p:val>
                                            <p:strVal val="#ppt_x"/>
                                          </p:val>
                                        </p:tav>
                                      </p:tavLst>
                                    </p:anim>
                                    <p:anim calcmode="lin" valueType="num">
                                      <p:cBhvr>
                                        <p:cTn id="52"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10" presetClass="entr" presetSubtype="0" fill="hold" nodeType="withEffect">
                                  <p:stCondLst>
                                    <p:cond delay="0"/>
                                  </p:stCondLst>
                                  <p:childTnLst>
                                    <p:set>
                                      <p:cBhvr>
                                        <p:cTn id="61" dur="1" fill="hold">
                                          <p:stCondLst>
                                            <p:cond delay="0"/>
                                          </p:stCondLst>
                                        </p:cTn>
                                        <p:tgtEl>
                                          <p:spTgt spid="16">
                                            <p:txEl>
                                              <p:pRg st="0" end="0"/>
                                            </p:txEl>
                                          </p:spTgt>
                                        </p:tgtEl>
                                        <p:attrNameLst>
                                          <p:attrName>style.visibility</p:attrName>
                                        </p:attrNameLst>
                                      </p:cBhvr>
                                      <p:to>
                                        <p:strVal val="visible"/>
                                      </p:to>
                                    </p:set>
                                    <p:animEffect transition="in" filter="fade">
                                      <p:cBhvr>
                                        <p:cTn id="62" dur="500"/>
                                        <p:tgtEl>
                                          <p:spTgt spid="16">
                                            <p:txEl>
                                              <p:pRg st="0" end="0"/>
                                            </p:txEl>
                                          </p:spTgt>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ipe(down)">
                                      <p:cBhvr>
                                        <p:cTn id="65" dur="5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6">
                                            <p:txEl>
                                              <p:pRg st="1" end="1"/>
                                            </p:txEl>
                                          </p:spTgt>
                                        </p:tgtEl>
                                        <p:attrNameLst>
                                          <p:attrName>style.visibility</p:attrName>
                                        </p:attrNameLst>
                                      </p:cBhvr>
                                      <p:to>
                                        <p:strVal val="visible"/>
                                      </p:to>
                                    </p:set>
                                    <p:animEffect transition="in" filter="fade">
                                      <p:cBhvr>
                                        <p:cTn id="70" dur="500"/>
                                        <p:tgtEl>
                                          <p:spTgt spid="16">
                                            <p:txEl>
                                              <p:pRg st="1" end="1"/>
                                            </p:txEl>
                                          </p:spTgt>
                                        </p:tgtEl>
                                      </p:cBhvr>
                                    </p:animEffect>
                                  </p:childTnLst>
                                </p:cTn>
                              </p:par>
                              <p:par>
                                <p:cTn id="71" presetID="42" presetClass="entr" presetSubtype="0" fill="hold" nodeType="withEffect">
                                  <p:stCondLst>
                                    <p:cond delay="0"/>
                                  </p:stCondLst>
                                  <p:childTnLst>
                                    <p:set>
                                      <p:cBhvr>
                                        <p:cTn id="72" dur="1" fill="hold">
                                          <p:stCondLst>
                                            <p:cond delay="0"/>
                                          </p:stCondLst>
                                        </p:cTn>
                                        <p:tgtEl>
                                          <p:spTgt spid="1028"/>
                                        </p:tgtEl>
                                        <p:attrNameLst>
                                          <p:attrName>style.visibility</p:attrName>
                                        </p:attrNameLst>
                                      </p:cBhvr>
                                      <p:to>
                                        <p:strVal val="visible"/>
                                      </p:to>
                                    </p:set>
                                    <p:animEffect transition="in" filter="fade">
                                      <p:cBhvr>
                                        <p:cTn id="73" dur="1000"/>
                                        <p:tgtEl>
                                          <p:spTgt spid="1028"/>
                                        </p:tgtEl>
                                      </p:cBhvr>
                                    </p:animEffect>
                                    <p:anim calcmode="lin" valueType="num">
                                      <p:cBhvr>
                                        <p:cTn id="74" dur="1000" fill="hold"/>
                                        <p:tgtEl>
                                          <p:spTgt spid="1028"/>
                                        </p:tgtEl>
                                        <p:attrNameLst>
                                          <p:attrName>ppt_x</p:attrName>
                                        </p:attrNameLst>
                                      </p:cBhvr>
                                      <p:tavLst>
                                        <p:tav tm="0">
                                          <p:val>
                                            <p:strVal val="#ppt_x"/>
                                          </p:val>
                                        </p:tav>
                                        <p:tav tm="100000">
                                          <p:val>
                                            <p:strVal val="#ppt_x"/>
                                          </p:val>
                                        </p:tav>
                                      </p:tavLst>
                                    </p:anim>
                                    <p:anim calcmode="lin" valueType="num">
                                      <p:cBhvr>
                                        <p:cTn id="75"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16">
                                            <p:txEl>
                                              <p:pRg st="2" end="2"/>
                                            </p:txEl>
                                          </p:spTgt>
                                        </p:tgtEl>
                                        <p:attrNameLst>
                                          <p:attrName>style.visibility</p:attrName>
                                        </p:attrNameLst>
                                      </p:cBhvr>
                                      <p:to>
                                        <p:strVal val="visible"/>
                                      </p:to>
                                    </p:set>
                                    <p:animEffect transition="in" filter="fade">
                                      <p:cBhvr>
                                        <p:cTn id="80" dur="500"/>
                                        <p:tgtEl>
                                          <p:spTgt spid="16">
                                            <p:txEl>
                                              <p:pRg st="2" end="2"/>
                                            </p:txEl>
                                          </p:spTgt>
                                        </p:tgtEl>
                                      </p:cBhvr>
                                    </p:animEffect>
                                  </p:childTnLst>
                                </p:cTn>
                              </p:par>
                              <p:par>
                                <p:cTn id="81" presetID="42" presetClass="entr" presetSubtype="0" fill="hold" nodeType="withEffect">
                                  <p:stCondLst>
                                    <p:cond delay="0"/>
                                  </p:stCondLst>
                                  <p:childTnLst>
                                    <p:set>
                                      <p:cBhvr>
                                        <p:cTn id="82" dur="1" fill="hold">
                                          <p:stCondLst>
                                            <p:cond delay="0"/>
                                          </p:stCondLst>
                                        </p:cTn>
                                        <p:tgtEl>
                                          <p:spTgt spid="2058"/>
                                        </p:tgtEl>
                                        <p:attrNameLst>
                                          <p:attrName>style.visibility</p:attrName>
                                        </p:attrNameLst>
                                      </p:cBhvr>
                                      <p:to>
                                        <p:strVal val="visible"/>
                                      </p:to>
                                    </p:set>
                                    <p:animEffect transition="in" filter="fade">
                                      <p:cBhvr>
                                        <p:cTn id="83" dur="1000"/>
                                        <p:tgtEl>
                                          <p:spTgt spid="2058"/>
                                        </p:tgtEl>
                                      </p:cBhvr>
                                    </p:animEffect>
                                    <p:anim calcmode="lin" valueType="num">
                                      <p:cBhvr>
                                        <p:cTn id="84" dur="1000" fill="hold"/>
                                        <p:tgtEl>
                                          <p:spTgt spid="2058"/>
                                        </p:tgtEl>
                                        <p:attrNameLst>
                                          <p:attrName>ppt_x</p:attrName>
                                        </p:attrNameLst>
                                      </p:cBhvr>
                                      <p:tavLst>
                                        <p:tav tm="0">
                                          <p:val>
                                            <p:strVal val="#ppt_x"/>
                                          </p:val>
                                        </p:tav>
                                        <p:tav tm="100000">
                                          <p:val>
                                            <p:strVal val="#ppt_x"/>
                                          </p:val>
                                        </p:tav>
                                      </p:tavLst>
                                    </p:anim>
                                    <p:anim calcmode="lin" valueType="num">
                                      <p:cBhvr>
                                        <p:cTn id="85" dur="1000" fill="hold"/>
                                        <p:tgtEl>
                                          <p:spTgt spid="2058"/>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1000"/>
                                        <p:tgtEl>
                                          <p:spTgt spid="12"/>
                                        </p:tgtEl>
                                      </p:cBhvr>
                                    </p:animEffect>
                                    <p:anim calcmode="lin" valueType="num">
                                      <p:cBhvr>
                                        <p:cTn id="91" dur="1000" fill="hold"/>
                                        <p:tgtEl>
                                          <p:spTgt spid="12"/>
                                        </p:tgtEl>
                                        <p:attrNameLst>
                                          <p:attrName>ppt_x</p:attrName>
                                        </p:attrNameLst>
                                      </p:cBhvr>
                                      <p:tavLst>
                                        <p:tav tm="0">
                                          <p:val>
                                            <p:strVal val="#ppt_x"/>
                                          </p:val>
                                        </p:tav>
                                        <p:tav tm="100000">
                                          <p:val>
                                            <p:strVal val="#ppt_x"/>
                                          </p:val>
                                        </p:tav>
                                      </p:tavLst>
                                    </p:anim>
                                    <p:anim calcmode="lin" valueType="num">
                                      <p:cBhvr>
                                        <p:cTn id="92" dur="1000" fill="hold"/>
                                        <p:tgtEl>
                                          <p:spTgt spid="12"/>
                                        </p:tgtEl>
                                        <p:attrNameLst>
                                          <p:attrName>ppt_y</p:attrName>
                                        </p:attrNameLst>
                                      </p:cBhvr>
                                      <p:tavLst>
                                        <p:tav tm="0">
                                          <p:val>
                                            <p:strVal val="#ppt_y+.1"/>
                                          </p:val>
                                        </p:tav>
                                        <p:tav tm="100000">
                                          <p:val>
                                            <p:strVal val="#ppt_y"/>
                                          </p:val>
                                        </p:tav>
                                      </p:tavLst>
                                    </p:anim>
                                  </p:childTnLst>
                                </p:cTn>
                              </p:par>
                              <p:par>
                                <p:cTn id="93" presetID="22" presetClass="entr" presetSubtype="4" fill="hold" grpId="0" nodeType="withEffect">
                                  <p:stCondLst>
                                    <p:cond delay="0"/>
                                  </p:stCondLst>
                                  <p:childTnLst>
                                    <p:set>
                                      <p:cBhvr>
                                        <p:cTn id="94" dur="1" fill="hold">
                                          <p:stCondLst>
                                            <p:cond delay="0"/>
                                          </p:stCondLst>
                                        </p:cTn>
                                        <p:tgtEl>
                                          <p:spTgt spid="17"/>
                                        </p:tgtEl>
                                        <p:attrNameLst>
                                          <p:attrName>style.visibility</p:attrName>
                                        </p:attrNameLst>
                                      </p:cBhvr>
                                      <p:to>
                                        <p:strVal val="visible"/>
                                      </p:to>
                                    </p:set>
                                    <p:animEffect transition="in" filter="wipe(down)">
                                      <p:cBhvr>
                                        <p:cTn id="95" dur="500"/>
                                        <p:tgtEl>
                                          <p:spTgt spid="17"/>
                                        </p:tgtEl>
                                      </p:cBhvr>
                                    </p:animEffect>
                                  </p:childTnLst>
                                </p:cTn>
                              </p:par>
                              <p:par>
                                <p:cTn id="96" presetID="10" presetClass="entr" presetSubtype="0" fill="hold" nodeType="withEffect">
                                  <p:stCondLst>
                                    <p:cond delay="0"/>
                                  </p:stCondLst>
                                  <p:childTnLst>
                                    <p:set>
                                      <p:cBhvr>
                                        <p:cTn id="97" dur="1" fill="hold">
                                          <p:stCondLst>
                                            <p:cond delay="0"/>
                                          </p:stCondLst>
                                        </p:cTn>
                                        <p:tgtEl>
                                          <p:spTgt spid="17">
                                            <p:txEl>
                                              <p:pRg st="0" end="0"/>
                                            </p:txEl>
                                          </p:spTgt>
                                        </p:tgtEl>
                                        <p:attrNameLst>
                                          <p:attrName>style.visibility</p:attrName>
                                        </p:attrNameLst>
                                      </p:cBhvr>
                                      <p:to>
                                        <p:strVal val="visible"/>
                                      </p:to>
                                    </p:set>
                                    <p:animEffect transition="in" filter="fade">
                                      <p:cBhvr>
                                        <p:cTn id="98" dur="500"/>
                                        <p:tgtEl>
                                          <p:spTgt spid="17">
                                            <p:txEl>
                                              <p:pRg st="0" end="0"/>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17">
                                            <p:txEl>
                                              <p:pRg st="1" end="1"/>
                                            </p:txEl>
                                          </p:spTgt>
                                        </p:tgtEl>
                                        <p:attrNameLst>
                                          <p:attrName>style.visibility</p:attrName>
                                        </p:attrNameLst>
                                      </p:cBhvr>
                                      <p:to>
                                        <p:strVal val="visible"/>
                                      </p:to>
                                    </p:set>
                                    <p:animEffect transition="in" filter="fade">
                                      <p:cBhvr>
                                        <p:cTn id="103" dur="500"/>
                                        <p:tgtEl>
                                          <p:spTgt spid="17">
                                            <p:txEl>
                                              <p:pRg st="1" end="1"/>
                                            </p:txEl>
                                          </p:spTgt>
                                        </p:tgtEl>
                                      </p:cBhvr>
                                    </p:animEffect>
                                  </p:childTnLst>
                                </p:cTn>
                              </p:par>
                              <p:par>
                                <p:cTn id="104" presetID="42" presetClass="entr" presetSubtype="0" fill="hold" nodeType="withEffect">
                                  <p:stCondLst>
                                    <p:cond delay="0"/>
                                  </p:stCondLst>
                                  <p:childTnLst>
                                    <p:set>
                                      <p:cBhvr>
                                        <p:cTn id="105" dur="1" fill="hold">
                                          <p:stCondLst>
                                            <p:cond delay="0"/>
                                          </p:stCondLst>
                                        </p:cTn>
                                        <p:tgtEl>
                                          <p:spTgt spid="1029"/>
                                        </p:tgtEl>
                                        <p:attrNameLst>
                                          <p:attrName>style.visibility</p:attrName>
                                        </p:attrNameLst>
                                      </p:cBhvr>
                                      <p:to>
                                        <p:strVal val="visible"/>
                                      </p:to>
                                    </p:set>
                                    <p:animEffect transition="in" filter="fade">
                                      <p:cBhvr>
                                        <p:cTn id="106" dur="1000"/>
                                        <p:tgtEl>
                                          <p:spTgt spid="1029"/>
                                        </p:tgtEl>
                                      </p:cBhvr>
                                    </p:animEffect>
                                    <p:anim calcmode="lin" valueType="num">
                                      <p:cBhvr>
                                        <p:cTn id="107" dur="1000" fill="hold"/>
                                        <p:tgtEl>
                                          <p:spTgt spid="1029"/>
                                        </p:tgtEl>
                                        <p:attrNameLst>
                                          <p:attrName>ppt_x</p:attrName>
                                        </p:attrNameLst>
                                      </p:cBhvr>
                                      <p:tavLst>
                                        <p:tav tm="0">
                                          <p:val>
                                            <p:strVal val="#ppt_x"/>
                                          </p:val>
                                        </p:tav>
                                        <p:tav tm="100000">
                                          <p:val>
                                            <p:strVal val="#ppt_x"/>
                                          </p:val>
                                        </p:tav>
                                      </p:tavLst>
                                    </p:anim>
                                    <p:anim calcmode="lin" valueType="num">
                                      <p:cBhvr>
                                        <p:cTn id="108"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724400"/>
            <a:ext cx="6629400" cy="1362075"/>
          </a:xfrm>
        </p:spPr>
        <p:txBody>
          <a:bodyPr/>
          <a:lstStyle/>
          <a:p>
            <a:r>
              <a:rPr lang="en-US" b="0" dirty="0"/>
              <a:t> The Differences in Representative Democracies</a:t>
            </a:r>
          </a:p>
        </p:txBody>
      </p:sp>
      <p:sp>
        <p:nvSpPr>
          <p:cNvPr id="3" name="Text Placeholder 2"/>
          <p:cNvSpPr>
            <a:spLocks noGrp="1"/>
          </p:cNvSpPr>
          <p:nvPr>
            <p:ph type="body" idx="1"/>
          </p:nvPr>
        </p:nvSpPr>
        <p:spPr>
          <a:xfrm>
            <a:off x="4114800" y="914400"/>
            <a:ext cx="4724398" cy="2743200"/>
          </a:xfrm>
        </p:spPr>
        <p:txBody>
          <a:bodyPr>
            <a:normAutofit/>
          </a:bodyPr>
          <a:lstStyle/>
          <a:p>
            <a:r>
              <a:rPr lang="en-US" sz="3600" dirty="0"/>
              <a:t>Comparing Parliamentary and Presidential Systems  </a:t>
            </a:r>
          </a:p>
        </p:txBody>
      </p:sp>
    </p:spTree>
    <p:extLst>
      <p:ext uri="{BB962C8B-B14F-4D97-AF65-F5344CB8AC3E}">
        <p14:creationId xmlns:p14="http://schemas.microsoft.com/office/powerpoint/2010/main" val="27335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First things First</a:t>
            </a:r>
          </a:p>
        </p:txBody>
      </p:sp>
      <p:sp>
        <p:nvSpPr>
          <p:cNvPr id="6" name="Content Placeholder 5"/>
          <p:cNvSpPr>
            <a:spLocks noGrp="1"/>
          </p:cNvSpPr>
          <p:nvPr>
            <p:ph idx="1"/>
          </p:nvPr>
        </p:nvSpPr>
        <p:spPr>
          <a:xfrm>
            <a:off x="381000" y="1905000"/>
            <a:ext cx="8229600" cy="4343400"/>
          </a:xfrm>
          <a:noFill/>
        </p:spPr>
        <p:txBody>
          <a:bodyPr/>
          <a:lstStyle/>
          <a:p>
            <a:pPr marL="114300" indent="0">
              <a:buNone/>
            </a:pPr>
            <a:r>
              <a:rPr lang="en-US" b="1" dirty="0"/>
              <a:t>PowerPoint ID </a:t>
            </a:r>
          </a:p>
          <a:p>
            <a:r>
              <a:rPr lang="en-US" dirty="0"/>
              <a:t>Describe the diagrams on the following slides – you can use complete sentences or just descriptive words. </a:t>
            </a:r>
            <a:r>
              <a:rPr lang="en-US" b="1" dirty="0"/>
              <a:t> </a:t>
            </a:r>
          </a:p>
          <a:p>
            <a:pPr lvl="1"/>
            <a:r>
              <a:rPr lang="en-US" b="1" dirty="0"/>
              <a:t>Think about the circles, arrows</a:t>
            </a:r>
            <a:r>
              <a:rPr lang="en-US" b="1"/>
              <a:t>, sizes, etc. </a:t>
            </a:r>
            <a:endParaRPr lang="en-US" b="1" dirty="0"/>
          </a:p>
        </p:txBody>
      </p:sp>
    </p:spTree>
    <p:extLst>
      <p:ext uri="{BB962C8B-B14F-4D97-AF65-F5344CB8AC3E}">
        <p14:creationId xmlns:p14="http://schemas.microsoft.com/office/powerpoint/2010/main" val="2487423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34165" y="2151830"/>
            <a:ext cx="2575560" cy="2057400"/>
          </a:xfrm>
          <a:prstGeom prst="ellipse">
            <a:avLst/>
          </a:prstGeom>
          <a:solidFill>
            <a:srgbClr val="FAEA1A"/>
          </a:solidFill>
          <a:ln>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A89E0"/>
                </a:solidFill>
                <a:latin typeface="Cambria" panose="02040503050406030204" pitchFamily="18" charset="0"/>
              </a:rPr>
              <a:t>Parliament</a:t>
            </a:r>
          </a:p>
        </p:txBody>
      </p:sp>
      <p:sp>
        <p:nvSpPr>
          <p:cNvPr id="2" name="Title 1"/>
          <p:cNvSpPr>
            <a:spLocks noGrp="1"/>
          </p:cNvSpPr>
          <p:nvPr>
            <p:ph type="title"/>
          </p:nvPr>
        </p:nvSpPr>
        <p:spPr>
          <a:xfrm>
            <a:off x="403860" y="304800"/>
            <a:ext cx="8229600" cy="1143000"/>
          </a:xfrm>
        </p:spPr>
        <p:txBody>
          <a:bodyPr/>
          <a:lstStyle/>
          <a:p>
            <a:r>
              <a:rPr lang="en-US" dirty="0"/>
              <a:t>Parliamentary System</a:t>
            </a:r>
          </a:p>
        </p:txBody>
      </p:sp>
      <p:sp>
        <p:nvSpPr>
          <p:cNvPr id="4" name="Right Arrow 3"/>
          <p:cNvSpPr/>
          <p:nvPr/>
        </p:nvSpPr>
        <p:spPr>
          <a:xfrm rot="13801826">
            <a:off x="1938538" y="4041376"/>
            <a:ext cx="2249885" cy="519541"/>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421914" y="5024735"/>
            <a:ext cx="2667000" cy="990600"/>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Cambria" panose="02040503050406030204" pitchFamily="18" charset="0"/>
              </a:rPr>
              <a:t>Voters</a:t>
            </a:r>
          </a:p>
        </p:txBody>
      </p:sp>
      <p:sp>
        <p:nvSpPr>
          <p:cNvPr id="7" name="TextBox 6"/>
          <p:cNvSpPr txBox="1"/>
          <p:nvPr/>
        </p:nvSpPr>
        <p:spPr>
          <a:xfrm>
            <a:off x="3054567" y="4029670"/>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Elects</a:t>
            </a:r>
          </a:p>
        </p:txBody>
      </p:sp>
      <p:sp>
        <p:nvSpPr>
          <p:cNvPr id="8" name="Right Brace 7"/>
          <p:cNvSpPr/>
          <p:nvPr/>
        </p:nvSpPr>
        <p:spPr>
          <a:xfrm>
            <a:off x="3132354" y="2512366"/>
            <a:ext cx="456406" cy="1447800"/>
          </a:xfrm>
          <a:prstGeom prst="rightBrace">
            <a:avLst/>
          </a:prstGeom>
          <a:ln w="38100">
            <a:solidFill>
              <a:srgbClr val="0A89E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0" name="Straight Arrow Connector 9"/>
          <p:cNvCxnSpPr/>
          <p:nvPr/>
        </p:nvCxnSpPr>
        <p:spPr>
          <a:xfrm>
            <a:off x="3657840" y="3235896"/>
            <a:ext cx="2195147" cy="0"/>
          </a:xfrm>
          <a:prstGeom prst="straightConnector1">
            <a:avLst/>
          </a:prstGeom>
          <a:ln w="57150">
            <a:solidFill>
              <a:srgbClr val="0A89E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39131" y="2349533"/>
            <a:ext cx="1525587" cy="830997"/>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Selects/ Removes</a:t>
            </a:r>
          </a:p>
        </p:txBody>
      </p:sp>
      <p:sp>
        <p:nvSpPr>
          <p:cNvPr id="12" name="Rectangle 11"/>
          <p:cNvSpPr/>
          <p:nvPr/>
        </p:nvSpPr>
        <p:spPr>
          <a:xfrm>
            <a:off x="5883467" y="2777253"/>
            <a:ext cx="2667000" cy="990600"/>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mbria" panose="02040503050406030204" pitchFamily="18" charset="0"/>
              </a:rPr>
              <a:t>Prime Minister</a:t>
            </a:r>
          </a:p>
        </p:txBody>
      </p:sp>
      <p:sp>
        <p:nvSpPr>
          <p:cNvPr id="13" name="Rectangle 12"/>
          <p:cNvSpPr/>
          <p:nvPr/>
        </p:nvSpPr>
        <p:spPr>
          <a:xfrm>
            <a:off x="6217419" y="4217845"/>
            <a:ext cx="2093913" cy="526168"/>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Cabinet</a:t>
            </a:r>
          </a:p>
        </p:txBody>
      </p:sp>
      <p:sp>
        <p:nvSpPr>
          <p:cNvPr id="14" name="TextBox 13"/>
          <p:cNvSpPr txBox="1"/>
          <p:nvPr/>
        </p:nvSpPr>
        <p:spPr>
          <a:xfrm>
            <a:off x="6501582" y="3729334"/>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Appoints</a:t>
            </a:r>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107" y="5181600"/>
            <a:ext cx="2231781" cy="1264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860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par>
                                <p:cTn id="22" presetID="22" presetClass="entr" presetSubtype="8"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500"/>
                                        <p:tgtEl>
                                          <p:spTgt spid="14"/>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up)">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p:bldP spid="8" grpId="0" animBg="1"/>
      <p:bldP spid="11" grpId="0"/>
      <p:bldP spid="12" grpId="0" animBg="1"/>
      <p:bldP spid="13" grpId="0" animBg="1"/>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rot="17369799">
            <a:off x="4341046" y="4494583"/>
            <a:ext cx="2408895" cy="511808"/>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p:cNvSpPr/>
          <p:nvPr/>
        </p:nvSpPr>
        <p:spPr>
          <a:xfrm rot="13801826">
            <a:off x="1701784" y="4503041"/>
            <a:ext cx="2249885" cy="519541"/>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Presidential System</a:t>
            </a:r>
          </a:p>
        </p:txBody>
      </p:sp>
      <p:sp>
        <p:nvSpPr>
          <p:cNvPr id="4" name="Rectangle 3"/>
          <p:cNvSpPr/>
          <p:nvPr/>
        </p:nvSpPr>
        <p:spPr>
          <a:xfrm>
            <a:off x="3185160" y="5486400"/>
            <a:ext cx="2667000" cy="990600"/>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Cambria" panose="02040503050406030204" pitchFamily="18" charset="0"/>
              </a:rPr>
              <a:t>Voters</a:t>
            </a:r>
          </a:p>
        </p:txBody>
      </p:sp>
      <p:graphicFrame>
        <p:nvGraphicFramePr>
          <p:cNvPr id="6" name="Table 5"/>
          <p:cNvGraphicFramePr>
            <a:graphicFrameLocks noGrp="1"/>
          </p:cNvGraphicFramePr>
          <p:nvPr>
            <p:extLst>
              <p:ext uri="{D42A27DB-BD31-4B8C-83A1-F6EECF244321}">
                <p14:modId xmlns:p14="http://schemas.microsoft.com/office/powerpoint/2010/main" val="2148409160"/>
              </p:ext>
            </p:extLst>
          </p:nvPr>
        </p:nvGraphicFramePr>
        <p:xfrm>
          <a:off x="638488" y="2802757"/>
          <a:ext cx="2971800" cy="1036320"/>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tblGrid>
              <a:tr h="370840">
                <a:tc gridSpan="2">
                  <a:txBody>
                    <a:bodyPr/>
                    <a:lstStyle/>
                    <a:p>
                      <a:pPr algn="ctr"/>
                      <a:r>
                        <a:rPr lang="en-US" sz="2800" dirty="0">
                          <a:latin typeface="Cambria" panose="02040503050406030204" pitchFamily="18" charset="0"/>
                        </a:rPr>
                        <a:t>Congress</a:t>
                      </a:r>
                    </a:p>
                  </a:txBody>
                  <a:tcPr>
                    <a:solidFill>
                      <a:srgbClr val="0A89E0"/>
                    </a:solidFill>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2800" dirty="0">
                          <a:latin typeface="Cambria" panose="02040503050406030204" pitchFamily="18" charset="0"/>
                        </a:rPr>
                        <a:t>House</a:t>
                      </a:r>
                    </a:p>
                  </a:txBody>
                  <a:tcPr/>
                </a:tc>
                <a:tc>
                  <a:txBody>
                    <a:bodyPr/>
                    <a:lstStyle/>
                    <a:p>
                      <a:pPr algn="ctr"/>
                      <a:r>
                        <a:rPr lang="en-US" sz="2800" dirty="0">
                          <a:latin typeface="Cambria" panose="02040503050406030204" pitchFamily="18" charset="0"/>
                        </a:rPr>
                        <a:t>Senate</a:t>
                      </a:r>
                    </a:p>
                  </a:txBody>
                  <a:tcPr/>
                </a:tc>
                <a:extLst>
                  <a:ext uri="{0D108BD9-81ED-4DB2-BD59-A6C34878D82A}">
                    <a16:rowId xmlns:a16="http://schemas.microsoft.com/office/drawing/2014/main" val="10001"/>
                  </a:ext>
                </a:extLst>
              </a:tr>
            </a:tbl>
          </a:graphicData>
        </a:graphic>
      </p:graphicFrame>
      <p:sp>
        <p:nvSpPr>
          <p:cNvPr id="8" name="Rectangle 7"/>
          <p:cNvSpPr/>
          <p:nvPr/>
        </p:nvSpPr>
        <p:spPr>
          <a:xfrm>
            <a:off x="5852160" y="2819400"/>
            <a:ext cx="2667000" cy="687699"/>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mbria" panose="02040503050406030204" pitchFamily="18" charset="0"/>
              </a:rPr>
              <a:t>President</a:t>
            </a:r>
          </a:p>
        </p:txBody>
      </p:sp>
      <p:sp>
        <p:nvSpPr>
          <p:cNvPr id="9" name="Right Arrow 8"/>
          <p:cNvSpPr/>
          <p:nvPr/>
        </p:nvSpPr>
        <p:spPr>
          <a:xfrm rot="5400000">
            <a:off x="6592997" y="3971809"/>
            <a:ext cx="1185326" cy="255905"/>
          </a:xfrm>
          <a:prstGeom prst="rightArrow">
            <a:avLst>
              <a:gd name="adj1" fmla="val 50000"/>
              <a:gd name="adj2" fmla="val 61910"/>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222815" y="4757582"/>
            <a:ext cx="2093913" cy="526168"/>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Cabinet</a:t>
            </a:r>
          </a:p>
        </p:txBody>
      </p:sp>
      <p:sp>
        <p:nvSpPr>
          <p:cNvPr id="11" name="TextBox 10"/>
          <p:cNvSpPr txBox="1"/>
          <p:nvPr/>
        </p:nvSpPr>
        <p:spPr>
          <a:xfrm>
            <a:off x="7162800" y="3632537"/>
            <a:ext cx="1677987" cy="1015663"/>
          </a:xfrm>
          <a:prstGeom prst="rect">
            <a:avLst/>
          </a:prstGeom>
          <a:noFill/>
        </p:spPr>
        <p:txBody>
          <a:bodyPr wrap="square" rtlCol="0">
            <a:spAutoFit/>
          </a:bodyPr>
          <a:lstStyle/>
          <a:p>
            <a:pPr algn="ctr"/>
            <a:r>
              <a:rPr lang="en-US" sz="2000" b="1" dirty="0">
                <a:solidFill>
                  <a:srgbClr val="0A89E0"/>
                </a:solidFill>
                <a:latin typeface="Cambria" panose="02040503050406030204" pitchFamily="18" charset="0"/>
              </a:rPr>
              <a:t>Appoints with Senate approval </a:t>
            </a:r>
          </a:p>
        </p:txBody>
      </p:sp>
      <p:sp>
        <p:nvSpPr>
          <p:cNvPr id="12" name="Rectangle 11"/>
          <p:cNvSpPr/>
          <p:nvPr/>
        </p:nvSpPr>
        <p:spPr>
          <a:xfrm>
            <a:off x="316857" y="1868937"/>
            <a:ext cx="3615063" cy="687699"/>
          </a:xfrm>
          <a:prstGeom prst="rect">
            <a:avLst/>
          </a:prstGeom>
          <a:solidFill>
            <a:srgbClr val="FAEA1A"/>
          </a:solidFill>
          <a:ln>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A89E0"/>
                </a:solidFill>
                <a:latin typeface="Cambria" panose="02040503050406030204" pitchFamily="18" charset="0"/>
              </a:rPr>
              <a:t>Legislative Branch</a:t>
            </a:r>
          </a:p>
        </p:txBody>
      </p:sp>
      <p:sp>
        <p:nvSpPr>
          <p:cNvPr id="13" name="Rectangle 12"/>
          <p:cNvSpPr/>
          <p:nvPr/>
        </p:nvSpPr>
        <p:spPr>
          <a:xfrm>
            <a:off x="5146570" y="1868938"/>
            <a:ext cx="3615063" cy="687699"/>
          </a:xfrm>
          <a:prstGeom prst="rect">
            <a:avLst/>
          </a:prstGeom>
          <a:solidFill>
            <a:srgbClr val="FAEA1A"/>
          </a:solidFill>
          <a:ln>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A89E0"/>
                </a:solidFill>
                <a:latin typeface="Cambria" panose="02040503050406030204" pitchFamily="18" charset="0"/>
              </a:rPr>
              <a:t>Executive Branch</a:t>
            </a:r>
          </a:p>
        </p:txBody>
      </p:sp>
      <p:sp>
        <p:nvSpPr>
          <p:cNvPr id="14" name="TextBox 13"/>
          <p:cNvSpPr txBox="1"/>
          <p:nvPr/>
        </p:nvSpPr>
        <p:spPr>
          <a:xfrm>
            <a:off x="1370013" y="4692425"/>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Elects</a:t>
            </a:r>
          </a:p>
        </p:txBody>
      </p:sp>
      <p:sp>
        <p:nvSpPr>
          <p:cNvPr id="15" name="TextBox 14"/>
          <p:cNvSpPr txBox="1"/>
          <p:nvPr/>
        </p:nvSpPr>
        <p:spPr>
          <a:xfrm>
            <a:off x="4038600" y="4719935"/>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Elects</a:t>
            </a:r>
          </a:p>
        </p:txBody>
      </p:sp>
      <p:pic>
        <p:nvPicPr>
          <p:cNvPr id="16" name="Picture 10" descr="C:\Documents and Settings\flrea\Local Settings\Temporary Internet Files\Content.IE5\J53TWFJT\MC90030984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856" y="5283750"/>
            <a:ext cx="1988459" cy="1178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96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up)">
                                      <p:cBhvr>
                                        <p:cTn id="32" dur="500"/>
                                        <p:tgtEl>
                                          <p:spTgt spid="11"/>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8" grpId="0" animBg="1"/>
      <p:bldP spid="9" grpId="0" animBg="1"/>
      <p:bldP spid="10" grpId="0" animBg="1"/>
      <p:bldP spid="11" grpId="0"/>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rot="17369799">
            <a:off x="4341046" y="4494583"/>
            <a:ext cx="2408895" cy="511808"/>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ight Arrow 4"/>
          <p:cNvSpPr/>
          <p:nvPr/>
        </p:nvSpPr>
        <p:spPr>
          <a:xfrm rot="13801826">
            <a:off x="1701784" y="4503041"/>
            <a:ext cx="2249885" cy="519541"/>
          </a:xfrm>
          <a:prstGeom prst="rightArrow">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86593" y="304800"/>
            <a:ext cx="8229600" cy="1143000"/>
          </a:xfrm>
        </p:spPr>
        <p:txBody>
          <a:bodyPr/>
          <a:lstStyle/>
          <a:p>
            <a:r>
              <a:rPr lang="en-US" dirty="0"/>
              <a:t>Florida’s Government </a:t>
            </a:r>
          </a:p>
        </p:txBody>
      </p:sp>
      <p:sp>
        <p:nvSpPr>
          <p:cNvPr id="4" name="Rectangle 3"/>
          <p:cNvSpPr/>
          <p:nvPr/>
        </p:nvSpPr>
        <p:spPr>
          <a:xfrm>
            <a:off x="3185160" y="5486400"/>
            <a:ext cx="2667000" cy="990600"/>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Cambria" panose="02040503050406030204" pitchFamily="18" charset="0"/>
              </a:rPr>
              <a:t>Voters</a:t>
            </a:r>
          </a:p>
        </p:txBody>
      </p:sp>
      <p:graphicFrame>
        <p:nvGraphicFramePr>
          <p:cNvPr id="6" name="Table 5"/>
          <p:cNvGraphicFramePr>
            <a:graphicFrameLocks noGrp="1"/>
          </p:cNvGraphicFramePr>
          <p:nvPr>
            <p:extLst>
              <p:ext uri="{D42A27DB-BD31-4B8C-83A1-F6EECF244321}">
                <p14:modId xmlns:p14="http://schemas.microsoft.com/office/powerpoint/2010/main" val="1290113349"/>
              </p:ext>
            </p:extLst>
          </p:nvPr>
        </p:nvGraphicFramePr>
        <p:xfrm>
          <a:off x="432750" y="2758440"/>
          <a:ext cx="3400112" cy="1036320"/>
        </p:xfrm>
        <a:graphic>
          <a:graphicData uri="http://schemas.openxmlformats.org/drawingml/2006/table">
            <a:tbl>
              <a:tblPr firstRow="1" bandRow="1">
                <a:tableStyleId>{5C22544A-7EE6-4342-B048-85BDC9FD1C3A}</a:tableStyleId>
              </a:tblPr>
              <a:tblGrid>
                <a:gridCol w="1700056">
                  <a:extLst>
                    <a:ext uri="{9D8B030D-6E8A-4147-A177-3AD203B41FA5}">
                      <a16:colId xmlns:a16="http://schemas.microsoft.com/office/drawing/2014/main" val="20000"/>
                    </a:ext>
                  </a:extLst>
                </a:gridCol>
                <a:gridCol w="1700056">
                  <a:extLst>
                    <a:ext uri="{9D8B030D-6E8A-4147-A177-3AD203B41FA5}">
                      <a16:colId xmlns:a16="http://schemas.microsoft.com/office/drawing/2014/main" val="20001"/>
                    </a:ext>
                  </a:extLst>
                </a:gridCol>
              </a:tblGrid>
              <a:tr h="370840">
                <a:tc gridSpan="2">
                  <a:txBody>
                    <a:bodyPr/>
                    <a:lstStyle/>
                    <a:p>
                      <a:pPr algn="ctr"/>
                      <a:r>
                        <a:rPr lang="en-US" sz="2800" dirty="0">
                          <a:latin typeface="Cambria" panose="02040503050406030204" pitchFamily="18" charset="0"/>
                        </a:rPr>
                        <a:t>Florida Legislature</a:t>
                      </a:r>
                    </a:p>
                  </a:txBody>
                  <a:tcPr>
                    <a:solidFill>
                      <a:srgbClr val="0A89E0"/>
                    </a:solidFill>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2800" dirty="0">
                          <a:latin typeface="Cambria" panose="02040503050406030204" pitchFamily="18" charset="0"/>
                        </a:rPr>
                        <a:t>House</a:t>
                      </a:r>
                    </a:p>
                  </a:txBody>
                  <a:tcPr/>
                </a:tc>
                <a:tc>
                  <a:txBody>
                    <a:bodyPr/>
                    <a:lstStyle/>
                    <a:p>
                      <a:pPr algn="ctr"/>
                      <a:r>
                        <a:rPr lang="en-US" sz="2800" dirty="0">
                          <a:latin typeface="Cambria" panose="02040503050406030204" pitchFamily="18" charset="0"/>
                        </a:rPr>
                        <a:t>Senate</a:t>
                      </a:r>
                    </a:p>
                  </a:txBody>
                  <a:tcPr/>
                </a:tc>
                <a:extLst>
                  <a:ext uri="{0D108BD9-81ED-4DB2-BD59-A6C34878D82A}">
                    <a16:rowId xmlns:a16="http://schemas.microsoft.com/office/drawing/2014/main" val="10001"/>
                  </a:ext>
                </a:extLst>
              </a:tr>
            </a:tbl>
          </a:graphicData>
        </a:graphic>
      </p:graphicFrame>
      <p:sp>
        <p:nvSpPr>
          <p:cNvPr id="8" name="Rectangle 7"/>
          <p:cNvSpPr/>
          <p:nvPr/>
        </p:nvSpPr>
        <p:spPr>
          <a:xfrm>
            <a:off x="5852160" y="2819400"/>
            <a:ext cx="2667000" cy="687699"/>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mbria" panose="02040503050406030204" pitchFamily="18" charset="0"/>
              </a:rPr>
              <a:t>Governor</a:t>
            </a:r>
          </a:p>
        </p:txBody>
      </p:sp>
      <p:sp>
        <p:nvSpPr>
          <p:cNvPr id="10" name="Rectangle 9"/>
          <p:cNvSpPr/>
          <p:nvPr/>
        </p:nvSpPr>
        <p:spPr>
          <a:xfrm>
            <a:off x="6652480" y="4762811"/>
            <a:ext cx="2093913" cy="526168"/>
          </a:xfrm>
          <a:prstGeom prst="rect">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mbria" panose="02040503050406030204" pitchFamily="18" charset="0"/>
              </a:rPr>
              <a:t>Cabinet</a:t>
            </a:r>
          </a:p>
        </p:txBody>
      </p:sp>
      <p:sp>
        <p:nvSpPr>
          <p:cNvPr id="12" name="Rectangle 11"/>
          <p:cNvSpPr/>
          <p:nvPr/>
        </p:nvSpPr>
        <p:spPr>
          <a:xfrm>
            <a:off x="316857" y="1868937"/>
            <a:ext cx="3615063" cy="687699"/>
          </a:xfrm>
          <a:prstGeom prst="rect">
            <a:avLst/>
          </a:prstGeom>
          <a:solidFill>
            <a:srgbClr val="FAEA1A"/>
          </a:solidFill>
          <a:ln>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A89E0"/>
                </a:solidFill>
                <a:latin typeface="Cambria" panose="02040503050406030204" pitchFamily="18" charset="0"/>
              </a:rPr>
              <a:t>Legislative Branch</a:t>
            </a:r>
          </a:p>
        </p:txBody>
      </p:sp>
      <p:sp>
        <p:nvSpPr>
          <p:cNvPr id="13" name="Rectangle 12"/>
          <p:cNvSpPr/>
          <p:nvPr/>
        </p:nvSpPr>
        <p:spPr>
          <a:xfrm>
            <a:off x="5146570" y="1868938"/>
            <a:ext cx="3615063" cy="687699"/>
          </a:xfrm>
          <a:prstGeom prst="rect">
            <a:avLst/>
          </a:prstGeom>
          <a:solidFill>
            <a:srgbClr val="FAEA1A"/>
          </a:solidFill>
          <a:ln>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A89E0"/>
                </a:solidFill>
                <a:latin typeface="Cambria" panose="02040503050406030204" pitchFamily="18" charset="0"/>
              </a:rPr>
              <a:t>Executive Branch</a:t>
            </a:r>
          </a:p>
        </p:txBody>
      </p:sp>
      <p:sp>
        <p:nvSpPr>
          <p:cNvPr id="14" name="TextBox 13"/>
          <p:cNvSpPr txBox="1"/>
          <p:nvPr/>
        </p:nvSpPr>
        <p:spPr>
          <a:xfrm>
            <a:off x="1370013" y="4692425"/>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Elects</a:t>
            </a:r>
          </a:p>
        </p:txBody>
      </p:sp>
      <p:sp>
        <p:nvSpPr>
          <p:cNvPr id="15" name="TextBox 14"/>
          <p:cNvSpPr txBox="1"/>
          <p:nvPr/>
        </p:nvSpPr>
        <p:spPr>
          <a:xfrm>
            <a:off x="4038600" y="4719935"/>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Elects</a:t>
            </a:r>
          </a:p>
        </p:txBody>
      </p:sp>
      <p:sp>
        <p:nvSpPr>
          <p:cNvPr id="16" name="Right Arrow 15"/>
          <p:cNvSpPr/>
          <p:nvPr/>
        </p:nvSpPr>
        <p:spPr>
          <a:xfrm rot="19792404">
            <a:off x="5697666" y="5158658"/>
            <a:ext cx="1272438" cy="658252"/>
          </a:xfrm>
          <a:prstGeom prst="rightArrow">
            <a:avLst>
              <a:gd name="adj1" fmla="val 35707"/>
              <a:gd name="adj2" fmla="val 50000"/>
            </a:avLst>
          </a:prstGeom>
          <a:solidFill>
            <a:srgbClr val="0A89E0"/>
          </a:solidFill>
          <a:ln>
            <a:solidFill>
              <a:srgbClr val="FAEA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982942" y="5620230"/>
            <a:ext cx="1525587" cy="461665"/>
          </a:xfrm>
          <a:prstGeom prst="rect">
            <a:avLst/>
          </a:prstGeom>
          <a:noFill/>
        </p:spPr>
        <p:txBody>
          <a:bodyPr wrap="square" rtlCol="0">
            <a:spAutoFit/>
          </a:bodyPr>
          <a:lstStyle/>
          <a:p>
            <a:pPr algn="ctr"/>
            <a:r>
              <a:rPr lang="en-US" sz="2400" b="1" dirty="0">
                <a:solidFill>
                  <a:srgbClr val="0A89E0"/>
                </a:solidFill>
                <a:latin typeface="Cambria" panose="02040503050406030204" pitchFamily="18" charset="0"/>
              </a:rPr>
              <a:t>Elects</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243" y="5296838"/>
            <a:ext cx="1725563" cy="1150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51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down)">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8" grpId="0" animBg="1"/>
      <p:bldP spid="10" grpId="0" animBg="1"/>
      <p:bldP spid="12" grpId="0" animBg="1"/>
      <p:bldP spid="13" grpId="0" animBg="1"/>
      <p:bldP spid="14" grpId="0"/>
      <p:bldP spid="15" grpId="0"/>
      <p:bldP spid="16" grpId="0" animBg="1"/>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for Understanding</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828800"/>
            <a:ext cx="7543800" cy="25146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496" y="4953000"/>
            <a:ext cx="6937208" cy="1295400"/>
          </a:xfrm>
          <a:prstGeom prst="rect">
            <a:avLst/>
          </a:prstGeom>
        </p:spPr>
      </p:pic>
      <p:sp>
        <p:nvSpPr>
          <p:cNvPr id="3" name="Oval 2"/>
          <p:cNvSpPr/>
          <p:nvPr/>
        </p:nvSpPr>
        <p:spPr>
          <a:xfrm>
            <a:off x="2208296" y="2667000"/>
            <a:ext cx="1752600" cy="4191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256296" y="2667000"/>
            <a:ext cx="1752600" cy="4191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760496" y="5715000"/>
            <a:ext cx="6248400" cy="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0496" y="5410200"/>
            <a:ext cx="4495800" cy="0"/>
          </a:xfrm>
          <a:prstGeom prst="line">
            <a:avLst/>
          </a:prstGeom>
          <a:ln w="38100">
            <a:solidFill>
              <a:srgbClr val="0A89E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00312" y="3780472"/>
            <a:ext cx="4338888" cy="1477328"/>
          </a:xfrm>
          <a:prstGeom prst="rect">
            <a:avLst/>
          </a:prstGeom>
          <a:noFill/>
        </p:spPr>
        <p:txBody>
          <a:bodyPr wrap="square" rtlCol="0">
            <a:spAutoFit/>
          </a:bodyPr>
          <a:lstStyle/>
          <a:p>
            <a:r>
              <a:rPr lang="en-US" b="1" dirty="0">
                <a:solidFill>
                  <a:srgbClr val="0A89E0"/>
                </a:solidFill>
              </a:rPr>
              <a:t>Remember that systems of government are about how power is distributed between central governments and smaller state/regional governments, not within the governments . </a:t>
            </a:r>
          </a:p>
        </p:txBody>
      </p:sp>
      <p:sp>
        <p:nvSpPr>
          <p:cNvPr id="12" name="5-Point Star 11"/>
          <p:cNvSpPr/>
          <p:nvPr/>
        </p:nvSpPr>
        <p:spPr>
          <a:xfrm>
            <a:off x="533400" y="4876800"/>
            <a:ext cx="303296" cy="304800"/>
          </a:xfrm>
          <a:prstGeom prst="star5">
            <a:avLst/>
          </a:prstGeom>
          <a:solidFill>
            <a:srgbClr val="0A89E0"/>
          </a:solidFill>
          <a:ln>
            <a:solidFill>
              <a:srgbClr val="0A8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699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1"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Diagram #1</a:t>
            </a:r>
          </a:p>
        </p:txBody>
      </p:sp>
      <p:sp>
        <p:nvSpPr>
          <p:cNvPr id="7" name="Oval 6"/>
          <p:cNvSpPr/>
          <p:nvPr/>
        </p:nvSpPr>
        <p:spPr bwMode="auto">
          <a:xfrm>
            <a:off x="3810000" y="3332186"/>
            <a:ext cx="1408238" cy="1080373"/>
          </a:xfrm>
          <a:prstGeom prst="ellipse">
            <a:avLst/>
          </a:prstGeom>
          <a:solidFill>
            <a:srgbClr val="FAEA1A"/>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effectLst/>
              </a:rPr>
              <a:t>Central</a:t>
            </a:r>
          </a:p>
          <a:p>
            <a:pPr marL="0" marR="0" indent="0" algn="ctr" defTabSz="914400" rtl="0" eaLnBrk="1" fontAlgn="base" latinLnBrk="0" hangingPunct="1">
              <a:lnSpc>
                <a:spcPct val="100000"/>
              </a:lnSpc>
              <a:spcBef>
                <a:spcPct val="0"/>
              </a:spcBef>
              <a:spcAft>
                <a:spcPct val="0"/>
              </a:spcAft>
              <a:buClrTx/>
              <a:buSzTx/>
              <a:buFontTx/>
              <a:buNone/>
              <a:tabLst/>
            </a:pPr>
            <a:r>
              <a:rPr lang="en-US" b="1" dirty="0"/>
              <a:t>Government</a:t>
            </a:r>
            <a:endParaRPr kumimoji="0" lang="en-US" b="1" i="0" u="none" strike="noStrike" cap="none" normalizeH="0" baseline="0" dirty="0">
              <a:ln>
                <a:noFill/>
              </a:ln>
              <a:effectLst/>
            </a:endParaRPr>
          </a:p>
        </p:txBody>
      </p:sp>
      <p:grpSp>
        <p:nvGrpSpPr>
          <p:cNvPr id="17" name="Group 16"/>
          <p:cNvGrpSpPr/>
          <p:nvPr/>
        </p:nvGrpSpPr>
        <p:grpSpPr>
          <a:xfrm>
            <a:off x="381000" y="1361685"/>
            <a:ext cx="2590800" cy="2492152"/>
            <a:chOff x="6660621" y="3914931"/>
            <a:chExt cx="1904999" cy="1263053"/>
          </a:xfrm>
          <a:solidFill>
            <a:srgbClr val="0A89E0"/>
          </a:solidFill>
        </p:grpSpPr>
        <p:sp>
          <p:nvSpPr>
            <p:cNvPr id="18" name="Oval 1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19" name="TextBox 18"/>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24" name="Group 23"/>
          <p:cNvGrpSpPr/>
          <p:nvPr/>
        </p:nvGrpSpPr>
        <p:grpSpPr>
          <a:xfrm>
            <a:off x="450736" y="4024773"/>
            <a:ext cx="2597264" cy="2452227"/>
            <a:chOff x="6660621" y="3914931"/>
            <a:chExt cx="1904999" cy="1263053"/>
          </a:xfrm>
          <a:solidFill>
            <a:srgbClr val="0A89E0"/>
          </a:solidFill>
        </p:grpSpPr>
        <p:sp>
          <p:nvSpPr>
            <p:cNvPr id="25" name="Oval 24"/>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6" name="TextBox 25"/>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27" name="Group 26"/>
          <p:cNvGrpSpPr/>
          <p:nvPr/>
        </p:nvGrpSpPr>
        <p:grpSpPr>
          <a:xfrm>
            <a:off x="5922499" y="1371600"/>
            <a:ext cx="2615935" cy="2427772"/>
            <a:chOff x="6660621" y="3914931"/>
            <a:chExt cx="1904999" cy="1263053"/>
          </a:xfrm>
          <a:solidFill>
            <a:srgbClr val="0A89E0"/>
          </a:solidFill>
        </p:grpSpPr>
        <p:sp>
          <p:nvSpPr>
            <p:cNvPr id="28" name="Oval 2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9" name="TextBox 28"/>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30" name="Group 29"/>
          <p:cNvGrpSpPr/>
          <p:nvPr/>
        </p:nvGrpSpPr>
        <p:grpSpPr>
          <a:xfrm>
            <a:off x="6248401" y="3872373"/>
            <a:ext cx="2580322" cy="2413123"/>
            <a:chOff x="6660621" y="3914931"/>
            <a:chExt cx="1904999" cy="1263053"/>
          </a:xfrm>
          <a:solidFill>
            <a:srgbClr val="0A89E0"/>
          </a:solidFill>
        </p:grpSpPr>
        <p:sp>
          <p:nvSpPr>
            <p:cNvPr id="31" name="Oval 30"/>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2" name="TextBox 31"/>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sp>
        <p:nvSpPr>
          <p:cNvPr id="21" name="Right Arrow 20"/>
          <p:cNvSpPr/>
          <p:nvPr/>
        </p:nvSpPr>
        <p:spPr bwMode="auto">
          <a:xfrm rot="19543463">
            <a:off x="2521575" y="4399238"/>
            <a:ext cx="1607716"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3" name="Right Arrow 22"/>
          <p:cNvSpPr/>
          <p:nvPr/>
        </p:nvSpPr>
        <p:spPr bwMode="auto">
          <a:xfrm rot="12682234">
            <a:off x="5090899" y="4363511"/>
            <a:ext cx="1636747"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2" name="Right Arrow 21"/>
          <p:cNvSpPr/>
          <p:nvPr/>
        </p:nvSpPr>
        <p:spPr bwMode="auto">
          <a:xfrm rot="8813402">
            <a:off x="4966158" y="3025965"/>
            <a:ext cx="1463551"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3" name="Right Arrow 32"/>
          <p:cNvSpPr/>
          <p:nvPr/>
        </p:nvSpPr>
        <p:spPr bwMode="auto">
          <a:xfrm rot="2106564">
            <a:off x="2588861" y="3025965"/>
            <a:ext cx="1470341"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Tree>
    <p:extLst>
      <p:ext uri="{BB962C8B-B14F-4D97-AF65-F5344CB8AC3E}">
        <p14:creationId xmlns:p14="http://schemas.microsoft.com/office/powerpoint/2010/main" val="186013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right)">
                                      <p:cBhvr>
                                        <p:cTn id="13" dur="500"/>
                                        <p:tgtEl>
                                          <p:spTgt spid="2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right)">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1" grpId="0" animBg="1"/>
      <p:bldP spid="23" grpId="0" animBg="1"/>
      <p:bldP spid="22"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p:cNvGrpSpPr/>
          <p:nvPr/>
        </p:nvGrpSpPr>
        <p:grpSpPr>
          <a:xfrm>
            <a:off x="3387721" y="2869540"/>
            <a:ext cx="2305031" cy="2128097"/>
            <a:chOff x="6660621" y="3914931"/>
            <a:chExt cx="1904999" cy="1263053"/>
          </a:xfrm>
          <a:solidFill>
            <a:srgbClr val="FAEA1A"/>
          </a:solidFill>
        </p:grpSpPr>
        <p:sp>
          <p:nvSpPr>
            <p:cNvPr id="47" name="Oval 46"/>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effectLst/>
                <a:latin typeface="Verdana" pitchFamily="34" charset="0"/>
                <a:cs typeface="Arial" charset="0"/>
              </a:endParaRPr>
            </a:p>
          </p:txBody>
        </p:sp>
        <p:sp>
          <p:nvSpPr>
            <p:cNvPr id="48" name="TextBox 47"/>
            <p:cNvSpPr txBox="1"/>
            <p:nvPr/>
          </p:nvSpPr>
          <p:spPr>
            <a:xfrm>
              <a:off x="6775522" y="4299854"/>
              <a:ext cx="1732465" cy="493207"/>
            </a:xfrm>
            <a:prstGeom prst="rect">
              <a:avLst/>
            </a:prstGeom>
            <a:grpFill/>
          </p:spPr>
          <p:txBody>
            <a:bodyPr wrap="square" rtlCol="0">
              <a:spAutoFit/>
            </a:bodyPr>
            <a:lstStyle/>
            <a:p>
              <a:pPr algn="ctr"/>
              <a:r>
                <a:rPr lang="en-US" sz="2400" b="1" dirty="0"/>
                <a:t>Central Government</a:t>
              </a:r>
            </a:p>
          </p:txBody>
        </p:sp>
      </p:grpSp>
      <p:grpSp>
        <p:nvGrpSpPr>
          <p:cNvPr id="28" name="Group 27"/>
          <p:cNvGrpSpPr/>
          <p:nvPr/>
        </p:nvGrpSpPr>
        <p:grpSpPr>
          <a:xfrm>
            <a:off x="285769" y="1447800"/>
            <a:ext cx="2305031" cy="2128097"/>
            <a:chOff x="6660621" y="3914931"/>
            <a:chExt cx="1904999" cy="1263053"/>
          </a:xfrm>
          <a:solidFill>
            <a:srgbClr val="0A89E0"/>
          </a:solidFill>
        </p:grpSpPr>
        <p:sp>
          <p:nvSpPr>
            <p:cNvPr id="29" name="Oval 28"/>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0" name="TextBox 29"/>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sp>
        <p:nvSpPr>
          <p:cNvPr id="25" name="Right Arrow 24"/>
          <p:cNvSpPr/>
          <p:nvPr/>
        </p:nvSpPr>
        <p:spPr bwMode="auto">
          <a:xfrm rot="12448898">
            <a:off x="2217011" y="2907538"/>
            <a:ext cx="174702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 name="Title 1"/>
          <p:cNvSpPr>
            <a:spLocks noGrp="1"/>
          </p:cNvSpPr>
          <p:nvPr>
            <p:ph type="title"/>
          </p:nvPr>
        </p:nvSpPr>
        <p:spPr/>
        <p:txBody>
          <a:bodyPr/>
          <a:lstStyle/>
          <a:p>
            <a:r>
              <a:rPr lang="en-US" dirty="0">
                <a:solidFill>
                  <a:schemeClr val="bg1"/>
                </a:solidFill>
              </a:rPr>
              <a:t>Diagram #2</a:t>
            </a:r>
          </a:p>
        </p:txBody>
      </p:sp>
      <p:grpSp>
        <p:nvGrpSpPr>
          <p:cNvPr id="31" name="Group 30"/>
          <p:cNvGrpSpPr/>
          <p:nvPr/>
        </p:nvGrpSpPr>
        <p:grpSpPr>
          <a:xfrm>
            <a:off x="6553200" y="4394999"/>
            <a:ext cx="2305031" cy="2128097"/>
            <a:chOff x="6660621" y="3914931"/>
            <a:chExt cx="1904999" cy="1263053"/>
          </a:xfrm>
          <a:solidFill>
            <a:srgbClr val="0A89E0"/>
          </a:solidFill>
        </p:grpSpPr>
        <p:sp>
          <p:nvSpPr>
            <p:cNvPr id="32" name="Oval 31"/>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3" name="TextBox 32"/>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34" name="Group 33"/>
          <p:cNvGrpSpPr/>
          <p:nvPr/>
        </p:nvGrpSpPr>
        <p:grpSpPr>
          <a:xfrm>
            <a:off x="302710" y="4424971"/>
            <a:ext cx="2305031" cy="2128097"/>
            <a:chOff x="6660621" y="3914931"/>
            <a:chExt cx="1904999" cy="1263053"/>
          </a:xfrm>
          <a:solidFill>
            <a:srgbClr val="0A89E0"/>
          </a:solidFill>
        </p:grpSpPr>
        <p:sp>
          <p:nvSpPr>
            <p:cNvPr id="35" name="Oval 34"/>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6" name="TextBox 35"/>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37" name="Group 36"/>
          <p:cNvGrpSpPr/>
          <p:nvPr/>
        </p:nvGrpSpPr>
        <p:grpSpPr>
          <a:xfrm>
            <a:off x="6553200" y="1493071"/>
            <a:ext cx="2305031" cy="2128097"/>
            <a:chOff x="6660621" y="3914931"/>
            <a:chExt cx="1904999" cy="1263053"/>
          </a:xfrm>
          <a:solidFill>
            <a:srgbClr val="0A89E0"/>
          </a:solidFill>
        </p:grpSpPr>
        <p:sp>
          <p:nvSpPr>
            <p:cNvPr id="38" name="Oval 3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9" name="TextBox 38"/>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sp>
        <p:nvSpPr>
          <p:cNvPr id="20" name="Right Arrow 19"/>
          <p:cNvSpPr/>
          <p:nvPr/>
        </p:nvSpPr>
        <p:spPr bwMode="auto">
          <a:xfrm rot="1653002">
            <a:off x="2038411" y="3299025"/>
            <a:ext cx="166585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0" name="Right Arrow 39"/>
          <p:cNvSpPr/>
          <p:nvPr/>
        </p:nvSpPr>
        <p:spPr bwMode="auto">
          <a:xfrm rot="12448898">
            <a:off x="5485511" y="4277068"/>
            <a:ext cx="174702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1" name="Right Arrow 40"/>
          <p:cNvSpPr/>
          <p:nvPr/>
        </p:nvSpPr>
        <p:spPr bwMode="auto">
          <a:xfrm rot="1653002">
            <a:off x="5220318" y="4716268"/>
            <a:ext cx="166585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2" name="Right Arrow 41"/>
          <p:cNvSpPr/>
          <p:nvPr/>
        </p:nvSpPr>
        <p:spPr bwMode="auto">
          <a:xfrm rot="8645360">
            <a:off x="1999930" y="4457646"/>
            <a:ext cx="174702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3" name="Right Arrow 42"/>
          <p:cNvSpPr/>
          <p:nvPr/>
        </p:nvSpPr>
        <p:spPr bwMode="auto">
          <a:xfrm rot="19449464">
            <a:off x="2366392" y="4733497"/>
            <a:ext cx="166585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4" name="Right Arrow 43"/>
          <p:cNvSpPr/>
          <p:nvPr/>
        </p:nvSpPr>
        <p:spPr bwMode="auto">
          <a:xfrm rot="9183585">
            <a:off x="5247109" y="2720405"/>
            <a:ext cx="1460208"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45" name="Right Arrow 44"/>
          <p:cNvSpPr/>
          <p:nvPr/>
        </p:nvSpPr>
        <p:spPr bwMode="auto">
          <a:xfrm rot="20144725">
            <a:off x="5457477" y="3078918"/>
            <a:ext cx="1514209"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Tree>
    <p:extLst>
      <p:ext uri="{BB962C8B-B14F-4D97-AF65-F5344CB8AC3E}">
        <p14:creationId xmlns:p14="http://schemas.microsoft.com/office/powerpoint/2010/main" val="303742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down)">
                                      <p:cBhvr>
                                        <p:cTn id="24" dur="500"/>
                                        <p:tgtEl>
                                          <p:spTgt spid="20"/>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wipe(down)">
                                      <p:cBhvr>
                                        <p:cTn id="27" dur="500"/>
                                        <p:tgtEl>
                                          <p:spTgt spid="43"/>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down)">
                                      <p:cBhvr>
                                        <p:cTn id="30" dur="500"/>
                                        <p:tgtEl>
                                          <p:spTgt spid="41"/>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down)">
                                      <p:cBhvr>
                                        <p:cTn id="33" dur="500"/>
                                        <p:tgtEl>
                                          <p:spTgt spid="45"/>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wipe(right)">
                                      <p:cBhvr>
                                        <p:cTn id="36" dur="500"/>
                                        <p:tgtEl>
                                          <p:spTgt spid="44"/>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wipe(right)">
                                      <p:cBhvr>
                                        <p:cTn id="39" dur="500"/>
                                        <p:tgtEl>
                                          <p:spTgt spid="40"/>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wipe(right)">
                                      <p:cBhvr>
                                        <p:cTn id="42" dur="500"/>
                                        <p:tgtEl>
                                          <p:spTgt spid="42"/>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right)">
                                      <p:cBhvr>
                                        <p:cTn id="4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0" grpId="0" animBg="1"/>
      <p:bldP spid="40" grpId="0" animBg="1"/>
      <p:bldP spid="41" grpId="0" animBg="1"/>
      <p:bldP spid="42" grpId="0" animBg="1"/>
      <p:bldP spid="43" grpId="0" animBg="1"/>
      <p:bldP spid="44" grpId="0" animBg="1"/>
      <p:bldP spid="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Diagram #3</a:t>
            </a:r>
          </a:p>
        </p:txBody>
      </p:sp>
      <p:sp>
        <p:nvSpPr>
          <p:cNvPr id="7" name="Oval 6"/>
          <p:cNvSpPr/>
          <p:nvPr/>
        </p:nvSpPr>
        <p:spPr bwMode="auto">
          <a:xfrm>
            <a:off x="2743200" y="2387862"/>
            <a:ext cx="3505200" cy="2946348"/>
          </a:xfrm>
          <a:prstGeom prst="ellipse">
            <a:avLst/>
          </a:prstGeom>
          <a:solidFill>
            <a:srgbClr val="FAEA1A"/>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rPr>
              <a:t>Central</a:t>
            </a:r>
          </a:p>
          <a:p>
            <a:pPr marL="0" marR="0" indent="0" algn="ctr" defTabSz="914400" rtl="0" eaLnBrk="1" fontAlgn="base" latinLnBrk="0" hangingPunct="1">
              <a:lnSpc>
                <a:spcPct val="100000"/>
              </a:lnSpc>
              <a:spcBef>
                <a:spcPct val="0"/>
              </a:spcBef>
              <a:spcAft>
                <a:spcPct val="0"/>
              </a:spcAft>
              <a:buClrTx/>
              <a:buSzTx/>
              <a:buFontTx/>
              <a:buNone/>
              <a:tabLst/>
            </a:pPr>
            <a:r>
              <a:rPr lang="en-US" sz="3600" b="1" dirty="0"/>
              <a:t>Government</a:t>
            </a:r>
            <a:endParaRPr kumimoji="0" lang="en-US" sz="3600" b="1" i="0" u="none" strike="noStrike" cap="none" normalizeH="0" baseline="0" dirty="0">
              <a:ln>
                <a:noFill/>
              </a:ln>
              <a:effectLst/>
            </a:endParaRPr>
          </a:p>
        </p:txBody>
      </p:sp>
      <p:grpSp>
        <p:nvGrpSpPr>
          <p:cNvPr id="17" name="Group 16"/>
          <p:cNvGrpSpPr/>
          <p:nvPr/>
        </p:nvGrpSpPr>
        <p:grpSpPr>
          <a:xfrm>
            <a:off x="284574" y="1546897"/>
            <a:ext cx="1758704" cy="1536456"/>
            <a:chOff x="6660621" y="3914931"/>
            <a:chExt cx="1904999" cy="1263053"/>
          </a:xfrm>
          <a:solidFill>
            <a:srgbClr val="0A89E0"/>
          </a:solidFill>
        </p:grpSpPr>
        <p:sp>
          <p:nvSpPr>
            <p:cNvPr id="18" name="Oval 1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19" name="TextBox 18"/>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grpSp>
        <p:nvGrpSpPr>
          <p:cNvPr id="24" name="Group 23"/>
          <p:cNvGrpSpPr/>
          <p:nvPr/>
        </p:nvGrpSpPr>
        <p:grpSpPr>
          <a:xfrm>
            <a:off x="259965" y="4850683"/>
            <a:ext cx="1758704" cy="1536456"/>
            <a:chOff x="6660621" y="3914931"/>
            <a:chExt cx="1904999" cy="1263053"/>
          </a:xfrm>
          <a:solidFill>
            <a:srgbClr val="0A89E0"/>
          </a:solidFill>
        </p:grpSpPr>
        <p:sp>
          <p:nvSpPr>
            <p:cNvPr id="25" name="Oval 24"/>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26" name="TextBox 25"/>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grpSp>
        <p:nvGrpSpPr>
          <p:cNvPr id="27" name="Group 26"/>
          <p:cNvGrpSpPr/>
          <p:nvPr/>
        </p:nvGrpSpPr>
        <p:grpSpPr>
          <a:xfrm>
            <a:off x="7110046" y="1705351"/>
            <a:ext cx="1758704" cy="1536456"/>
            <a:chOff x="6660621" y="3914931"/>
            <a:chExt cx="1904999" cy="1263053"/>
          </a:xfrm>
          <a:solidFill>
            <a:srgbClr val="0A89E0"/>
          </a:solidFill>
        </p:grpSpPr>
        <p:sp>
          <p:nvSpPr>
            <p:cNvPr id="28" name="Oval 2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29" name="TextBox 28"/>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grpSp>
        <p:nvGrpSpPr>
          <p:cNvPr id="30" name="Group 29"/>
          <p:cNvGrpSpPr/>
          <p:nvPr/>
        </p:nvGrpSpPr>
        <p:grpSpPr>
          <a:xfrm>
            <a:off x="7086600" y="4919633"/>
            <a:ext cx="1758704" cy="1536456"/>
            <a:chOff x="6660621" y="3914931"/>
            <a:chExt cx="1904999" cy="1263053"/>
          </a:xfrm>
          <a:solidFill>
            <a:srgbClr val="0A89E0"/>
          </a:solidFill>
        </p:grpSpPr>
        <p:sp>
          <p:nvSpPr>
            <p:cNvPr id="31" name="Oval 30"/>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32" name="TextBox 31"/>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sp>
        <p:nvSpPr>
          <p:cNvPr id="21" name="Right Arrow 20"/>
          <p:cNvSpPr/>
          <p:nvPr/>
        </p:nvSpPr>
        <p:spPr bwMode="auto">
          <a:xfrm rot="8718014">
            <a:off x="1639743" y="4848730"/>
            <a:ext cx="1607716"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3" name="Right Arrow 22"/>
          <p:cNvSpPr/>
          <p:nvPr/>
        </p:nvSpPr>
        <p:spPr bwMode="auto">
          <a:xfrm rot="1935680">
            <a:off x="5789225" y="4752074"/>
            <a:ext cx="1636747"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2" name="Right Arrow 21"/>
          <p:cNvSpPr/>
          <p:nvPr/>
        </p:nvSpPr>
        <p:spPr bwMode="auto">
          <a:xfrm rot="19826531">
            <a:off x="5810898" y="2937163"/>
            <a:ext cx="1463551"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3" name="Right Arrow 32"/>
          <p:cNvSpPr/>
          <p:nvPr/>
        </p:nvSpPr>
        <p:spPr bwMode="auto">
          <a:xfrm rot="12520564">
            <a:off x="1708430" y="2867427"/>
            <a:ext cx="1470341"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Tree>
    <p:extLst>
      <p:ext uri="{BB962C8B-B14F-4D97-AF65-F5344CB8AC3E}">
        <p14:creationId xmlns:p14="http://schemas.microsoft.com/office/powerpoint/2010/main" val="288860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right)">
                                      <p:cBhvr>
                                        <p:cTn id="7" dur="500"/>
                                        <p:tgtEl>
                                          <p:spTgt spid="3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right)">
                                      <p:cBhvr>
                                        <p:cTn id="13" dur="500"/>
                                        <p:tgtEl>
                                          <p:spTgt spid="21"/>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left)">
                                      <p:cBhvr>
                                        <p:cTn id="19" dur="500"/>
                                        <p:tgtEl>
                                          <p:spTgt spid="22"/>
                                        </p:tgtEl>
                                      </p:cBhvr>
                                    </p:animEffect>
                                  </p:childTnLst>
                                </p:cTn>
                              </p:par>
                              <p:par>
                                <p:cTn id="20" presetID="10"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par>
                                <p:cTn id="26" presetID="10" presetClass="entr" presetSubtype="0"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2"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Diagramming Systems</a:t>
            </a:r>
          </a:p>
        </p:txBody>
      </p:sp>
      <p:sp>
        <p:nvSpPr>
          <p:cNvPr id="8" name="Content Placeholder 7"/>
          <p:cNvSpPr>
            <a:spLocks noGrp="1"/>
          </p:cNvSpPr>
          <p:nvPr>
            <p:ph idx="1"/>
          </p:nvPr>
        </p:nvSpPr>
        <p:spPr>
          <a:xfrm>
            <a:off x="457200" y="1752601"/>
            <a:ext cx="8229600" cy="990600"/>
          </a:xfrm>
        </p:spPr>
        <p:txBody>
          <a:bodyPr>
            <a:normAutofit fontScale="85000" lnSpcReduction="10000"/>
          </a:bodyPr>
          <a:lstStyle/>
          <a:p>
            <a:pPr marL="114300" indent="0" algn="ctr">
              <a:buNone/>
            </a:pPr>
            <a:r>
              <a:rPr lang="en-US" b="1" dirty="0"/>
              <a:t>The diagrams you just looked at were outlining three different systems of government:</a:t>
            </a:r>
          </a:p>
        </p:txBody>
      </p:sp>
      <p:sp>
        <p:nvSpPr>
          <p:cNvPr id="9" name="Content Placeholder 7"/>
          <p:cNvSpPr txBox="1">
            <a:spLocks/>
          </p:cNvSpPr>
          <p:nvPr/>
        </p:nvSpPr>
        <p:spPr>
          <a:xfrm>
            <a:off x="574431" y="5029200"/>
            <a:ext cx="8229600" cy="14478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lgn="ctr">
              <a:buNone/>
            </a:pPr>
            <a:r>
              <a:rPr lang="en-US" b="1" dirty="0"/>
              <a:t>The diagrams of these systems of government show how power is distributed among the central government and state/regional governments. </a:t>
            </a:r>
          </a:p>
        </p:txBody>
      </p:sp>
      <p:sp>
        <p:nvSpPr>
          <p:cNvPr id="10" name="Rectangle 9"/>
          <p:cNvSpPr/>
          <p:nvPr/>
        </p:nvSpPr>
        <p:spPr>
          <a:xfrm>
            <a:off x="378919" y="3742730"/>
            <a:ext cx="2843535" cy="923330"/>
          </a:xfrm>
          <a:prstGeom prst="rect">
            <a:avLst/>
          </a:prstGeom>
          <a:noFill/>
        </p:spPr>
        <p:txBody>
          <a:bodyPr wrap="none" lIns="91440" tIns="45720" rIns="91440" bIns="45720">
            <a:spAutoFit/>
          </a:bodyPr>
          <a:lstStyle/>
          <a:p>
            <a:pPr algn="ctr"/>
            <a:r>
              <a:rPr lang="en-US" sz="5400" b="1" dirty="0">
                <a:ln w="1905">
                  <a:solidFill>
                    <a:srgbClr val="0A89E0"/>
                  </a:solidFill>
                </a:ln>
                <a:solidFill>
                  <a:srgbClr val="0A89E0"/>
                </a:solidFill>
                <a:effectLst>
                  <a:innerShdw blurRad="69850" dist="43180" dir="5400000">
                    <a:srgbClr val="000000">
                      <a:alpha val="65000"/>
                    </a:srgbClr>
                  </a:innerShdw>
                </a:effectLst>
                <a:latin typeface="Elephant" pitchFamily="18" charset="0"/>
              </a:rPr>
              <a:t>Unitary</a:t>
            </a:r>
          </a:p>
        </p:txBody>
      </p:sp>
      <p:sp>
        <p:nvSpPr>
          <p:cNvPr id="11" name="Rectangle 10"/>
          <p:cNvSpPr/>
          <p:nvPr/>
        </p:nvSpPr>
        <p:spPr>
          <a:xfrm>
            <a:off x="2997516" y="2819400"/>
            <a:ext cx="2823658" cy="923330"/>
          </a:xfrm>
          <a:prstGeom prst="rect">
            <a:avLst/>
          </a:prstGeom>
          <a:noFill/>
        </p:spPr>
        <p:txBody>
          <a:bodyPr wrap="none" lIns="91440" tIns="45720" rIns="91440" bIns="45720">
            <a:spAutoFit/>
          </a:bodyPr>
          <a:lstStyle/>
          <a:p>
            <a:pPr algn="ctr"/>
            <a:r>
              <a:rPr lang="en-US" sz="5400" b="1" dirty="0">
                <a:ln w="1905">
                  <a:solidFill>
                    <a:srgbClr val="0A89E0"/>
                  </a:solidFill>
                </a:ln>
                <a:solidFill>
                  <a:srgbClr val="0A89E0"/>
                </a:solidFill>
                <a:effectLst>
                  <a:innerShdw blurRad="69850" dist="43180" dir="5400000">
                    <a:srgbClr val="000000">
                      <a:alpha val="65000"/>
                    </a:srgbClr>
                  </a:innerShdw>
                </a:effectLst>
                <a:latin typeface="Elephant" pitchFamily="18" charset="0"/>
              </a:rPr>
              <a:t>Federal</a:t>
            </a:r>
          </a:p>
        </p:txBody>
      </p:sp>
      <p:sp>
        <p:nvSpPr>
          <p:cNvPr id="12" name="Rectangle 11"/>
          <p:cNvSpPr/>
          <p:nvPr/>
        </p:nvSpPr>
        <p:spPr>
          <a:xfrm>
            <a:off x="4904627" y="3715094"/>
            <a:ext cx="3967753" cy="923330"/>
          </a:xfrm>
          <a:prstGeom prst="rect">
            <a:avLst/>
          </a:prstGeom>
          <a:noFill/>
        </p:spPr>
        <p:txBody>
          <a:bodyPr wrap="none" lIns="91440" tIns="45720" rIns="91440" bIns="45720">
            <a:spAutoFit/>
          </a:bodyPr>
          <a:lstStyle/>
          <a:p>
            <a:pPr algn="ctr"/>
            <a:r>
              <a:rPr lang="en-US" sz="5400" b="1" dirty="0">
                <a:ln w="1905">
                  <a:solidFill>
                    <a:srgbClr val="0A89E0"/>
                  </a:solidFill>
                </a:ln>
                <a:solidFill>
                  <a:srgbClr val="0A89E0"/>
                </a:solidFill>
                <a:effectLst>
                  <a:innerShdw blurRad="69850" dist="43180" dir="5400000">
                    <a:srgbClr val="000000">
                      <a:alpha val="65000"/>
                    </a:srgbClr>
                  </a:innerShdw>
                </a:effectLst>
                <a:latin typeface="Elephant" pitchFamily="18" charset="0"/>
              </a:rPr>
              <a:t>Confederal</a:t>
            </a:r>
          </a:p>
        </p:txBody>
      </p:sp>
    </p:spTree>
    <p:extLst>
      <p:ext uri="{BB962C8B-B14F-4D97-AF65-F5344CB8AC3E}">
        <p14:creationId xmlns:p14="http://schemas.microsoft.com/office/powerpoint/2010/main" val="305616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bg1"/>
                </a:solidFill>
              </a:rPr>
              <a:t>Unitary System </a:t>
            </a:r>
          </a:p>
        </p:txBody>
      </p:sp>
      <p:sp>
        <p:nvSpPr>
          <p:cNvPr id="7" name="Oval 6"/>
          <p:cNvSpPr/>
          <p:nvPr/>
        </p:nvSpPr>
        <p:spPr bwMode="auto">
          <a:xfrm>
            <a:off x="1137154" y="2633957"/>
            <a:ext cx="3505200" cy="2442267"/>
          </a:xfrm>
          <a:prstGeom prst="ellipse">
            <a:avLst/>
          </a:prstGeom>
          <a:solidFill>
            <a:srgbClr val="FAEA1A"/>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effectLst/>
              </a:rPr>
              <a:t>Central</a:t>
            </a:r>
          </a:p>
          <a:p>
            <a:pPr marL="0" marR="0" indent="0" algn="ctr" defTabSz="914400" rtl="0" eaLnBrk="1" fontAlgn="base" latinLnBrk="0" hangingPunct="1">
              <a:lnSpc>
                <a:spcPct val="100000"/>
              </a:lnSpc>
              <a:spcBef>
                <a:spcPct val="0"/>
              </a:spcBef>
              <a:spcAft>
                <a:spcPct val="0"/>
              </a:spcAft>
              <a:buClrTx/>
              <a:buSzTx/>
              <a:buFontTx/>
              <a:buNone/>
              <a:tabLst/>
            </a:pPr>
            <a:r>
              <a:rPr lang="en-US" sz="3600" b="1" dirty="0"/>
              <a:t>Government</a:t>
            </a:r>
            <a:endParaRPr kumimoji="0" lang="en-US" sz="3600" b="1" i="0" u="none" strike="noStrike" cap="none" normalizeH="0" baseline="0" dirty="0">
              <a:ln>
                <a:noFill/>
              </a:ln>
              <a:effectLst/>
            </a:endParaRPr>
          </a:p>
        </p:txBody>
      </p:sp>
      <p:grpSp>
        <p:nvGrpSpPr>
          <p:cNvPr id="17" name="Group 16"/>
          <p:cNvGrpSpPr/>
          <p:nvPr/>
        </p:nvGrpSpPr>
        <p:grpSpPr>
          <a:xfrm>
            <a:off x="284237" y="1444769"/>
            <a:ext cx="1758704" cy="1536456"/>
            <a:chOff x="6660621" y="3914931"/>
            <a:chExt cx="1904999" cy="1263053"/>
          </a:xfrm>
          <a:solidFill>
            <a:srgbClr val="0A89E0"/>
          </a:solidFill>
        </p:grpSpPr>
        <p:sp>
          <p:nvSpPr>
            <p:cNvPr id="18" name="Oval 1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19" name="TextBox 18"/>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grpSp>
        <p:nvGrpSpPr>
          <p:cNvPr id="24" name="Group 23"/>
          <p:cNvGrpSpPr/>
          <p:nvPr/>
        </p:nvGrpSpPr>
        <p:grpSpPr>
          <a:xfrm>
            <a:off x="422551" y="4894249"/>
            <a:ext cx="1758704" cy="1536456"/>
            <a:chOff x="6660621" y="3914931"/>
            <a:chExt cx="1904999" cy="1263053"/>
          </a:xfrm>
          <a:solidFill>
            <a:srgbClr val="0A89E0"/>
          </a:solidFill>
        </p:grpSpPr>
        <p:sp>
          <p:nvSpPr>
            <p:cNvPr id="25" name="Oval 24"/>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26" name="TextBox 25"/>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grpSp>
        <p:nvGrpSpPr>
          <p:cNvPr id="27" name="Group 26"/>
          <p:cNvGrpSpPr/>
          <p:nvPr/>
        </p:nvGrpSpPr>
        <p:grpSpPr>
          <a:xfrm>
            <a:off x="3636486" y="1444769"/>
            <a:ext cx="1758704" cy="1536456"/>
            <a:chOff x="6660621" y="3914931"/>
            <a:chExt cx="1904999" cy="1263053"/>
          </a:xfrm>
          <a:solidFill>
            <a:srgbClr val="0A89E0"/>
          </a:solidFill>
        </p:grpSpPr>
        <p:sp>
          <p:nvSpPr>
            <p:cNvPr id="28" name="Oval 2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29" name="TextBox 28"/>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grpSp>
        <p:nvGrpSpPr>
          <p:cNvPr id="30" name="Group 29"/>
          <p:cNvGrpSpPr/>
          <p:nvPr/>
        </p:nvGrpSpPr>
        <p:grpSpPr>
          <a:xfrm>
            <a:off x="3459181" y="4894249"/>
            <a:ext cx="1758704" cy="1536456"/>
            <a:chOff x="6660621" y="3914931"/>
            <a:chExt cx="1904999" cy="1263053"/>
          </a:xfrm>
          <a:solidFill>
            <a:srgbClr val="0A89E0"/>
          </a:solidFill>
        </p:grpSpPr>
        <p:sp>
          <p:nvSpPr>
            <p:cNvPr id="31" name="Oval 30"/>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cs typeface="Arial" charset="0"/>
              </a:endParaRPr>
            </a:p>
          </p:txBody>
        </p:sp>
        <p:sp>
          <p:nvSpPr>
            <p:cNvPr id="32" name="TextBox 31"/>
            <p:cNvSpPr txBox="1"/>
            <p:nvPr/>
          </p:nvSpPr>
          <p:spPr>
            <a:xfrm>
              <a:off x="6775522" y="4109931"/>
              <a:ext cx="1732465" cy="493207"/>
            </a:xfrm>
            <a:prstGeom prst="rect">
              <a:avLst/>
            </a:prstGeom>
            <a:noFill/>
          </p:spPr>
          <p:txBody>
            <a:bodyPr wrap="square" rtlCol="0">
              <a:spAutoFit/>
            </a:bodyPr>
            <a:lstStyle/>
            <a:p>
              <a:pPr algn="ctr"/>
              <a:r>
                <a:rPr lang="en-US" sz="1600" b="1" dirty="0">
                  <a:solidFill>
                    <a:schemeClr val="bg1"/>
                  </a:solidFill>
                </a:rPr>
                <a:t>State/</a:t>
              </a:r>
            </a:p>
            <a:p>
              <a:pPr algn="ctr"/>
              <a:r>
                <a:rPr lang="en-US" sz="1600" b="1" dirty="0">
                  <a:solidFill>
                    <a:schemeClr val="bg1"/>
                  </a:solidFill>
                </a:rPr>
                <a:t>Regional Government </a:t>
              </a:r>
            </a:p>
          </p:txBody>
        </p:sp>
      </p:grpSp>
      <p:sp>
        <p:nvSpPr>
          <p:cNvPr id="21" name="Right Arrow 20"/>
          <p:cNvSpPr/>
          <p:nvPr/>
        </p:nvSpPr>
        <p:spPr bwMode="auto">
          <a:xfrm rot="7842940">
            <a:off x="1420691" y="4616542"/>
            <a:ext cx="733419"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3" name="Right Arrow 22"/>
          <p:cNvSpPr/>
          <p:nvPr/>
        </p:nvSpPr>
        <p:spPr bwMode="auto">
          <a:xfrm rot="3036338">
            <a:off x="3335071" y="4608529"/>
            <a:ext cx="709243" cy="465972"/>
          </a:xfrm>
          <a:prstGeom prst="rightArrow">
            <a:avLst>
              <a:gd name="adj1" fmla="val 53615"/>
              <a:gd name="adj2" fmla="val 50000"/>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2" name="Right Arrow 21"/>
          <p:cNvSpPr/>
          <p:nvPr/>
        </p:nvSpPr>
        <p:spPr bwMode="auto">
          <a:xfrm rot="18599888">
            <a:off x="3606483" y="2658278"/>
            <a:ext cx="731776" cy="465972"/>
          </a:xfrm>
          <a:prstGeom prst="rightArrow">
            <a:avLst>
              <a:gd name="adj1" fmla="val 54851"/>
              <a:gd name="adj2" fmla="val 50000"/>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3" name="Right Arrow 32"/>
          <p:cNvSpPr/>
          <p:nvPr/>
        </p:nvSpPr>
        <p:spPr bwMode="auto">
          <a:xfrm rot="13653036">
            <a:off x="1320902" y="2678322"/>
            <a:ext cx="793741"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 name="TextBox 2"/>
          <p:cNvSpPr txBox="1"/>
          <p:nvPr/>
        </p:nvSpPr>
        <p:spPr>
          <a:xfrm>
            <a:off x="5593080" y="2123047"/>
            <a:ext cx="31242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schemeClr val="tx1">
                    <a:lumMod val="75000"/>
                    <a:lumOff val="25000"/>
                  </a:schemeClr>
                </a:solidFill>
                <a:latin typeface="Cambria" panose="02040503050406030204" pitchFamily="18" charset="0"/>
              </a:rPr>
              <a:t>One central governing body</a:t>
            </a:r>
          </a:p>
          <a:p>
            <a:pPr marL="285750" indent="-285750">
              <a:buFont typeface="Arial" panose="020B0604020202020204" pitchFamily="34" charset="0"/>
              <a:buChar char="•"/>
            </a:pPr>
            <a:r>
              <a:rPr lang="en-US" sz="2800" dirty="0">
                <a:solidFill>
                  <a:schemeClr val="tx1">
                    <a:lumMod val="75000"/>
                    <a:lumOff val="25000"/>
                  </a:schemeClr>
                </a:solidFill>
                <a:latin typeface="Cambria" panose="02040503050406030204" pitchFamily="18" charset="0"/>
              </a:rPr>
              <a:t>Smaller governments only have the </a:t>
            </a:r>
            <a:r>
              <a:rPr lang="en-US" sz="2800" b="1" dirty="0">
                <a:solidFill>
                  <a:schemeClr val="tx1">
                    <a:lumMod val="75000"/>
                    <a:lumOff val="25000"/>
                  </a:schemeClr>
                </a:solidFill>
                <a:latin typeface="Cambria" panose="02040503050406030204" pitchFamily="18" charset="0"/>
              </a:rPr>
              <a:t>powers granted, or delegated</a:t>
            </a:r>
            <a:r>
              <a:rPr lang="en-US" sz="2800" dirty="0">
                <a:solidFill>
                  <a:schemeClr val="tx1">
                    <a:lumMod val="75000"/>
                    <a:lumOff val="25000"/>
                  </a:schemeClr>
                </a:solidFill>
                <a:latin typeface="Cambria" panose="02040503050406030204" pitchFamily="18" charset="0"/>
              </a:rPr>
              <a:t>, to them </a:t>
            </a:r>
          </a:p>
        </p:txBody>
      </p:sp>
    </p:spTree>
    <p:extLst>
      <p:ext uri="{BB962C8B-B14F-4D97-AF65-F5344CB8AC3E}">
        <p14:creationId xmlns:p14="http://schemas.microsoft.com/office/powerpoint/2010/main" val="182462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circle(in)">
                                      <p:cBhvr>
                                        <p:cTn id="24" dur="2000"/>
                                        <p:tgtEl>
                                          <p:spTgt spid="22"/>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circle(in)">
                                      <p:cBhvr>
                                        <p:cTn id="27" dur="2000"/>
                                        <p:tgtEl>
                                          <p:spTgt spid="23"/>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ircle(in)">
                                      <p:cBhvr>
                                        <p:cTn id="30" dur="2000"/>
                                        <p:tgtEl>
                                          <p:spTgt spid="21"/>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circle(in)">
                                      <p:cBhvr>
                                        <p:cTn id="33"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1" grpId="0" animBg="1"/>
      <p:bldP spid="23" grpId="0" animBg="1"/>
      <p:bldP spid="22"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a:t>Unitary System- Alternative Representation </a:t>
            </a:r>
          </a:p>
        </p:txBody>
      </p:sp>
      <p:pic>
        <p:nvPicPr>
          <p:cNvPr id="15" name="Content Placeholder 14"/>
          <p:cNvPicPr>
            <a:picLocks noGrp="1" noChangeAspect="1"/>
          </p:cNvPicPr>
          <p:nvPr>
            <p:ph idx="1"/>
          </p:nvPr>
        </p:nvPicPr>
        <p:blipFill>
          <a:blip r:embed="rId2"/>
          <a:stretch>
            <a:fillRect/>
          </a:stretch>
        </p:blipFill>
        <p:spPr>
          <a:xfrm>
            <a:off x="3093243" y="1828800"/>
            <a:ext cx="2957513" cy="4513199"/>
          </a:xfrm>
          <a:prstGeom prst="rect">
            <a:avLst/>
          </a:prstGeom>
        </p:spPr>
      </p:pic>
    </p:spTree>
    <p:extLst>
      <p:ext uri="{BB962C8B-B14F-4D97-AF65-F5344CB8AC3E}">
        <p14:creationId xmlns:p14="http://schemas.microsoft.com/office/powerpoint/2010/main" val="290657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bg1"/>
                </a:solidFill>
              </a:rPr>
              <a:t>Confederal System  </a:t>
            </a:r>
          </a:p>
        </p:txBody>
      </p:sp>
      <p:sp>
        <p:nvSpPr>
          <p:cNvPr id="7" name="Oval 6"/>
          <p:cNvSpPr/>
          <p:nvPr/>
        </p:nvSpPr>
        <p:spPr bwMode="auto">
          <a:xfrm>
            <a:off x="2592741" y="3352575"/>
            <a:ext cx="1408238" cy="1080373"/>
          </a:xfrm>
          <a:prstGeom prst="ellipse">
            <a:avLst/>
          </a:prstGeom>
          <a:solidFill>
            <a:srgbClr val="FAEA1A"/>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effectLst/>
              </a:rPr>
              <a:t>Central</a:t>
            </a:r>
          </a:p>
          <a:p>
            <a:pPr marL="0" marR="0" indent="0" algn="ctr" defTabSz="914400" rtl="0" eaLnBrk="1" fontAlgn="base" latinLnBrk="0" hangingPunct="1">
              <a:lnSpc>
                <a:spcPct val="100000"/>
              </a:lnSpc>
              <a:spcBef>
                <a:spcPct val="0"/>
              </a:spcBef>
              <a:spcAft>
                <a:spcPct val="0"/>
              </a:spcAft>
              <a:buClrTx/>
              <a:buSzTx/>
              <a:buFontTx/>
              <a:buNone/>
              <a:tabLst/>
            </a:pPr>
            <a:r>
              <a:rPr lang="en-US" b="1" dirty="0"/>
              <a:t>Government</a:t>
            </a:r>
            <a:endParaRPr kumimoji="0" lang="en-US" b="1" i="0" u="none" strike="noStrike" cap="none" normalizeH="0" baseline="0" dirty="0">
              <a:ln>
                <a:noFill/>
              </a:ln>
              <a:effectLst/>
            </a:endParaRPr>
          </a:p>
        </p:txBody>
      </p:sp>
      <p:grpSp>
        <p:nvGrpSpPr>
          <p:cNvPr id="17" name="Group 16"/>
          <p:cNvGrpSpPr/>
          <p:nvPr/>
        </p:nvGrpSpPr>
        <p:grpSpPr>
          <a:xfrm>
            <a:off x="228600" y="1425326"/>
            <a:ext cx="2588423" cy="2374442"/>
            <a:chOff x="6660621" y="3914931"/>
            <a:chExt cx="1904999" cy="1263053"/>
          </a:xfrm>
          <a:solidFill>
            <a:srgbClr val="0A89E0"/>
          </a:solidFill>
        </p:grpSpPr>
        <p:sp>
          <p:nvSpPr>
            <p:cNvPr id="18" name="Oval 1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19" name="TextBox 18"/>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24" name="Group 23"/>
          <p:cNvGrpSpPr/>
          <p:nvPr/>
        </p:nvGrpSpPr>
        <p:grpSpPr>
          <a:xfrm>
            <a:off x="228600" y="4055253"/>
            <a:ext cx="2597264" cy="2478909"/>
            <a:chOff x="6660621" y="3914931"/>
            <a:chExt cx="1904999" cy="1276796"/>
          </a:xfrm>
          <a:solidFill>
            <a:srgbClr val="0A89E0"/>
          </a:solidFill>
        </p:grpSpPr>
        <p:sp>
          <p:nvSpPr>
            <p:cNvPr id="25" name="Oval 24"/>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6" name="TextBox 25"/>
            <p:cNvSpPr txBox="1"/>
            <p:nvPr/>
          </p:nvSpPr>
          <p:spPr>
            <a:xfrm>
              <a:off x="6662168" y="4260114"/>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27" name="Group 26"/>
          <p:cNvGrpSpPr/>
          <p:nvPr/>
        </p:nvGrpSpPr>
        <p:grpSpPr>
          <a:xfrm>
            <a:off x="3708665" y="1366835"/>
            <a:ext cx="2615935" cy="2427772"/>
            <a:chOff x="6660621" y="3914931"/>
            <a:chExt cx="1904999" cy="1263053"/>
          </a:xfrm>
          <a:solidFill>
            <a:srgbClr val="0A89E0"/>
          </a:solidFill>
        </p:grpSpPr>
        <p:sp>
          <p:nvSpPr>
            <p:cNvPr id="28" name="Oval 27"/>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9" name="TextBox 28"/>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grpSp>
        <p:nvGrpSpPr>
          <p:cNvPr id="30" name="Group 29"/>
          <p:cNvGrpSpPr/>
          <p:nvPr/>
        </p:nvGrpSpPr>
        <p:grpSpPr>
          <a:xfrm>
            <a:off x="3529352" y="4027490"/>
            <a:ext cx="2580322" cy="2413123"/>
            <a:chOff x="6660621" y="3914931"/>
            <a:chExt cx="1904999" cy="1263053"/>
          </a:xfrm>
          <a:solidFill>
            <a:srgbClr val="0A89E0"/>
          </a:solidFill>
        </p:grpSpPr>
        <p:sp>
          <p:nvSpPr>
            <p:cNvPr id="31" name="Oval 30"/>
            <p:cNvSpPr/>
            <p:nvPr/>
          </p:nvSpPr>
          <p:spPr bwMode="auto">
            <a:xfrm>
              <a:off x="6660621" y="3914931"/>
              <a:ext cx="1904999" cy="1263053"/>
            </a:xfrm>
            <a:prstGeom prst="ellipse">
              <a:avLst/>
            </a:prstGeom>
            <a:gr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2" name="TextBox 31"/>
            <p:cNvSpPr txBox="1"/>
            <p:nvPr/>
          </p:nvSpPr>
          <p:spPr>
            <a:xfrm>
              <a:off x="6775522" y="4109931"/>
              <a:ext cx="1732465" cy="931613"/>
            </a:xfrm>
            <a:prstGeom prst="rect">
              <a:avLst/>
            </a:prstGeom>
            <a:noFill/>
          </p:spPr>
          <p:txBody>
            <a:bodyPr wrap="square" rtlCol="0">
              <a:spAutoFit/>
            </a:bodyPr>
            <a:lstStyle/>
            <a:p>
              <a:pPr algn="ctr"/>
              <a:r>
                <a:rPr lang="en-US" sz="2400" b="1" dirty="0">
                  <a:solidFill>
                    <a:schemeClr val="bg1"/>
                  </a:solidFill>
                </a:rPr>
                <a:t>State/</a:t>
              </a:r>
            </a:p>
            <a:p>
              <a:pPr algn="ctr"/>
              <a:r>
                <a:rPr lang="en-US" sz="2400" b="1" dirty="0">
                  <a:solidFill>
                    <a:schemeClr val="bg1"/>
                  </a:solidFill>
                </a:rPr>
                <a:t>Regional Government </a:t>
              </a:r>
            </a:p>
          </p:txBody>
        </p:sp>
      </p:grpSp>
      <p:sp>
        <p:nvSpPr>
          <p:cNvPr id="21" name="Right Arrow 20"/>
          <p:cNvSpPr/>
          <p:nvPr/>
        </p:nvSpPr>
        <p:spPr bwMode="auto">
          <a:xfrm rot="19543463">
            <a:off x="2175315" y="4237353"/>
            <a:ext cx="834852"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3" name="Right Arrow 22"/>
          <p:cNvSpPr/>
          <p:nvPr/>
        </p:nvSpPr>
        <p:spPr bwMode="auto">
          <a:xfrm rot="12931497">
            <a:off x="3505612" y="4237353"/>
            <a:ext cx="795825"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2" name="Right Arrow 21"/>
          <p:cNvSpPr/>
          <p:nvPr/>
        </p:nvSpPr>
        <p:spPr bwMode="auto">
          <a:xfrm rot="8656603">
            <a:off x="3661875" y="3255025"/>
            <a:ext cx="728974"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33" name="Right Arrow 32"/>
          <p:cNvSpPr/>
          <p:nvPr/>
        </p:nvSpPr>
        <p:spPr bwMode="auto">
          <a:xfrm rot="2106564">
            <a:off x="2040568" y="3279298"/>
            <a:ext cx="869139" cy="465972"/>
          </a:xfrm>
          <a:prstGeom prst="rightArrow">
            <a:avLst/>
          </a:prstGeom>
          <a:solidFill>
            <a:schemeClr val="bg2"/>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cs typeface="Arial" charset="0"/>
            </a:endParaRPr>
          </a:p>
        </p:txBody>
      </p:sp>
      <p:sp>
        <p:nvSpPr>
          <p:cNvPr id="20" name="TextBox 19"/>
          <p:cNvSpPr txBox="1"/>
          <p:nvPr/>
        </p:nvSpPr>
        <p:spPr>
          <a:xfrm>
            <a:off x="6245458" y="1600200"/>
            <a:ext cx="2729526" cy="341632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tx1">
                    <a:lumMod val="75000"/>
                    <a:lumOff val="25000"/>
                  </a:schemeClr>
                </a:solidFill>
                <a:latin typeface="Cambria" panose="02040503050406030204" pitchFamily="18" charset="0"/>
              </a:rPr>
              <a:t>State/regional governments hold the power </a:t>
            </a:r>
          </a:p>
          <a:p>
            <a:pPr marL="285750" indent="-285750">
              <a:buFont typeface="Arial" panose="020B0604020202020204" pitchFamily="34" charset="0"/>
              <a:buChar char="•"/>
            </a:pPr>
            <a:r>
              <a:rPr lang="en-US" sz="2400" dirty="0">
                <a:solidFill>
                  <a:schemeClr val="tx1">
                    <a:lumMod val="75000"/>
                    <a:lumOff val="25000"/>
                  </a:schemeClr>
                </a:solidFill>
                <a:latin typeface="Cambria" panose="02040503050406030204" pitchFamily="18" charset="0"/>
              </a:rPr>
              <a:t>Central government receives power from state/regional government </a:t>
            </a:r>
          </a:p>
        </p:txBody>
      </p:sp>
    </p:spTree>
    <p:extLst>
      <p:ext uri="{BB962C8B-B14F-4D97-AF65-F5344CB8AC3E}">
        <p14:creationId xmlns:p14="http://schemas.microsoft.com/office/powerpoint/2010/main" val="132193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1000"/>
                                        <p:tgtEl>
                                          <p:spTgt spid="7"/>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circle(in)">
                                      <p:cBhvr>
                                        <p:cTn id="24" dur="900"/>
                                        <p:tgtEl>
                                          <p:spTgt spid="22"/>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circle(in)">
                                      <p:cBhvr>
                                        <p:cTn id="27" dur="1000"/>
                                        <p:tgtEl>
                                          <p:spTgt spid="23"/>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ircle(in)">
                                      <p:cBhvr>
                                        <p:cTn id="30" dur="900"/>
                                        <p:tgtEl>
                                          <p:spTgt spid="21"/>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circle(in)">
                                      <p:cBhvr>
                                        <p:cTn id="33"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1" grpId="0" animBg="1"/>
      <p:bldP spid="23" grpId="0" animBg="1"/>
      <p:bldP spid="22" grpId="0" animBg="1"/>
      <p:bldP spid="33" grpId="0" animBg="1"/>
    </p:bldLst>
  </p:timing>
</p:sld>
</file>

<file path=ppt/theme/theme1.xml><?xml version="1.0" encoding="utf-8"?>
<a:theme xmlns:a="http://schemas.openxmlformats.org/drawingml/2006/main" name="Curriculum Whe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Curriculum Wheel</Template>
  <TotalTime>7809</TotalTime>
  <Words>1446</Words>
  <Application>Microsoft Office PowerPoint</Application>
  <PresentationFormat>On-screen Show (4:3)</PresentationFormat>
  <Paragraphs>225</Paragraphs>
  <Slides>23</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Bernard MT Condensed</vt:lpstr>
      <vt:lpstr>Calibri</vt:lpstr>
      <vt:lpstr>Cambria</vt:lpstr>
      <vt:lpstr>Comic Sans MS</vt:lpstr>
      <vt:lpstr>Elephant</vt:lpstr>
      <vt:lpstr>Verdana</vt:lpstr>
      <vt:lpstr>Curriculum Wheel</vt:lpstr>
      <vt:lpstr>Making Systems Simple! </vt:lpstr>
      <vt:lpstr>First things First</vt:lpstr>
      <vt:lpstr>Diagram #1</vt:lpstr>
      <vt:lpstr>Diagram #2</vt:lpstr>
      <vt:lpstr>Diagram #3</vt:lpstr>
      <vt:lpstr>Diagramming Systems</vt:lpstr>
      <vt:lpstr>Unitary System </vt:lpstr>
      <vt:lpstr>Unitary System- Alternative Representation </vt:lpstr>
      <vt:lpstr>Confederal System  </vt:lpstr>
      <vt:lpstr>Confederal- Alternative Representation </vt:lpstr>
      <vt:lpstr>Federal System </vt:lpstr>
      <vt:lpstr>Federal- Alternative Representation </vt:lpstr>
      <vt:lpstr>Hints</vt:lpstr>
      <vt:lpstr>Line them up! </vt:lpstr>
      <vt:lpstr>First of all….Foldable Notes! </vt:lpstr>
      <vt:lpstr>Label Your Foldable: </vt:lpstr>
      <vt:lpstr>On the Inside: </vt:lpstr>
      <vt:lpstr>PowerPoint Presentation</vt:lpstr>
      <vt:lpstr> The Differences in Representative Democracies</vt:lpstr>
      <vt:lpstr>Parliamentary System</vt:lpstr>
      <vt:lpstr>Presidential System</vt:lpstr>
      <vt:lpstr>Florida’s Government </vt:lpstr>
      <vt:lpstr>Checking for Understanding</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Crowe Watson</dc:creator>
  <cp:lastModifiedBy>ASHWORTH, STEPHANIE L.</cp:lastModifiedBy>
  <cp:revision>41</cp:revision>
  <dcterms:created xsi:type="dcterms:W3CDTF">2015-10-21T21:40:17Z</dcterms:created>
  <dcterms:modified xsi:type="dcterms:W3CDTF">2017-08-28T12:44:22Z</dcterms:modified>
</cp:coreProperties>
</file>