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66" r:id="rId4"/>
    <p:sldId id="301" r:id="rId5"/>
    <p:sldId id="275" r:id="rId6"/>
    <p:sldId id="277" r:id="rId7"/>
    <p:sldId id="284" r:id="rId8"/>
    <p:sldId id="292" r:id="rId9"/>
    <p:sldId id="271" r:id="rId10"/>
    <p:sldId id="303" r:id="rId11"/>
    <p:sldId id="300" r:id="rId12"/>
    <p:sldId id="302" r:id="rId13"/>
    <p:sldId id="296" r:id="rId14"/>
    <p:sldId id="306" r:id="rId15"/>
    <p:sldId id="293" r:id="rId16"/>
    <p:sldId id="305" r:id="rId17"/>
    <p:sldId id="307" r:id="rId18"/>
    <p:sldId id="308" r:id="rId19"/>
    <p:sldId id="294" r:id="rId20"/>
    <p:sldId id="304" r:id="rId21"/>
    <p:sldId id="295" r:id="rId22"/>
    <p:sldId id="262"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A1A"/>
    <a:srgbClr val="0A89E0"/>
    <a:srgbClr val="F8F83E"/>
    <a:srgbClr val="F8E23E"/>
    <a:srgbClr val="F5E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7" autoAdjust="0"/>
  </p:normalViewPr>
  <p:slideViewPr>
    <p:cSldViewPr>
      <p:cViewPr varScale="1">
        <p:scale>
          <a:sx n="97" d="100"/>
          <a:sy n="97" d="100"/>
        </p:scale>
        <p:origin x="20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E1917-5343-46B9-AA89-FB9107EF7041}" type="doc">
      <dgm:prSet loTypeId="urn:microsoft.com/office/officeart/2005/8/layout/venn1" loCatId="relationship" qsTypeId="urn:microsoft.com/office/officeart/2005/8/quickstyle/simple1" qsCatId="simple" csTypeId="urn:microsoft.com/office/officeart/2005/8/colors/colorful3" csCatId="colorful" phldr="1"/>
      <dgm:spPr/>
    </dgm:pt>
    <dgm:pt modelId="{58CBA43B-8157-4F1C-8CD6-B80793B404A7}">
      <dgm:prSet phldrT="[Text]"/>
      <dgm:spPr/>
      <dgm:t>
        <a:bodyPr/>
        <a:lstStyle/>
        <a:p>
          <a:r>
            <a:rPr lang="en-US" dirty="0">
              <a:latin typeface="Cambria" panose="02040503050406030204" pitchFamily="18" charset="0"/>
            </a:rPr>
            <a:t>Powers Delegated to Federal Government</a:t>
          </a:r>
        </a:p>
      </dgm:t>
    </dgm:pt>
    <dgm:pt modelId="{C8BE8C01-52AB-43C4-B324-2A2638430D86}" type="parTrans" cxnId="{FD3BAA46-5008-4D61-9FF2-9C66898CE928}">
      <dgm:prSet/>
      <dgm:spPr/>
      <dgm:t>
        <a:bodyPr/>
        <a:lstStyle/>
        <a:p>
          <a:endParaRPr lang="en-US"/>
        </a:p>
      </dgm:t>
    </dgm:pt>
    <dgm:pt modelId="{4188D3B2-2E5F-46C9-AA4D-D1C3ED8A883B}" type="sibTrans" cxnId="{FD3BAA46-5008-4D61-9FF2-9C66898CE928}">
      <dgm:prSet/>
      <dgm:spPr/>
      <dgm:t>
        <a:bodyPr/>
        <a:lstStyle/>
        <a:p>
          <a:endParaRPr lang="en-US"/>
        </a:p>
      </dgm:t>
    </dgm:pt>
    <dgm:pt modelId="{42828B30-AFA1-47B8-AF39-5669CE704840}">
      <dgm:prSet phldrT="[Text]"/>
      <dgm:spPr/>
      <dgm:t>
        <a:bodyPr/>
        <a:lstStyle/>
        <a:p>
          <a:r>
            <a:rPr lang="en-US" dirty="0">
              <a:latin typeface="Cambria" panose="02040503050406030204" pitchFamily="18" charset="0"/>
            </a:rPr>
            <a:t>Powers Reserved for State Government </a:t>
          </a:r>
        </a:p>
      </dgm:t>
    </dgm:pt>
    <dgm:pt modelId="{B0E4E2A0-8D51-45D7-939F-7D5663FC3688}" type="parTrans" cxnId="{7373BFC0-C1F2-483E-B8B7-0098B6BCA87C}">
      <dgm:prSet/>
      <dgm:spPr/>
      <dgm:t>
        <a:bodyPr/>
        <a:lstStyle/>
        <a:p>
          <a:endParaRPr lang="en-US"/>
        </a:p>
      </dgm:t>
    </dgm:pt>
    <dgm:pt modelId="{31FA98F9-8C1D-48B0-8933-02D18E90E1BD}" type="sibTrans" cxnId="{7373BFC0-C1F2-483E-B8B7-0098B6BCA87C}">
      <dgm:prSet/>
      <dgm:spPr/>
      <dgm:t>
        <a:bodyPr/>
        <a:lstStyle/>
        <a:p>
          <a:endParaRPr lang="en-US"/>
        </a:p>
      </dgm:t>
    </dgm:pt>
    <dgm:pt modelId="{DCA26575-D783-4DCE-8518-D0A22885CF2D}" type="pres">
      <dgm:prSet presAssocID="{1B5E1917-5343-46B9-AA89-FB9107EF7041}" presName="compositeShape" presStyleCnt="0">
        <dgm:presLayoutVars>
          <dgm:chMax val="7"/>
          <dgm:dir/>
          <dgm:resizeHandles val="exact"/>
        </dgm:presLayoutVars>
      </dgm:prSet>
      <dgm:spPr/>
    </dgm:pt>
    <dgm:pt modelId="{FEE8BA3B-19A6-48E9-B47C-375F6582C1CA}" type="pres">
      <dgm:prSet presAssocID="{58CBA43B-8157-4F1C-8CD6-B80793B404A7}" presName="circ1" presStyleLbl="vennNode1" presStyleIdx="0" presStyleCnt="2" custLinFactNeighborY="8559"/>
      <dgm:spPr/>
    </dgm:pt>
    <dgm:pt modelId="{23B3C7F5-0EE4-4321-B381-F5E2D5E769E1}" type="pres">
      <dgm:prSet presAssocID="{58CBA43B-8157-4F1C-8CD6-B80793B404A7}" presName="circ1Tx" presStyleLbl="revTx" presStyleIdx="0" presStyleCnt="0">
        <dgm:presLayoutVars>
          <dgm:chMax val="0"/>
          <dgm:chPref val="0"/>
          <dgm:bulletEnabled val="1"/>
        </dgm:presLayoutVars>
      </dgm:prSet>
      <dgm:spPr/>
    </dgm:pt>
    <dgm:pt modelId="{DB013971-65D7-476E-8AAC-15F736579EEB}" type="pres">
      <dgm:prSet presAssocID="{42828B30-AFA1-47B8-AF39-5669CE704840}" presName="circ2" presStyleLbl="vennNode1" presStyleIdx="1" presStyleCnt="2" custLinFactNeighborY="8559"/>
      <dgm:spPr/>
    </dgm:pt>
    <dgm:pt modelId="{D06501E6-0DBD-477E-AACF-EB29A550B962}" type="pres">
      <dgm:prSet presAssocID="{42828B30-AFA1-47B8-AF39-5669CE704840}" presName="circ2Tx" presStyleLbl="revTx" presStyleIdx="0" presStyleCnt="0">
        <dgm:presLayoutVars>
          <dgm:chMax val="0"/>
          <dgm:chPref val="0"/>
          <dgm:bulletEnabled val="1"/>
        </dgm:presLayoutVars>
      </dgm:prSet>
      <dgm:spPr/>
    </dgm:pt>
  </dgm:ptLst>
  <dgm:cxnLst>
    <dgm:cxn modelId="{D1709156-7334-409C-A0C6-53628A6BE4D8}" type="presOf" srcId="{42828B30-AFA1-47B8-AF39-5669CE704840}" destId="{DB013971-65D7-476E-8AAC-15F736579EEB}" srcOrd="0" destOrd="0" presId="urn:microsoft.com/office/officeart/2005/8/layout/venn1"/>
    <dgm:cxn modelId="{FD3BAA46-5008-4D61-9FF2-9C66898CE928}" srcId="{1B5E1917-5343-46B9-AA89-FB9107EF7041}" destId="{58CBA43B-8157-4F1C-8CD6-B80793B404A7}" srcOrd="0" destOrd="0" parTransId="{C8BE8C01-52AB-43C4-B324-2A2638430D86}" sibTransId="{4188D3B2-2E5F-46C9-AA4D-D1C3ED8A883B}"/>
    <dgm:cxn modelId="{1B721E13-C482-4D50-A052-7DFC99E81C30}" type="presOf" srcId="{58CBA43B-8157-4F1C-8CD6-B80793B404A7}" destId="{23B3C7F5-0EE4-4321-B381-F5E2D5E769E1}" srcOrd="1" destOrd="0" presId="urn:microsoft.com/office/officeart/2005/8/layout/venn1"/>
    <dgm:cxn modelId="{8516A456-F610-4892-963D-689B9F8181B8}" type="presOf" srcId="{58CBA43B-8157-4F1C-8CD6-B80793B404A7}" destId="{FEE8BA3B-19A6-48E9-B47C-375F6582C1CA}" srcOrd="0" destOrd="0" presId="urn:microsoft.com/office/officeart/2005/8/layout/venn1"/>
    <dgm:cxn modelId="{BD6FBEEE-F452-49EB-87DF-FC9B3DBC20E4}" type="presOf" srcId="{42828B30-AFA1-47B8-AF39-5669CE704840}" destId="{D06501E6-0DBD-477E-AACF-EB29A550B962}" srcOrd="1" destOrd="0" presId="urn:microsoft.com/office/officeart/2005/8/layout/venn1"/>
    <dgm:cxn modelId="{E66A77F2-6A5B-4A5C-B1BE-9BF0B2468671}" type="presOf" srcId="{1B5E1917-5343-46B9-AA89-FB9107EF7041}" destId="{DCA26575-D783-4DCE-8518-D0A22885CF2D}" srcOrd="0" destOrd="0" presId="urn:microsoft.com/office/officeart/2005/8/layout/venn1"/>
    <dgm:cxn modelId="{7373BFC0-C1F2-483E-B8B7-0098B6BCA87C}" srcId="{1B5E1917-5343-46B9-AA89-FB9107EF7041}" destId="{42828B30-AFA1-47B8-AF39-5669CE704840}" srcOrd="1" destOrd="0" parTransId="{B0E4E2A0-8D51-45D7-939F-7D5663FC3688}" sibTransId="{31FA98F9-8C1D-48B0-8933-02D18E90E1BD}"/>
    <dgm:cxn modelId="{0F627382-9214-4069-84E0-BE46A5CF43F8}" type="presParOf" srcId="{DCA26575-D783-4DCE-8518-D0A22885CF2D}" destId="{FEE8BA3B-19A6-48E9-B47C-375F6582C1CA}" srcOrd="0" destOrd="0" presId="urn:microsoft.com/office/officeart/2005/8/layout/venn1"/>
    <dgm:cxn modelId="{11CE86A8-E6EE-4664-9F54-C83046827E79}" type="presParOf" srcId="{DCA26575-D783-4DCE-8518-D0A22885CF2D}" destId="{23B3C7F5-0EE4-4321-B381-F5E2D5E769E1}" srcOrd="1" destOrd="0" presId="urn:microsoft.com/office/officeart/2005/8/layout/venn1"/>
    <dgm:cxn modelId="{51583EED-9249-4BFC-9778-8FDECEA0CBDE}" type="presParOf" srcId="{DCA26575-D783-4DCE-8518-D0A22885CF2D}" destId="{DB013971-65D7-476E-8AAC-15F736579EEB}" srcOrd="2" destOrd="0" presId="urn:microsoft.com/office/officeart/2005/8/layout/venn1"/>
    <dgm:cxn modelId="{638C303B-F57D-4040-91FE-351D859340A7}" type="presParOf" srcId="{DCA26575-D783-4DCE-8518-D0A22885CF2D}" destId="{D06501E6-0DBD-477E-AACF-EB29A550B96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8BA3B-19A6-48E9-B47C-375F6582C1CA}">
      <dsp:nvSpPr>
        <dsp:cNvPr id="0" name=""/>
        <dsp:cNvSpPr/>
      </dsp:nvSpPr>
      <dsp:spPr>
        <a:xfrm>
          <a:off x="137159" y="629934"/>
          <a:ext cx="3383280" cy="338327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mbria" panose="02040503050406030204" pitchFamily="18" charset="0"/>
            </a:rPr>
            <a:t>Powers Delegated to Federal Government</a:t>
          </a:r>
        </a:p>
      </dsp:txBody>
      <dsp:txXfrm>
        <a:off x="609599" y="1028896"/>
        <a:ext cx="1950720" cy="2585357"/>
      </dsp:txXfrm>
    </dsp:sp>
    <dsp:sp modelId="{DB013971-65D7-476E-8AAC-15F736579EEB}">
      <dsp:nvSpPr>
        <dsp:cNvPr id="0" name=""/>
        <dsp:cNvSpPr/>
      </dsp:nvSpPr>
      <dsp:spPr>
        <a:xfrm>
          <a:off x="2575559" y="629934"/>
          <a:ext cx="3383280" cy="3383279"/>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mbria" panose="02040503050406030204" pitchFamily="18" charset="0"/>
            </a:rPr>
            <a:t>Powers Reserved for State Government </a:t>
          </a:r>
        </a:p>
      </dsp:txBody>
      <dsp:txXfrm>
        <a:off x="3535680" y="1028896"/>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790D0-0F7A-4B95-AE87-BDFD7A77E2CA}" type="datetimeFigureOut">
              <a:rPr lang="en-US" smtClean="0"/>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288B2-58C3-444F-8E0A-7F3EF4949EC2}" type="slidenum">
              <a:rPr lang="en-US" smtClean="0"/>
              <a:t>‹#›</a:t>
            </a:fld>
            <a:endParaRPr lang="en-US"/>
          </a:p>
        </p:txBody>
      </p:sp>
    </p:spTree>
    <p:extLst>
      <p:ext uri="{BB962C8B-B14F-4D97-AF65-F5344CB8AC3E}">
        <p14:creationId xmlns:p14="http://schemas.microsoft.com/office/powerpoint/2010/main" val="144592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what a constitution is and what</a:t>
            </a:r>
            <a:r>
              <a:rPr lang="en-US" altLang="en-US" baseline="0" dirty="0"/>
              <a:t> our Constitution does.</a:t>
            </a: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044D3B-FC48-4CE8-B6B9-0F5DA54745E5}" type="slidenum">
              <a:rPr lang="en-US" altLang="en-US">
                <a:solidFill>
                  <a:prstClr val="black"/>
                </a:solidFill>
              </a:rPr>
              <a:pPr eaLnBrk="1" hangingPunct="1"/>
              <a:t>2</a:t>
            </a:fld>
            <a:endParaRPr lang="en-US" altLang="en-US">
              <a:solidFill>
                <a:prstClr val="black"/>
              </a:solidFill>
            </a:endParaRPr>
          </a:p>
        </p:txBody>
      </p:sp>
    </p:spTree>
    <p:extLst>
      <p:ext uri="{BB962C8B-B14F-4D97-AF65-F5344CB8AC3E}">
        <p14:creationId xmlns:p14="http://schemas.microsoft.com/office/powerpoint/2010/main" val="375026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this game to all students either individually or in pairs.</a:t>
            </a:r>
          </a:p>
          <a:p>
            <a:endParaRPr lang="en-US" dirty="0"/>
          </a:p>
          <a:p>
            <a:r>
              <a:rPr lang="en-US" dirty="0"/>
              <a:t>http://www.sheppardsoftware.com/usa_game/government/branches_government.htm</a:t>
            </a:r>
          </a:p>
        </p:txBody>
      </p:sp>
      <p:sp>
        <p:nvSpPr>
          <p:cNvPr id="4" name="Slide Number Placeholder 3"/>
          <p:cNvSpPr>
            <a:spLocks noGrp="1"/>
          </p:cNvSpPr>
          <p:nvPr>
            <p:ph type="sldNum" sz="quarter" idx="10"/>
          </p:nvPr>
        </p:nvSpPr>
        <p:spPr/>
        <p:txBody>
          <a:bodyPr/>
          <a:lstStyle/>
          <a:p>
            <a:fld id="{FB4288B2-58C3-444F-8E0A-7F3EF4949EC2}" type="slidenum">
              <a:rPr lang="en-US" smtClean="0"/>
              <a:t>12</a:t>
            </a:fld>
            <a:endParaRPr lang="en-US"/>
          </a:p>
        </p:txBody>
      </p:sp>
    </p:spTree>
    <p:extLst>
      <p:ext uri="{BB962C8B-B14F-4D97-AF65-F5344CB8AC3E}">
        <p14:creationId xmlns:p14="http://schemas.microsoft.com/office/powerpoint/2010/main" val="71198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Delegated powers</a:t>
            </a:r>
            <a:r>
              <a:rPr lang="en-US" baseline="0" dirty="0"/>
              <a:t> and enumerated powers are the powers expressly and specifically granted or assigned in the Constitution. Look in Article One and highlight the powers expressly given to the legislative branch. See Article One, Section 8.</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14</a:t>
            </a:fld>
            <a:endParaRPr lang="en-US"/>
          </a:p>
        </p:txBody>
      </p:sp>
    </p:spTree>
    <p:extLst>
      <p:ext uri="{BB962C8B-B14F-4D97-AF65-F5344CB8AC3E}">
        <p14:creationId xmlns:p14="http://schemas.microsoft.com/office/powerpoint/2010/main" val="224076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the class into 8 groups.</a:t>
            </a:r>
            <a:r>
              <a:rPr lang="en-US" baseline="0" dirty="0"/>
              <a:t> Provide each group with one power listed on Teacher Handout A. The students will then: </a:t>
            </a:r>
          </a:p>
          <a:p>
            <a:r>
              <a:rPr lang="en-US" dirty="0"/>
              <a:t>1. Find the power in the U.S. Constitution. </a:t>
            </a:r>
          </a:p>
          <a:p>
            <a:r>
              <a:rPr lang="en-US" dirty="0"/>
              <a:t>2. Have one group member stand up when they find the power.</a:t>
            </a:r>
          </a:p>
          <a:p>
            <a:r>
              <a:rPr lang="en-US" dirty="0"/>
              <a:t>3. Read the quote directly from the Constitution aloud when called upon. Have the student identify which branch of government that power belongs to. </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15</a:t>
            </a:fld>
            <a:endParaRPr lang="en-US"/>
          </a:p>
        </p:txBody>
      </p:sp>
    </p:spTree>
    <p:extLst>
      <p:ext uri="{BB962C8B-B14F-4D97-AF65-F5344CB8AC3E}">
        <p14:creationId xmlns:p14="http://schemas.microsoft.com/office/powerpoint/2010/main" val="6039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powers are easily found because they are expressly</a:t>
            </a:r>
            <a:r>
              <a:rPr lang="en-US" baseline="0" dirty="0"/>
              <a:t> written and laid out within the U.S. Constitution.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16</a:t>
            </a:fld>
            <a:endParaRPr lang="en-US"/>
          </a:p>
        </p:txBody>
      </p:sp>
    </p:spTree>
    <p:extLst>
      <p:ext uri="{BB962C8B-B14F-4D97-AF65-F5344CB8AC3E}">
        <p14:creationId xmlns:p14="http://schemas.microsoft.com/office/powerpoint/2010/main" val="358329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a:t>
            </a:r>
            <a:r>
              <a:rPr lang="en-US" baseline="0" dirty="0"/>
              <a:t> to students that this power, unlike the ones they just looked at, is not expressly written out in the Constitution. </a:t>
            </a:r>
          </a:p>
          <a:p>
            <a:endParaRPr lang="en-US" baseline="0" dirty="0"/>
          </a:p>
          <a:p>
            <a:r>
              <a:rPr lang="en-US" baseline="0" dirty="0"/>
              <a:t>Definition provided by We the People: the Citizen and the Constitution text.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18</a:t>
            </a:fld>
            <a:endParaRPr lang="en-US"/>
          </a:p>
        </p:txBody>
      </p:sp>
    </p:spTree>
    <p:extLst>
      <p:ext uri="{BB962C8B-B14F-4D97-AF65-F5344CB8AC3E}">
        <p14:creationId xmlns:p14="http://schemas.microsoft.com/office/powerpoint/2010/main" val="101033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Definition provided by We the People: the Citizen and the Constitution text. </a:t>
            </a:r>
            <a:endParaRPr lang="en-US" dirty="0"/>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19</a:t>
            </a:fld>
            <a:endParaRPr lang="en-US"/>
          </a:p>
        </p:txBody>
      </p:sp>
    </p:spTree>
    <p:extLst>
      <p:ext uri="{BB962C8B-B14F-4D97-AF65-F5344CB8AC3E}">
        <p14:creationId xmlns:p14="http://schemas.microsoft.com/office/powerpoint/2010/main" val="327153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Powers that held by both the federal and state governments such as the ability to levy taxes. State government and federal government</a:t>
            </a:r>
            <a:r>
              <a:rPr lang="en-US" baseline="0" dirty="0"/>
              <a:t> can tax people.</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20</a:t>
            </a:fld>
            <a:endParaRPr lang="en-US"/>
          </a:p>
        </p:txBody>
      </p:sp>
    </p:spTree>
    <p:extLst>
      <p:ext uri="{BB962C8B-B14F-4D97-AF65-F5344CB8AC3E}">
        <p14:creationId xmlns:p14="http://schemas.microsoft.com/office/powerpoint/2010/main" val="115047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your own visual to help you remember the three branches, what each branch is responsible for and what each branch does. Highlight some of the powers. Can do on chart</a:t>
            </a:r>
            <a:r>
              <a:rPr lang="en-US" baseline="0" dirty="0"/>
              <a:t> paper and post around room or prepare an infographic or </a:t>
            </a:r>
            <a:r>
              <a:rPr lang="en-US" baseline="0" dirty="0" err="1"/>
              <a:t>glogster</a:t>
            </a:r>
            <a:r>
              <a:rPr lang="en-US" baseline="0" dirty="0"/>
              <a:t> poster etc.</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21</a:t>
            </a:fld>
            <a:endParaRPr lang="en-US"/>
          </a:p>
        </p:txBody>
      </p:sp>
    </p:spTree>
    <p:extLst>
      <p:ext uri="{BB962C8B-B14F-4D97-AF65-F5344CB8AC3E}">
        <p14:creationId xmlns:p14="http://schemas.microsoft.com/office/powerpoint/2010/main" val="74413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US" altLang="en-US" dirty="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CC9B14-CDC0-4D99-B6ED-3BF69F9251B6}" type="slidenum">
              <a:rPr lang="en-US" altLang="en-US">
                <a:solidFill>
                  <a:srgbClr val="000000"/>
                </a:solidFill>
                <a:latin typeface="Calibri" pitchFamily="34" charset="0"/>
              </a:rPr>
              <a:pPr/>
              <a:t>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31299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purpose behind this image is to remind students that Montesquieu (M) was the philosopher who proposed that separation of power (in this case into three branches of government) was essential to making sure government was not corrupt and that no one person or group was able to become too powerful. </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F0A5F8-B4C7-40CB-9663-BE17A8583EE4}" type="slidenum">
              <a:rPr lang="en-US" altLang="en-US">
                <a:solidFill>
                  <a:srgbClr val="000000"/>
                </a:solidFill>
                <a:latin typeface="Calibri" pitchFamily="34" charset="0"/>
              </a:rPr>
              <a:pPr/>
              <a:t>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064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ext Box 555"/>
          <p:cNvSpPr>
            <a:spLocks noGrp="1" noRot="1" noChangeAspect="1"/>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556" name="Text Box 556"/>
          <p:cNvSpPr>
            <a:spLocks noGrp="1"/>
          </p:cNvSpPr>
          <p:nvPr>
            <p:ph type="body" idx="1"/>
          </p:nvPr>
        </p:nvSpPr>
        <p:spPr>
          <a:xfrm>
            <a:off x="685800" y="4343400"/>
            <a:ext cx="5486400" cy="4114800"/>
          </a:xfrm>
          <a:prstGeom prst="rect">
            <a:avLst/>
          </a:prstGeom>
          <a:noFill/>
          <a:ln>
            <a:noFill/>
          </a:ln>
        </p:spPr>
        <p:txBody>
          <a:bodyPr wrap="square" lIns="91440" tIns="45720" rIns="91440" bIns="45720" numCol="1" anchor="t"/>
          <a:lstStyle/>
          <a:p>
            <a:pPr defTabSz="896937">
              <a:spcBef>
                <a:spcPct val="0"/>
              </a:spcBef>
            </a:pPr>
            <a:r>
              <a:rPr lang="en-US" dirty="0"/>
              <a:t>Briefly highlight the three branches and the corresponding responsibilities of each. The</a:t>
            </a:r>
            <a:r>
              <a:rPr lang="en-US" baseline="0" dirty="0"/>
              <a:t> </a:t>
            </a:r>
            <a:r>
              <a:rPr lang="en-US" dirty="0"/>
              <a:t>Framers designed a government with separation of powers and checks and balances. </a:t>
            </a:r>
          </a:p>
          <a:p>
            <a:pPr defTabSz="896937">
              <a:spcBef>
                <a:spcPct val="0"/>
              </a:spcBef>
            </a:pPr>
            <a:endParaRPr lang="en-US" dirty="0"/>
          </a:p>
          <a:p>
            <a:pPr defTabSz="896937">
              <a:spcBef>
                <a:spcPct val="0"/>
              </a:spcBef>
            </a:pPr>
            <a:r>
              <a:rPr lang="en-US" dirty="0"/>
              <a:t>Briefly highlight The Founders split the government into different parts to prevent the abuse of power by any one branch.   </a:t>
            </a:r>
          </a:p>
          <a:p>
            <a:pPr defTabSz="896937">
              <a:spcBef>
                <a:spcPct val="0"/>
              </a:spcBef>
            </a:pPr>
            <a:endParaRPr lang="en-US" dirty="0"/>
          </a:p>
          <a:p>
            <a:pPr defTabSz="896937">
              <a:spcBef>
                <a:spcPct val="0"/>
              </a:spcBef>
            </a:pPr>
            <a:r>
              <a:rPr lang="en-US" dirty="0"/>
              <a:t>Emphasize the dangers of placing all responsibilities into one branch of government. What if the President or Governor was responsible for making the law and enforcing the law as well as interpreting the law.  </a:t>
            </a:r>
          </a:p>
          <a:p>
            <a:pPr defTabSz="896937">
              <a:spcBef>
                <a:spcPct val="0"/>
              </a:spcBef>
            </a:pPr>
            <a:endParaRPr lang="en-US" dirty="0"/>
          </a:p>
          <a:p>
            <a:pPr defTabSz="896937">
              <a:spcBef>
                <a:spcPct val="0"/>
              </a:spcBef>
            </a:pPr>
            <a:r>
              <a:rPr lang="en-US" dirty="0"/>
              <a:t>The James Madison quote is from The Federalist #47.  </a:t>
            </a:r>
          </a:p>
          <a:p>
            <a:pPr defTabSz="896937">
              <a:spcBef>
                <a:spcPct val="0"/>
              </a:spcBef>
            </a:pPr>
            <a:endParaRPr lang="en-US" dirty="0"/>
          </a:p>
        </p:txBody>
      </p:sp>
      <p:sp>
        <p:nvSpPr>
          <p:cNvPr id="557" name="Text Box 557"/>
          <p:cNvSpPr txBox="1">
            <a:spLocks/>
          </p:cNvSpPr>
          <p:nvPr/>
        </p:nvSpPr>
        <p:spPr>
          <a:xfrm>
            <a:off x="3884612" y="8685212"/>
            <a:ext cx="2971800" cy="457200"/>
          </a:xfrm>
          <a:prstGeom prst="rect">
            <a:avLst/>
          </a:prstGeom>
          <a:noFill/>
          <a:ln>
            <a:noFill/>
          </a:ln>
        </p:spPr>
        <p:txBody>
          <a:bodyPr numCol="1" anchor="b"/>
          <a:lstStyle/>
          <a:p>
            <a:pPr algn="r"/>
            <a:r>
              <a:rPr lang="en-US" sz="1200" dirty="0">
                <a:solidFill>
                  <a:srgbClr val="000000"/>
                </a:solidFill>
              </a:rPr>
              <a:t>*</a:t>
            </a:r>
          </a:p>
        </p:txBody>
      </p:sp>
    </p:spTree>
    <p:extLst>
      <p:ext uri="{BB962C8B-B14F-4D97-AF65-F5344CB8AC3E}">
        <p14:creationId xmlns:p14="http://schemas.microsoft.com/office/powerpoint/2010/main" val="330198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this found? Using the United States Constitution</a:t>
            </a:r>
            <a:r>
              <a:rPr lang="en-US" baseline="0" dirty="0"/>
              <a:t> i</a:t>
            </a:r>
            <a:r>
              <a:rPr lang="en-US" dirty="0"/>
              <a:t>dentify the branches of government. Highlight where you find this information</a:t>
            </a:r>
            <a:r>
              <a:rPr lang="en-US" baseline="0" dirty="0"/>
              <a:t> within the Constitution.</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7</a:t>
            </a:fld>
            <a:endParaRPr lang="en-US"/>
          </a:p>
        </p:txBody>
      </p:sp>
    </p:spTree>
    <p:extLst>
      <p:ext uri="{BB962C8B-B14F-4D97-AF65-F5344CB8AC3E}">
        <p14:creationId xmlns:p14="http://schemas.microsoft.com/office/powerpoint/2010/main" val="43781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should be provided in layers. To start, each branch of government is outlined</a:t>
            </a:r>
            <a:r>
              <a:rPr lang="en-US" baseline="0" dirty="0"/>
              <a:t> in its respective Article of the United States Constitution. The presentation then goes on to include a synonym for the legislative branch (Congress) and who composes that branch (the House of Representatives and the Senate). The PowerPoint will do the same for the Executive and Judicial branches. Make sure to emphasize for students that the legislative branch and Congress are one in the same. Students should create a visual of the final slide in their notes to illustrate the structure of the branches of government.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8</a:t>
            </a:fld>
            <a:endParaRPr lang="en-US"/>
          </a:p>
        </p:txBody>
      </p:sp>
    </p:spTree>
    <p:extLst>
      <p:ext uri="{BB962C8B-B14F-4D97-AF65-F5344CB8AC3E}">
        <p14:creationId xmlns:p14="http://schemas.microsoft.com/office/powerpoint/2010/main" val="341644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9</a:t>
            </a:fld>
            <a:endParaRPr lang="en-US"/>
          </a:p>
        </p:txBody>
      </p:sp>
    </p:spTree>
    <p:extLst>
      <p:ext uri="{BB962C8B-B14F-4D97-AF65-F5344CB8AC3E}">
        <p14:creationId xmlns:p14="http://schemas.microsoft.com/office/powerpoint/2010/main" val="167952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Distribute Handout A – Flocabulary Lyrics.</a:t>
            </a:r>
            <a:r>
              <a:rPr lang="en-US" baseline="0" dirty="0"/>
              <a:t> Students should follow along. Discuss some of the terms that are in bold on the handout and use the following slide to identify those as powers of the different branches of government.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https://www.flocabulary.com/3-branches-of-government/</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10</a:t>
            </a:fld>
            <a:endParaRPr lang="en-US"/>
          </a:p>
        </p:txBody>
      </p:sp>
    </p:spTree>
    <p:extLst>
      <p:ext uri="{BB962C8B-B14F-4D97-AF65-F5344CB8AC3E}">
        <p14:creationId xmlns:p14="http://schemas.microsoft.com/office/powerpoint/2010/main" val="247345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roles</a:t>
            </a:r>
            <a:r>
              <a:rPr lang="en-US" baseline="0" dirty="0"/>
              <a:t> and responsibilities of each branch of government. Students should compare these roles to see how the separation of power prevents corruption in our government system.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t>11</a:t>
            </a:fld>
            <a:endParaRPr lang="en-US"/>
          </a:p>
        </p:txBody>
      </p:sp>
    </p:spTree>
    <p:extLst>
      <p:ext uri="{BB962C8B-B14F-4D97-AF65-F5344CB8AC3E}">
        <p14:creationId xmlns:p14="http://schemas.microsoft.com/office/powerpoint/2010/main" val="3416447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tmp"/><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tmp"/><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tmp"/><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918865"/>
            <a:ext cx="3429000" cy="1752600"/>
          </a:xfrm>
          <a:ln>
            <a:noFill/>
          </a:ln>
        </p:spPr>
        <p:txBody>
          <a:bodyPr>
            <a:normAutofit/>
          </a:bodyPr>
          <a:lstStyle>
            <a:lvl1pPr marL="0" indent="0" algn="ctr">
              <a:buNone/>
              <a:defRPr sz="2000" baseline="0">
                <a:solidFill>
                  <a:schemeClr val="tx1">
                    <a:lumMod val="75000"/>
                    <a:lumOff val="2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Benchmarks </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0" y="5675941"/>
            <a:ext cx="3200400" cy="935966"/>
          </a:xfrm>
          <a:prstGeom prst="rect">
            <a:avLst/>
          </a:prstGeom>
        </p:spPr>
      </p:pic>
      <p:sp>
        <p:nvSpPr>
          <p:cNvPr id="9" name="Frame 8"/>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Delay 10"/>
          <p:cNvSpPr/>
          <p:nvPr userDrawn="1"/>
        </p:nvSpPr>
        <p:spPr>
          <a:xfrm rot="5400000">
            <a:off x="379367" y="-36467"/>
            <a:ext cx="4762500" cy="5216434"/>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663" y="365760"/>
            <a:ext cx="4343400" cy="1219200"/>
          </a:xfrm>
        </p:spPr>
        <p:txBody>
          <a:bodyPr>
            <a:normAutofit/>
          </a:bodyPr>
          <a:lstStyle>
            <a:lvl1pPr>
              <a:defRPr sz="4800">
                <a:solidFill>
                  <a:schemeClr val="bg1"/>
                </a:solidFill>
                <a:latin typeface="Bernard MT Condensed" panose="02050806060905020404" pitchFamily="18" charset="0"/>
              </a:defRPr>
            </a:lvl1pPr>
          </a:lstStyle>
          <a:p>
            <a:r>
              <a:rPr lang="en-US"/>
              <a:t>Click to edit Master title style</a:t>
            </a:r>
            <a:endParaRPr lang="en-US" dirty="0"/>
          </a:p>
        </p:txBody>
      </p:sp>
      <p:sp>
        <p:nvSpPr>
          <p:cNvPr id="12"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4" name="Subtitle 2"/>
          <p:cNvSpPr txBox="1">
            <a:spLocks/>
          </p:cNvSpPr>
          <p:nvPr userDrawn="1"/>
        </p:nvSpPr>
        <p:spPr>
          <a:xfrm>
            <a:off x="1524000" y="1600200"/>
            <a:ext cx="6400800" cy="12192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lumMod val="75000"/>
                    <a:lumOff val="25000"/>
                  </a:schemeClr>
                </a:solidFill>
                <a:latin typeface="Comic Sans MS" panose="030F0702030302020204" pitchFamily="66"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omic Sans MS" panose="030F0702030302020204" pitchFamily="66"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omic Sans MS" panose="030F0702030302020204" pitchFamily="66"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F5E065"/>
              </a:solidFill>
            </a:endParaRPr>
          </a:p>
        </p:txBody>
      </p:sp>
      <p:sp>
        <p:nvSpPr>
          <p:cNvPr id="18" name="TextBox 17"/>
          <p:cNvSpPr txBox="1"/>
          <p:nvPr userDrawn="1"/>
        </p:nvSpPr>
        <p:spPr>
          <a:xfrm>
            <a:off x="5368834" y="457200"/>
            <a:ext cx="3317966"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ambria" panose="02040503050406030204" pitchFamily="18" charset="0"/>
              </a:rPr>
              <a:t>Benchmarks</a:t>
            </a:r>
          </a:p>
        </p:txBody>
      </p:sp>
      <p:sp>
        <p:nvSpPr>
          <p:cNvPr id="21" name="Text Placeholder 20"/>
          <p:cNvSpPr>
            <a:spLocks noGrp="1"/>
          </p:cNvSpPr>
          <p:nvPr>
            <p:ph type="body" sz="quarter" idx="10"/>
          </p:nvPr>
        </p:nvSpPr>
        <p:spPr>
          <a:xfrm>
            <a:off x="762000" y="1752600"/>
            <a:ext cx="4114800" cy="1371600"/>
          </a:xfrm>
        </p:spPr>
        <p:txBody>
          <a:bodyPr>
            <a:normAutofit/>
          </a:bodyPr>
          <a:lstStyle>
            <a:lvl1pPr marL="0" indent="0" algn="ctr">
              <a:buNone/>
              <a:defRPr sz="2800">
                <a:solidFill>
                  <a:srgbClr val="FAEA1A"/>
                </a:solidFill>
              </a:defRPr>
            </a:lvl1pPr>
          </a:lstStyle>
          <a:p>
            <a:pPr lvl="0"/>
            <a:r>
              <a:rPr lang="en-US"/>
              <a:t>Click to edit Master text styles</a:t>
            </a:r>
          </a:p>
        </p:txBody>
      </p:sp>
    </p:spTree>
    <p:extLst>
      <p:ext uri="{BB962C8B-B14F-4D97-AF65-F5344CB8AC3E}">
        <p14:creationId xmlns:p14="http://schemas.microsoft.com/office/powerpoint/2010/main" val="31175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t>‹#›</a:t>
            </a:fld>
            <a:endParaRPr lang="en-US"/>
          </a:p>
        </p:txBody>
      </p:sp>
    </p:spTree>
    <p:extLst>
      <p:ext uri="{BB962C8B-B14F-4D97-AF65-F5344CB8AC3E}">
        <p14:creationId xmlns:p14="http://schemas.microsoft.com/office/powerpoint/2010/main" val="376846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t>‹#›</a:t>
            </a:fld>
            <a:endParaRPr lang="en-US"/>
          </a:p>
        </p:txBody>
      </p:sp>
    </p:spTree>
    <p:extLst>
      <p:ext uri="{BB962C8B-B14F-4D97-AF65-F5344CB8AC3E}">
        <p14:creationId xmlns:p14="http://schemas.microsoft.com/office/powerpoint/2010/main" val="117003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Clipp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76200"/>
            <a:ext cx="8859916" cy="6650902"/>
          </a:xfrm>
          <a:prstGeom prst="rect">
            <a:avLst/>
          </a:prstGeom>
        </p:spPr>
      </p:pic>
      <p:sp>
        <p:nvSpPr>
          <p:cNvPr id="2" name="Title 1"/>
          <p:cNvSpPr>
            <a:spLocks noGrp="1"/>
          </p:cNvSpPr>
          <p:nvPr>
            <p:ph type="ctrTitle"/>
          </p:nvPr>
        </p:nvSpPr>
        <p:spPr>
          <a:xfrm>
            <a:off x="1219200" y="3733800"/>
            <a:ext cx="7772400" cy="1470025"/>
          </a:xfrm>
        </p:spPr>
        <p:txBody>
          <a:bodyPr/>
          <a:lstStyle>
            <a:lvl1pPr algn="r">
              <a:defRPr>
                <a:solidFill>
                  <a:schemeClr val="tx2">
                    <a:lumMod val="75000"/>
                  </a:schemeClr>
                </a:solidFill>
                <a:latin typeface="Bernard MT Condensed" panose="020508060609050204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590800" y="5257800"/>
            <a:ext cx="6400800" cy="838200"/>
          </a:xfrm>
        </p:spPr>
        <p:txBody>
          <a:bodyPr>
            <a:normAutofit/>
          </a:bodyPr>
          <a:lstStyle>
            <a:lvl1pPr marL="0" indent="0" algn="r">
              <a:buNone/>
              <a:defRPr sz="2800">
                <a:solidFill>
                  <a:schemeClr val="tx2">
                    <a:lumMod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0" y="304800"/>
            <a:ext cx="4608148" cy="2973594"/>
          </a:xfrm>
          <a:prstGeom prst="rect">
            <a:avLst/>
          </a:prstGeom>
        </p:spPr>
      </p:pic>
      <p:grpSp>
        <p:nvGrpSpPr>
          <p:cNvPr id="17" name="Group 16"/>
          <p:cNvGrpSpPr/>
          <p:nvPr userDrawn="1"/>
        </p:nvGrpSpPr>
        <p:grpSpPr>
          <a:xfrm>
            <a:off x="252166" y="170793"/>
            <a:ext cx="3657600" cy="3321397"/>
            <a:chOff x="228600" y="533400"/>
            <a:chExt cx="3657600" cy="3321397"/>
          </a:xfrm>
        </p:grpSpPr>
        <p:sp>
          <p:nvSpPr>
            <p:cNvPr id="18" name="TextBox 17"/>
            <p:cNvSpPr txBox="1"/>
            <p:nvPr userDrawn="1"/>
          </p:nvSpPr>
          <p:spPr>
            <a:xfrm>
              <a:off x="381000" y="1600200"/>
              <a:ext cx="3352800" cy="1384995"/>
            </a:xfrm>
            <a:prstGeom prst="rect">
              <a:avLst/>
            </a:prstGeom>
            <a:noFill/>
          </p:spPr>
          <p:txBody>
            <a:bodyPr wrap="square" rtlCol="0">
              <a:spAutoFit/>
            </a:bodyPr>
            <a:lstStyle/>
            <a:p>
              <a:pPr algn="ctr"/>
              <a:r>
                <a:rPr lang="en-US" sz="3600" dirty="0">
                  <a:solidFill>
                    <a:srgbClr val="1F497D">
                      <a:lumMod val="75000"/>
                    </a:srgbClr>
                  </a:solidFill>
                  <a:latin typeface="Bernard MT Condensed" panose="02050806060905020404" pitchFamily="18" charset="0"/>
                </a:rPr>
                <a:t>Constitution Day</a:t>
              </a:r>
              <a:r>
                <a:rPr lang="en-US" sz="3200" dirty="0">
                  <a:solidFill>
                    <a:srgbClr val="1F497D">
                      <a:lumMod val="75000"/>
                    </a:srgbClr>
                  </a:solidFill>
                </a:rPr>
                <a:t> </a:t>
              </a:r>
            </a:p>
            <a:p>
              <a:pPr algn="ctr"/>
              <a:r>
                <a:rPr lang="en-US" sz="2400" dirty="0">
                  <a:solidFill>
                    <a:srgbClr val="1F497D">
                      <a:lumMod val="75000"/>
                    </a:srgbClr>
                  </a:solidFill>
                  <a:latin typeface="Century Gothic" panose="020B0502020202020204" pitchFamily="34" charset="0"/>
                </a:rPr>
                <a:t>September 17, 2015</a:t>
              </a:r>
            </a:p>
            <a:p>
              <a:pPr algn="ctr"/>
              <a:r>
                <a:rPr lang="en-US" sz="2400" dirty="0">
                  <a:solidFill>
                    <a:srgbClr val="1F497D">
                      <a:lumMod val="75000"/>
                    </a:srgbClr>
                  </a:solidFill>
                  <a:latin typeface="Century Gothic" panose="020B0502020202020204" pitchFamily="34" charset="0"/>
                </a:rPr>
                <a:t>228</a:t>
              </a:r>
              <a:r>
                <a:rPr lang="en-US" sz="2400" baseline="30000" dirty="0">
                  <a:solidFill>
                    <a:srgbClr val="1F497D">
                      <a:lumMod val="75000"/>
                    </a:srgbClr>
                  </a:solidFill>
                  <a:latin typeface="Century Gothic" panose="020B0502020202020204" pitchFamily="34" charset="0"/>
                </a:rPr>
                <a:t>th</a:t>
              </a:r>
              <a:r>
                <a:rPr lang="en-US" sz="2400" dirty="0">
                  <a:solidFill>
                    <a:srgbClr val="1F497D">
                      <a:lumMod val="75000"/>
                    </a:srgbClr>
                  </a:solidFill>
                  <a:latin typeface="Century Gothic" panose="020B0502020202020204" pitchFamily="34" charset="0"/>
                </a:rPr>
                <a:t> Anniversary </a:t>
              </a:r>
            </a:p>
          </p:txBody>
        </p:sp>
        <p:sp>
          <p:nvSpPr>
            <p:cNvPr id="19" name="Block Arc 18"/>
            <p:cNvSpPr/>
            <p:nvPr userDrawn="1"/>
          </p:nvSpPr>
          <p:spPr>
            <a:xfrm rot="16200000">
              <a:off x="434801" y="403399"/>
              <a:ext cx="3245197" cy="3657600"/>
            </a:xfrm>
            <a:prstGeom prst="blockArc">
              <a:avLst>
                <a:gd name="adj1" fmla="val 1515901"/>
                <a:gd name="adj2" fmla="val 19902793"/>
                <a:gd name="adj3" fmla="val 7432"/>
              </a:avLst>
            </a:prstGeom>
            <a:solidFill>
              <a:srgbClr val="FFD54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0" name="5-Point Star 19"/>
            <p:cNvSpPr/>
            <p:nvPr userDrawn="1"/>
          </p:nvSpPr>
          <p:spPr>
            <a:xfrm>
              <a:off x="2209800" y="533400"/>
              <a:ext cx="484096" cy="457200"/>
            </a:xfrm>
            <a:prstGeom prst="star5">
              <a:avLst/>
            </a:prstGeom>
            <a:solidFill>
              <a:srgbClr val="FFD54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lumMod val="50000"/>
                  </a:srgbClr>
                </a:solidFill>
              </a:endParaRPr>
            </a:p>
          </p:txBody>
        </p:sp>
        <p:sp>
          <p:nvSpPr>
            <p:cNvPr id="21" name="5-Point Star 20"/>
            <p:cNvSpPr/>
            <p:nvPr userDrawn="1"/>
          </p:nvSpPr>
          <p:spPr>
            <a:xfrm>
              <a:off x="1371600" y="533400"/>
              <a:ext cx="484096" cy="457200"/>
            </a:xfrm>
            <a:prstGeom prst="star5">
              <a:avLst/>
            </a:prstGeom>
            <a:solidFill>
              <a:srgbClr val="FFD54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lumMod val="50000"/>
                  </a:srgbClr>
                </a:solidFill>
              </a:endParaRPr>
            </a:p>
          </p:txBody>
        </p:sp>
        <p:sp>
          <p:nvSpPr>
            <p:cNvPr id="22" name="5-Point Star 21"/>
            <p:cNvSpPr/>
            <p:nvPr userDrawn="1"/>
          </p:nvSpPr>
          <p:spPr>
            <a:xfrm>
              <a:off x="1828800" y="533400"/>
              <a:ext cx="484096" cy="457200"/>
            </a:xfrm>
            <a:prstGeom prst="star5">
              <a:avLst/>
            </a:prstGeom>
            <a:solidFill>
              <a:srgbClr val="FFD54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F497D">
                    <a:lumMod val="50000"/>
                  </a:srgbClr>
                </a:solidFill>
              </a:endParaRPr>
            </a:p>
          </p:txBody>
        </p:sp>
      </p:grpSp>
    </p:spTree>
    <p:extLst>
      <p:ext uri="{BB962C8B-B14F-4D97-AF65-F5344CB8AC3E}">
        <p14:creationId xmlns:p14="http://schemas.microsoft.com/office/powerpoint/2010/main" val="19814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descr="Screen Clipping"/>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5491213" y="3505200"/>
            <a:ext cx="3652787" cy="3352800"/>
          </a:xfrm>
          <a:prstGeom prst="rect">
            <a:avLst/>
          </a:prstGeom>
        </p:spPr>
      </p:pic>
      <p:sp>
        <p:nvSpPr>
          <p:cNvPr id="2" name="Title 1"/>
          <p:cNvSpPr>
            <a:spLocks noGrp="1"/>
          </p:cNvSpPr>
          <p:nvPr>
            <p:ph type="title"/>
          </p:nvPr>
        </p:nvSpPr>
        <p:spPr/>
        <p:txBody>
          <a:bodyPr/>
          <a:lstStyle>
            <a:lvl1pPr>
              <a:defRPr>
                <a:solidFill>
                  <a:schemeClr val="tx2">
                    <a:lumMod val="75000"/>
                  </a:schemeClr>
                </a:solidFill>
                <a:latin typeface="Bernard MT Condensed" panose="020508060609050204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75000"/>
                  </a:schemeClr>
                </a:solidFill>
                <a:latin typeface="Century Gothic" panose="020B0502020202020204" pitchFamily="34" charset="0"/>
              </a:defRPr>
            </a:lvl1pPr>
            <a:lvl2pPr>
              <a:defRPr>
                <a:solidFill>
                  <a:schemeClr val="tx2">
                    <a:lumMod val="75000"/>
                  </a:schemeClr>
                </a:solidFill>
                <a:latin typeface="Century Gothic" panose="020B0502020202020204" pitchFamily="34" charset="0"/>
              </a:defRPr>
            </a:lvl2pPr>
            <a:lvl3pPr>
              <a:defRPr>
                <a:solidFill>
                  <a:schemeClr val="tx2">
                    <a:lumMod val="75000"/>
                  </a:schemeClr>
                </a:solidFill>
                <a:latin typeface="Century Gothic" panose="020B0502020202020204" pitchFamily="34" charset="0"/>
              </a:defRPr>
            </a:lvl3pPr>
            <a:lvl4pPr>
              <a:defRPr>
                <a:solidFill>
                  <a:schemeClr val="tx2">
                    <a:lumMod val="75000"/>
                  </a:schemeClr>
                </a:solidFill>
                <a:latin typeface="Century Gothic" panose="020B0502020202020204" pitchFamily="34" charset="0"/>
              </a:defRPr>
            </a:lvl4pPr>
            <a:lvl5pPr>
              <a:defRPr>
                <a:solidFill>
                  <a:schemeClr val="tx2">
                    <a:lumMod val="75000"/>
                  </a:schemeClr>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65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3429000"/>
            <a:ext cx="7772400" cy="1362075"/>
          </a:xfrm>
        </p:spPr>
        <p:txBody>
          <a:bodyPr anchor="t"/>
          <a:lstStyle>
            <a:lvl1pPr algn="r">
              <a:defRPr sz="4000" b="1" cap="all">
                <a:solidFill>
                  <a:schemeClr val="tx2">
                    <a:lumMod val="75000"/>
                  </a:schemeClr>
                </a:solidFill>
                <a:latin typeface="Bernard MT Condensed" panose="020508060609050204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1143000" y="4800601"/>
            <a:ext cx="7772400" cy="990600"/>
          </a:xfrm>
        </p:spPr>
        <p:txBody>
          <a:bodyPr anchor="b">
            <a:normAutofit/>
          </a:bodyPr>
          <a:lstStyle>
            <a:lvl1pPr marL="0" indent="0" algn="r">
              <a:buNone/>
              <a:defRPr sz="3200">
                <a:solidFill>
                  <a:schemeClr val="tx2">
                    <a:lumMod val="75000"/>
                  </a:schemeClr>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pic>
        <p:nvPicPr>
          <p:cNvPr id="7" name="Picture 6"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7252" y="228600"/>
            <a:ext cx="4608148" cy="2973594"/>
          </a:xfrm>
          <a:prstGeom prst="rect">
            <a:avLst/>
          </a:prstGeom>
        </p:spPr>
      </p:pic>
    </p:spTree>
    <p:extLst>
      <p:ext uri="{BB962C8B-B14F-4D97-AF65-F5344CB8AC3E}">
        <p14:creationId xmlns:p14="http://schemas.microsoft.com/office/powerpoint/2010/main" val="819994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Screen Clipping"/>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5491213" y="3505200"/>
            <a:ext cx="3652787" cy="3352800"/>
          </a:xfrm>
          <a:prstGeom prst="rect">
            <a:avLst/>
          </a:prstGeom>
        </p:spPr>
      </p:pic>
      <p:sp>
        <p:nvSpPr>
          <p:cNvPr id="2" name="Title 1"/>
          <p:cNvSpPr>
            <a:spLocks noGrp="1"/>
          </p:cNvSpPr>
          <p:nvPr>
            <p:ph type="title"/>
          </p:nvPr>
        </p:nvSpPr>
        <p:spPr/>
        <p:txBody>
          <a:bodyPr/>
          <a:lstStyle>
            <a:lvl1pPr>
              <a:defRPr>
                <a:solidFill>
                  <a:schemeClr val="tx2">
                    <a:lumMod val="75000"/>
                  </a:schemeClr>
                </a:solidFill>
                <a:latin typeface="Bernard MT Condensed" panose="020508060609050204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2">
                    <a:lumMod val="75000"/>
                  </a:schemeClr>
                </a:solidFill>
                <a:latin typeface="Century Gothic" panose="020B0502020202020204" pitchFamily="34" charset="0"/>
              </a:defRPr>
            </a:lvl1pPr>
            <a:lvl2pPr>
              <a:defRPr sz="2400">
                <a:solidFill>
                  <a:schemeClr val="tx2">
                    <a:lumMod val="75000"/>
                  </a:schemeClr>
                </a:solidFill>
                <a:latin typeface="Century Gothic" panose="020B0502020202020204" pitchFamily="34" charset="0"/>
              </a:defRPr>
            </a:lvl2pPr>
            <a:lvl3pPr>
              <a:defRPr sz="2000">
                <a:solidFill>
                  <a:schemeClr val="tx2">
                    <a:lumMod val="75000"/>
                  </a:schemeClr>
                </a:solidFill>
                <a:latin typeface="Century Gothic" panose="020B0502020202020204" pitchFamily="34" charset="0"/>
              </a:defRPr>
            </a:lvl3pPr>
            <a:lvl4pPr>
              <a:defRPr sz="1800">
                <a:solidFill>
                  <a:schemeClr val="tx2">
                    <a:lumMod val="75000"/>
                  </a:schemeClr>
                </a:solidFill>
                <a:latin typeface="Century Gothic" panose="020B0502020202020204" pitchFamily="34" charset="0"/>
              </a:defRPr>
            </a:lvl4pPr>
            <a:lvl5pPr>
              <a:defRPr sz="1800">
                <a:solidFill>
                  <a:schemeClr val="tx2">
                    <a:lumMod val="75000"/>
                  </a:schemeClr>
                </a:solidFill>
                <a:latin typeface="Century Gothic" panose="020B0502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lumMod val="75000"/>
                  </a:schemeClr>
                </a:solidFill>
                <a:latin typeface="Century Gothic" panose="020B0502020202020204" pitchFamily="34" charset="0"/>
              </a:defRPr>
            </a:lvl1pPr>
            <a:lvl2pPr>
              <a:defRPr sz="2400">
                <a:solidFill>
                  <a:schemeClr val="tx2">
                    <a:lumMod val="75000"/>
                  </a:schemeClr>
                </a:solidFill>
                <a:latin typeface="Century Gothic" panose="020B0502020202020204" pitchFamily="34" charset="0"/>
              </a:defRPr>
            </a:lvl2pPr>
            <a:lvl3pPr>
              <a:defRPr sz="2000">
                <a:solidFill>
                  <a:schemeClr val="tx2">
                    <a:lumMod val="75000"/>
                  </a:schemeClr>
                </a:solidFill>
                <a:latin typeface="Century Gothic" panose="020B0502020202020204" pitchFamily="34" charset="0"/>
              </a:defRPr>
            </a:lvl3pPr>
            <a:lvl4pPr>
              <a:defRPr sz="1800">
                <a:solidFill>
                  <a:schemeClr val="tx2">
                    <a:lumMod val="75000"/>
                  </a:schemeClr>
                </a:solidFill>
                <a:latin typeface="Century Gothic" panose="020B0502020202020204" pitchFamily="34" charset="0"/>
              </a:defRPr>
            </a:lvl4pPr>
            <a:lvl5pPr>
              <a:defRPr sz="1800">
                <a:solidFill>
                  <a:schemeClr val="tx2">
                    <a:lumMod val="75000"/>
                  </a:schemeClr>
                </a:solidFill>
                <a:latin typeface="Century Gothic" panose="020B0502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0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Screen Clipping"/>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6248400" y="4200202"/>
            <a:ext cx="2895600" cy="2657797"/>
          </a:xfrm>
          <a:prstGeom prst="rect">
            <a:avLst/>
          </a:prstGeom>
        </p:spPr>
      </p:pic>
      <p:sp>
        <p:nvSpPr>
          <p:cNvPr id="2" name="Title 1"/>
          <p:cNvSpPr>
            <a:spLocks noGrp="1"/>
          </p:cNvSpPr>
          <p:nvPr>
            <p:ph type="title"/>
          </p:nvPr>
        </p:nvSpPr>
        <p:spPr/>
        <p:txBody>
          <a:bodyPr/>
          <a:lstStyle>
            <a:lvl1pPr>
              <a:defRPr>
                <a:solidFill>
                  <a:schemeClr val="tx2">
                    <a:lumMod val="75000"/>
                  </a:schemeClr>
                </a:solidFill>
                <a:latin typeface="Bernard MT Condensed" panose="020508060609050204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lumMod val="75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2">
                    <a:lumMod val="75000"/>
                  </a:schemeClr>
                </a:solidFill>
                <a:latin typeface="Century Gothic" panose="020B0502020202020204" pitchFamily="34" charset="0"/>
              </a:defRPr>
            </a:lvl1pPr>
            <a:lvl2pPr>
              <a:defRPr sz="2000">
                <a:solidFill>
                  <a:schemeClr val="tx2">
                    <a:lumMod val="75000"/>
                  </a:schemeClr>
                </a:solidFill>
                <a:latin typeface="Century Gothic" panose="020B0502020202020204" pitchFamily="34" charset="0"/>
              </a:defRPr>
            </a:lvl2pPr>
            <a:lvl3pPr>
              <a:defRPr sz="1800">
                <a:solidFill>
                  <a:schemeClr val="tx2">
                    <a:lumMod val="75000"/>
                  </a:schemeClr>
                </a:solidFill>
                <a:latin typeface="Century Gothic" panose="020B0502020202020204" pitchFamily="34" charset="0"/>
              </a:defRPr>
            </a:lvl3pPr>
            <a:lvl4pPr>
              <a:defRPr sz="1600">
                <a:solidFill>
                  <a:schemeClr val="tx2">
                    <a:lumMod val="75000"/>
                  </a:schemeClr>
                </a:solidFill>
                <a:latin typeface="Century Gothic" panose="020B0502020202020204" pitchFamily="34" charset="0"/>
              </a:defRPr>
            </a:lvl4pPr>
            <a:lvl5pPr>
              <a:defRPr sz="1600">
                <a:solidFill>
                  <a:schemeClr val="tx2">
                    <a:lumMod val="75000"/>
                  </a:schemeClr>
                </a:solidFill>
                <a:latin typeface="Century Gothic" panose="020B0502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lumMod val="75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2">
                    <a:lumMod val="75000"/>
                  </a:schemeClr>
                </a:solidFill>
                <a:latin typeface="Century Gothic" panose="020B0502020202020204" pitchFamily="34" charset="0"/>
              </a:defRPr>
            </a:lvl1pPr>
            <a:lvl2pPr>
              <a:defRPr sz="2000">
                <a:solidFill>
                  <a:schemeClr val="tx2">
                    <a:lumMod val="75000"/>
                  </a:schemeClr>
                </a:solidFill>
                <a:latin typeface="Century Gothic" panose="020B0502020202020204" pitchFamily="34" charset="0"/>
              </a:defRPr>
            </a:lvl2pPr>
            <a:lvl3pPr>
              <a:defRPr sz="1800">
                <a:solidFill>
                  <a:schemeClr val="tx2">
                    <a:lumMod val="75000"/>
                  </a:schemeClr>
                </a:solidFill>
                <a:latin typeface="Century Gothic" panose="020B0502020202020204" pitchFamily="34" charset="0"/>
              </a:defRPr>
            </a:lvl3pPr>
            <a:lvl4pPr>
              <a:defRPr sz="1600">
                <a:solidFill>
                  <a:schemeClr val="tx2">
                    <a:lumMod val="75000"/>
                  </a:schemeClr>
                </a:solidFill>
                <a:latin typeface="Century Gothic" panose="020B0502020202020204" pitchFamily="34" charset="0"/>
              </a:defRPr>
            </a:lvl4pPr>
            <a:lvl5pPr>
              <a:defRPr sz="1600">
                <a:solidFill>
                  <a:schemeClr val="tx2">
                    <a:lumMod val="75000"/>
                  </a:schemeClr>
                </a:solidFill>
                <a:latin typeface="Century Gothic" panose="020B0502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10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2">
                    <a:lumMod val="75000"/>
                  </a:schemeClr>
                </a:solidFill>
                <a:latin typeface="Bernard MT Condensed" panose="020508060609050204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53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creen Clippi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756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Bernard MT Condensed" panose="020508060609050204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78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elay 9"/>
          <p:cNvSpPr/>
          <p:nvPr userDrawn="1"/>
        </p:nvSpPr>
        <p:spPr>
          <a:xfrm rot="5400000">
            <a:off x="3829050" y="-3409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2" name="Title 1"/>
          <p:cNvSpPr>
            <a:spLocks noGrp="1"/>
          </p:cNvSpPr>
          <p:nvPr>
            <p:ph type="title"/>
          </p:nvPr>
        </p:nvSpPr>
        <p:spPr>
          <a:xfrm>
            <a:off x="457200" y="304800"/>
            <a:ext cx="8229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752600"/>
            <a:ext cx="8229600" cy="4343400"/>
          </a:xfrm>
        </p:spPr>
        <p:txBody>
          <a:bodyPr/>
          <a:lstStyle>
            <a:lvl1pPr>
              <a:defRPr>
                <a:solidFill>
                  <a:schemeClr val="tx1">
                    <a:lumMod val="65000"/>
                    <a:lumOff val="35000"/>
                  </a:schemeClr>
                </a:solidFill>
                <a:latin typeface="Cambria" panose="02040503050406030204" pitchFamily="18" charset="0"/>
              </a:defRPr>
            </a:lvl1pPr>
            <a:lvl2pPr>
              <a:defRPr>
                <a:solidFill>
                  <a:schemeClr val="tx1">
                    <a:lumMod val="65000"/>
                    <a:lumOff val="35000"/>
                  </a:schemeClr>
                </a:solidFill>
                <a:latin typeface="Cambria" panose="02040503050406030204" pitchFamily="18" charset="0"/>
              </a:defRPr>
            </a:lvl2pPr>
            <a:lvl3pPr>
              <a:defRPr>
                <a:solidFill>
                  <a:schemeClr val="tx1">
                    <a:lumMod val="65000"/>
                    <a:lumOff val="35000"/>
                  </a:schemeClr>
                </a:solidFill>
                <a:latin typeface="Cambria" panose="02040503050406030204" pitchFamily="18" charset="0"/>
              </a:defRPr>
            </a:lvl3pPr>
            <a:lvl4pPr>
              <a:defRPr>
                <a:solidFill>
                  <a:schemeClr val="tx1">
                    <a:lumMod val="65000"/>
                    <a:lumOff val="35000"/>
                  </a:schemeClr>
                </a:solidFill>
                <a:latin typeface="Cambria" panose="02040503050406030204" pitchFamily="18" charset="0"/>
              </a:defRPr>
            </a:lvl4pPr>
            <a:lvl5pPr>
              <a:defRPr>
                <a:solidFill>
                  <a:schemeClr val="tx1">
                    <a:lumMod val="65000"/>
                    <a:lumOff val="35000"/>
                  </a:schemeClr>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 y="6248400"/>
            <a:ext cx="3886200" cy="365125"/>
          </a:xfrm>
        </p:spPr>
        <p:txBody>
          <a:bodyPr/>
          <a:lstStyle>
            <a:lvl1pPr algn="l">
              <a:defRPr/>
            </a:lvl1pPr>
          </a:lstStyle>
          <a:p>
            <a:r>
              <a:rPr lang="en-US" dirty="0"/>
              <a:t>The Florida Law Related Education Association, Inc. © 2015</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19800"/>
            <a:ext cx="1663702" cy="486554"/>
          </a:xfrm>
          <a:prstGeom prst="rect">
            <a:avLst/>
          </a:prstGeom>
        </p:spPr>
      </p:pic>
    </p:spTree>
    <p:extLst>
      <p:ext uri="{BB962C8B-B14F-4D97-AF65-F5344CB8AC3E}">
        <p14:creationId xmlns:p14="http://schemas.microsoft.com/office/powerpoint/2010/main" val="256040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atin typeface="Bernard MT Condensed" panose="02050806060905020404"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265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nard MT Condensed" panose="020508060609050204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730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Bernard MT Condensed" panose="02050806060905020404" pitchFamily="18"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969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89D65-509E-40C0-9A40-2FF6CB673E55}"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808B10-ACDA-44DC-9805-06B50D7C41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a:t>Click icon to add picture</a:t>
            </a:r>
          </a:p>
        </p:txBody>
      </p:sp>
    </p:spTree>
    <p:extLst>
      <p:ext uri="{BB962C8B-B14F-4D97-AF65-F5344CB8AC3E}">
        <p14:creationId xmlns:p14="http://schemas.microsoft.com/office/powerpoint/2010/main" val="35334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a:solidFill>
            <a:srgbClr val="0A89E0"/>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rame 8"/>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23107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a:solidFill>
            <a:srgbClr val="0A89E0"/>
          </a:solidFill>
        </p:spPr>
        <p:txBody>
          <a:bodyPr/>
          <a:lstStyle>
            <a:lvl1pPr>
              <a:defRPr>
                <a:solidFill>
                  <a:srgbClr val="FAEA1A"/>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FAEA1A"/>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FAEA1A"/>
          </a:solidFill>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1" name="Frame 10"/>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322671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lowchart: Delay 5"/>
          <p:cNvSpPr/>
          <p:nvPr userDrawn="1"/>
        </p:nvSpPr>
        <p:spPr>
          <a:xfrm rot="5400000">
            <a:off x="3829050" y="-3663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7" name="Title 1"/>
          <p:cNvSpPr>
            <a:spLocks noGrp="1"/>
          </p:cNvSpPr>
          <p:nvPr>
            <p:ph type="title"/>
          </p:nvPr>
        </p:nvSpPr>
        <p:spPr>
          <a:xfrm>
            <a:off x="457200" y="50800"/>
            <a:ext cx="8229600" cy="1143000"/>
          </a:xfrm>
        </p:spPr>
        <p:txBody>
          <a:bodyPr/>
          <a:lstStyle>
            <a:lvl1pPr>
              <a:defRPr>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0" y="6480175"/>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0298" y="6288477"/>
            <a:ext cx="1663702" cy="486554"/>
          </a:xfrm>
          <a:prstGeom prst="rect">
            <a:avLst/>
          </a:prstGeom>
        </p:spPr>
      </p:pic>
    </p:spTree>
    <p:extLst>
      <p:ext uri="{BB962C8B-B14F-4D97-AF65-F5344CB8AC3E}">
        <p14:creationId xmlns:p14="http://schemas.microsoft.com/office/powerpoint/2010/main" val="40428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1220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t>‹#›</a:t>
            </a:fld>
            <a:endParaRPr lang="en-US"/>
          </a:p>
        </p:txBody>
      </p:sp>
    </p:spTree>
    <p:extLst>
      <p:ext uri="{BB962C8B-B14F-4D97-AF65-F5344CB8AC3E}">
        <p14:creationId xmlns:p14="http://schemas.microsoft.com/office/powerpoint/2010/main" val="94390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t>‹#›</a:t>
            </a:fld>
            <a:endParaRPr lang="en-US"/>
          </a:p>
        </p:txBody>
      </p:sp>
    </p:spTree>
    <p:extLst>
      <p:ext uri="{BB962C8B-B14F-4D97-AF65-F5344CB8AC3E}">
        <p14:creationId xmlns:p14="http://schemas.microsoft.com/office/powerpoint/2010/main" val="137043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901D-5F18-47E6-B645-116C1E5E23C6}" type="datetimeFigureOut">
              <a:rPr lang="en-US" smtClean="0"/>
              <a:t>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3C17-CF85-4057-A4A9-004332857066}" type="slidenum">
              <a:rPr lang="en-US" smtClean="0"/>
              <a:t>‹#›</a:t>
            </a:fld>
            <a:endParaRPr lang="en-US"/>
          </a:p>
        </p:txBody>
      </p:sp>
    </p:spTree>
    <p:extLst>
      <p:ext uri="{BB962C8B-B14F-4D97-AF65-F5344CB8AC3E}">
        <p14:creationId xmlns:p14="http://schemas.microsoft.com/office/powerpoint/2010/main" val="214483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A89E0"/>
          </a:solidFill>
          <a:latin typeface="Bernard MT Condensed" panose="020508060609050204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C9A60-7F2E-4292-B916-8804D9C367F9}" type="datetimeFigureOut">
              <a:rPr lang="en-US" smtClean="0">
                <a:solidFill>
                  <a:prstClr val="black">
                    <a:tint val="75000"/>
                  </a:prstClr>
                </a:solidFill>
              </a:rPr>
              <a:pPr/>
              <a:t>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9968C-769B-4D22-9EDD-B49DB2FD07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51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ocabulary.com/3-branches-of-governmen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tmp"/></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hyperlink" Target="http://www.sheppardsoftware.com/usa_game/government/branches_government.ht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10200" y="918864"/>
            <a:ext cx="3429000" cy="2738735"/>
          </a:xfrm>
        </p:spPr>
        <p:txBody>
          <a:bodyPr>
            <a:normAutofit/>
          </a:bodyPr>
          <a:lstStyle/>
          <a:p>
            <a:r>
              <a:rPr lang="en-US" dirty="0"/>
              <a:t>SS.7.C.3.3 Illustrate the structure and function (three branches of government established in Articles I, II, and III with corresponding powers) of government in the United States as established in the Constitution.</a:t>
            </a:r>
          </a:p>
        </p:txBody>
      </p:sp>
      <p:sp>
        <p:nvSpPr>
          <p:cNvPr id="3" name="Title 2"/>
          <p:cNvSpPr>
            <a:spLocks noGrp="1"/>
          </p:cNvSpPr>
          <p:nvPr>
            <p:ph type="ctrTitle"/>
          </p:nvPr>
        </p:nvSpPr>
        <p:spPr/>
        <p:txBody>
          <a:bodyPr>
            <a:normAutofit/>
          </a:bodyPr>
          <a:lstStyle/>
          <a:p>
            <a:r>
              <a:rPr lang="en-US" dirty="0"/>
              <a:t>Branching Out</a:t>
            </a:r>
          </a:p>
        </p:txBody>
      </p:sp>
      <p:sp>
        <p:nvSpPr>
          <p:cNvPr id="4" name="Text Placeholder 3"/>
          <p:cNvSpPr>
            <a:spLocks noGrp="1"/>
          </p:cNvSpPr>
          <p:nvPr>
            <p:ph type="body" sz="quarter" idx="10"/>
          </p:nvPr>
        </p:nvSpPr>
        <p:spPr/>
        <p:txBody>
          <a:bodyPr/>
          <a:lstStyle/>
          <a:p>
            <a:r>
              <a:rPr lang="en-US" dirty="0"/>
              <a:t>The Structure and Function of the Federal Government</a:t>
            </a:r>
          </a:p>
        </p:txBody>
      </p:sp>
      <p:pic>
        <p:nvPicPr>
          <p:cNvPr id="6" name="Picture 273"/>
          <p:cNvPicPr>
            <a:picLocks noChangeAspect="1"/>
          </p:cNvPicPr>
          <p:nvPr/>
        </p:nvPicPr>
        <p:blipFill rotWithShape="1">
          <a:blip r:embed="rId2"/>
          <a:srcRect l="11228" t="52762" r="42958"/>
          <a:stretch/>
        </p:blipFill>
        <p:spPr>
          <a:xfrm>
            <a:off x="1371600" y="3428999"/>
            <a:ext cx="3048000" cy="2358327"/>
          </a:xfrm>
          <a:prstGeom prst="rect">
            <a:avLst/>
          </a:prstGeom>
          <a:noFill/>
          <a:ln>
            <a:noFill/>
          </a:ln>
        </p:spPr>
      </p:pic>
    </p:spTree>
    <p:extLst>
      <p:ext uri="{BB962C8B-B14F-4D97-AF65-F5344CB8AC3E}">
        <p14:creationId xmlns:p14="http://schemas.microsoft.com/office/powerpoint/2010/main" val="139825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Flocabulary </a:t>
            </a:r>
          </a:p>
        </p:txBody>
      </p:sp>
      <p:pic>
        <p:nvPicPr>
          <p:cNvPr id="4" name="Picture 3"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00200"/>
            <a:ext cx="6967537" cy="3864697"/>
          </a:xfrm>
          <a:prstGeom prst="rect">
            <a:avLst/>
          </a:prstGeom>
        </p:spPr>
      </p:pic>
      <p:sp>
        <p:nvSpPr>
          <p:cNvPr id="5" name="TextBox 4"/>
          <p:cNvSpPr txBox="1"/>
          <p:nvPr/>
        </p:nvSpPr>
        <p:spPr>
          <a:xfrm>
            <a:off x="533400" y="5432631"/>
            <a:ext cx="8229600" cy="369332"/>
          </a:xfrm>
          <a:prstGeom prst="rect">
            <a:avLst/>
          </a:prstGeom>
          <a:noFill/>
        </p:spPr>
        <p:txBody>
          <a:bodyPr wrap="square" rtlCol="0">
            <a:spAutoFit/>
          </a:bodyPr>
          <a:lstStyle/>
          <a:p>
            <a:pPr algn="ctr"/>
            <a:r>
              <a:rPr lang="en-US" dirty="0"/>
              <a:t>Click the image to be directed to Flocabulary’s Three Branches of Government Rap</a:t>
            </a:r>
          </a:p>
        </p:txBody>
      </p:sp>
      <p:sp>
        <p:nvSpPr>
          <p:cNvPr id="3" name="TextBox 2"/>
          <p:cNvSpPr txBox="1"/>
          <p:nvPr/>
        </p:nvSpPr>
        <p:spPr>
          <a:xfrm>
            <a:off x="0" y="6324600"/>
            <a:ext cx="6400800" cy="307777"/>
          </a:xfrm>
          <a:prstGeom prst="rect">
            <a:avLst/>
          </a:prstGeom>
          <a:noFill/>
        </p:spPr>
        <p:txBody>
          <a:bodyPr wrap="square" rtlCol="0">
            <a:spAutoFit/>
          </a:bodyPr>
          <a:lstStyle/>
          <a:p>
            <a:r>
              <a:rPr lang="en-US" sz="1400" dirty="0"/>
              <a:t>This video and accompanying lyrics were created and published by Flocabulary. </a:t>
            </a:r>
          </a:p>
        </p:txBody>
      </p:sp>
    </p:spTree>
    <p:extLst>
      <p:ext uri="{BB962C8B-B14F-4D97-AF65-F5344CB8AC3E}">
        <p14:creationId xmlns:p14="http://schemas.microsoft.com/office/powerpoint/2010/main" val="219678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 of the Branches </a:t>
            </a:r>
          </a:p>
        </p:txBody>
      </p:sp>
      <p:grpSp>
        <p:nvGrpSpPr>
          <p:cNvPr id="5" name="Group 4"/>
          <p:cNvGrpSpPr/>
          <p:nvPr/>
        </p:nvGrpSpPr>
        <p:grpSpPr>
          <a:xfrm>
            <a:off x="380998" y="1600200"/>
            <a:ext cx="2960078" cy="2438400"/>
            <a:chOff x="380999" y="1826446"/>
            <a:chExt cx="2960078" cy="243840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78000"/>
                      </a14:imgEffect>
                    </a14:imgLayer>
                  </a14:imgProps>
                </a:ext>
                <a:ext uri="{28A0092B-C50C-407E-A947-70E740481C1C}">
                  <a14:useLocalDpi xmlns:a14="http://schemas.microsoft.com/office/drawing/2010/main" val="0"/>
                </a:ext>
              </a:extLst>
            </a:blip>
            <a:srcRect/>
            <a:stretch>
              <a:fillRect/>
            </a:stretch>
          </p:blipFill>
          <p:spPr bwMode="auto">
            <a:xfrm>
              <a:off x="381000" y="2995251"/>
              <a:ext cx="2960077" cy="126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0999" y="1826446"/>
              <a:ext cx="2960077" cy="1200329"/>
            </a:xfrm>
            <a:prstGeom prst="rect">
              <a:avLst/>
            </a:prstGeom>
            <a:noFill/>
          </p:spPr>
          <p:txBody>
            <a:bodyPr wrap="square" rtlCol="0">
              <a:spAutoFit/>
            </a:bodyPr>
            <a:lstStyle/>
            <a:p>
              <a:pPr algn="ctr"/>
              <a:r>
                <a:rPr lang="en-US" sz="2400" b="1" dirty="0">
                  <a:latin typeface="Cambria" panose="02040503050406030204" pitchFamily="18" charset="0"/>
                </a:rPr>
                <a:t>ARTICLE 1  Legislative Branch</a:t>
              </a:r>
            </a:p>
            <a:p>
              <a:pPr algn="ctr"/>
              <a:r>
                <a:rPr lang="en-US" sz="2400" b="1" dirty="0">
                  <a:latin typeface="Cambria" panose="02040503050406030204" pitchFamily="18" charset="0"/>
                </a:rPr>
                <a:t>Congress</a:t>
              </a:r>
            </a:p>
          </p:txBody>
        </p:sp>
      </p:grpSp>
      <p:grpSp>
        <p:nvGrpSpPr>
          <p:cNvPr id="6" name="Group 5"/>
          <p:cNvGrpSpPr/>
          <p:nvPr/>
        </p:nvGrpSpPr>
        <p:grpSpPr>
          <a:xfrm>
            <a:off x="3282459" y="1752600"/>
            <a:ext cx="2960077" cy="2325822"/>
            <a:chOff x="3341074" y="2013737"/>
            <a:chExt cx="2960077" cy="2325822"/>
          </a:xfrm>
        </p:grpSpPr>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75000"/>
                      </a14:imgEffect>
                    </a14:imgLayer>
                  </a14:imgProps>
                </a:ext>
                <a:ext uri="{28A0092B-C50C-407E-A947-70E740481C1C}">
                  <a14:useLocalDpi xmlns:a14="http://schemas.microsoft.com/office/drawing/2010/main" val="0"/>
                </a:ext>
              </a:extLst>
            </a:blip>
            <a:srcRect/>
            <a:stretch>
              <a:fillRect/>
            </a:stretch>
          </p:blipFill>
          <p:spPr bwMode="auto">
            <a:xfrm>
              <a:off x="3505200" y="3048000"/>
              <a:ext cx="2514600" cy="129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41074" y="2013737"/>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2</a:t>
              </a:r>
            </a:p>
            <a:p>
              <a:pPr algn="ctr"/>
              <a:r>
                <a:rPr lang="en-US" sz="2400" b="1" dirty="0">
                  <a:latin typeface="Cambria" panose="02040503050406030204" pitchFamily="18" charset="0"/>
                </a:rPr>
                <a:t>Executive Branch</a:t>
              </a:r>
            </a:p>
          </p:txBody>
        </p:sp>
      </p:grpSp>
      <p:grpSp>
        <p:nvGrpSpPr>
          <p:cNvPr id="7" name="Group 6"/>
          <p:cNvGrpSpPr/>
          <p:nvPr/>
        </p:nvGrpSpPr>
        <p:grpSpPr>
          <a:xfrm>
            <a:off x="5968511" y="1676400"/>
            <a:ext cx="2960077" cy="2396937"/>
            <a:chOff x="5968511" y="1942624"/>
            <a:chExt cx="2960077" cy="2396937"/>
          </a:xfrm>
        </p:grpSpPr>
        <p:pic>
          <p:nvPicPr>
            <p:cNvPr id="1028"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40000" contrast="-76000"/>
                      </a14:imgEffect>
                    </a14:imgLayer>
                  </a14:imgProps>
                </a:ext>
                <a:ext uri="{28A0092B-C50C-407E-A947-70E740481C1C}">
                  <a14:useLocalDpi xmlns:a14="http://schemas.microsoft.com/office/drawing/2010/main" val="0"/>
                </a:ext>
              </a:extLst>
            </a:blip>
            <a:srcRect b="25903"/>
            <a:stretch/>
          </p:blipFill>
          <p:spPr bwMode="auto">
            <a:xfrm>
              <a:off x="6134100" y="3048001"/>
              <a:ext cx="2628900" cy="12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968511" y="1942624"/>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3</a:t>
              </a:r>
            </a:p>
            <a:p>
              <a:pPr algn="ctr"/>
              <a:r>
                <a:rPr lang="en-US" sz="2400" b="1" dirty="0">
                  <a:latin typeface="Cambria" panose="02040503050406030204" pitchFamily="18" charset="0"/>
                </a:rPr>
                <a:t>Judicial Branch</a:t>
              </a:r>
            </a:p>
          </p:txBody>
        </p:sp>
      </p:grpSp>
      <p:sp>
        <p:nvSpPr>
          <p:cNvPr id="3" name="TextBox 2"/>
          <p:cNvSpPr txBox="1"/>
          <p:nvPr/>
        </p:nvSpPr>
        <p:spPr>
          <a:xfrm>
            <a:off x="609600" y="3011269"/>
            <a:ext cx="2590800" cy="646331"/>
          </a:xfrm>
          <a:prstGeom prst="rect">
            <a:avLst/>
          </a:prstGeom>
          <a:noFill/>
        </p:spPr>
        <p:txBody>
          <a:bodyPr wrap="square" rtlCol="0">
            <a:spAutoFit/>
          </a:bodyPr>
          <a:lstStyle/>
          <a:p>
            <a:pPr algn="ctr"/>
            <a:r>
              <a:rPr lang="en-US" sz="3600" dirty="0">
                <a:latin typeface="Cooper Black" panose="0208090404030B020404" pitchFamily="18" charset="0"/>
              </a:rPr>
              <a:t>Make Law </a:t>
            </a:r>
          </a:p>
        </p:txBody>
      </p:sp>
      <p:sp>
        <p:nvSpPr>
          <p:cNvPr id="25" name="TextBox 24"/>
          <p:cNvSpPr txBox="1"/>
          <p:nvPr/>
        </p:nvSpPr>
        <p:spPr>
          <a:xfrm>
            <a:off x="3408485" y="2895600"/>
            <a:ext cx="2590800" cy="1077218"/>
          </a:xfrm>
          <a:prstGeom prst="rect">
            <a:avLst/>
          </a:prstGeom>
          <a:noFill/>
        </p:spPr>
        <p:txBody>
          <a:bodyPr wrap="square" rtlCol="0">
            <a:spAutoFit/>
          </a:bodyPr>
          <a:lstStyle/>
          <a:p>
            <a:pPr algn="ctr"/>
            <a:r>
              <a:rPr lang="en-US" sz="3200" dirty="0">
                <a:latin typeface="Cooper Black" panose="0208090404030B020404" pitchFamily="18" charset="0"/>
              </a:rPr>
              <a:t>Execute the law</a:t>
            </a:r>
          </a:p>
        </p:txBody>
      </p:sp>
      <p:sp>
        <p:nvSpPr>
          <p:cNvPr id="26" name="TextBox 25"/>
          <p:cNvSpPr txBox="1"/>
          <p:nvPr/>
        </p:nvSpPr>
        <p:spPr>
          <a:xfrm>
            <a:off x="6172200" y="2729805"/>
            <a:ext cx="2590800" cy="1384995"/>
          </a:xfrm>
          <a:prstGeom prst="rect">
            <a:avLst/>
          </a:prstGeom>
          <a:noFill/>
        </p:spPr>
        <p:txBody>
          <a:bodyPr wrap="square" rtlCol="0">
            <a:spAutoFit/>
          </a:bodyPr>
          <a:lstStyle/>
          <a:p>
            <a:pPr algn="ctr"/>
            <a:r>
              <a:rPr lang="en-US" sz="2800" dirty="0">
                <a:latin typeface="Cooper Black" panose="0208090404030B020404" pitchFamily="18" charset="0"/>
              </a:rPr>
              <a:t>Interpret and apply the law</a:t>
            </a:r>
          </a:p>
        </p:txBody>
      </p:sp>
      <p:sp>
        <p:nvSpPr>
          <p:cNvPr id="22" name="TextBox 21"/>
          <p:cNvSpPr txBox="1"/>
          <p:nvPr/>
        </p:nvSpPr>
        <p:spPr>
          <a:xfrm>
            <a:off x="304800" y="4036874"/>
            <a:ext cx="2825259"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Approve the President’s budget </a:t>
            </a:r>
          </a:p>
          <a:p>
            <a:pPr marL="285750" indent="-285750">
              <a:buFont typeface="Arial" panose="020B0604020202020204" pitchFamily="34" charset="0"/>
              <a:buChar char="•"/>
            </a:pPr>
            <a:r>
              <a:rPr lang="en-US" dirty="0">
                <a:latin typeface="Cambria" panose="02040503050406030204" pitchFamily="18" charset="0"/>
              </a:rPr>
              <a:t>Declare war</a:t>
            </a:r>
          </a:p>
          <a:p>
            <a:pPr marL="285750" indent="-285750">
              <a:buFont typeface="Arial" panose="020B0604020202020204" pitchFamily="34" charset="0"/>
              <a:buChar char="•"/>
            </a:pPr>
            <a:r>
              <a:rPr lang="en-US" dirty="0">
                <a:latin typeface="Cambria" panose="02040503050406030204" pitchFamily="18" charset="0"/>
              </a:rPr>
              <a:t>Senate approval/rejection of treaties  </a:t>
            </a:r>
          </a:p>
          <a:p>
            <a:pPr marL="285750" indent="-285750">
              <a:buFont typeface="Arial" panose="020B0604020202020204" pitchFamily="34" charset="0"/>
              <a:buChar char="•"/>
            </a:pPr>
            <a:r>
              <a:rPr lang="en-US" dirty="0">
                <a:latin typeface="Cambria" panose="02040503050406030204" pitchFamily="18" charset="0"/>
              </a:rPr>
              <a:t>Senate approval and rejection of Presidential appointments </a:t>
            </a:r>
          </a:p>
          <a:p>
            <a:pPr marL="285750" indent="-285750">
              <a:buFont typeface="Arial" panose="020B0604020202020204" pitchFamily="34" charset="0"/>
              <a:buChar char="•"/>
            </a:pPr>
            <a:endParaRPr lang="en-US" dirty="0">
              <a:latin typeface="Cambria" panose="02040503050406030204" pitchFamily="18" charset="0"/>
            </a:endParaRPr>
          </a:p>
        </p:txBody>
      </p:sp>
      <p:sp>
        <p:nvSpPr>
          <p:cNvPr id="28" name="TextBox 27"/>
          <p:cNvSpPr txBox="1"/>
          <p:nvPr/>
        </p:nvSpPr>
        <p:spPr>
          <a:xfrm>
            <a:off x="3341075" y="4038600"/>
            <a:ext cx="2825259"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Approve or veto Congress’ bills</a:t>
            </a:r>
          </a:p>
          <a:p>
            <a:pPr marL="285750" indent="-285750">
              <a:buFont typeface="Arial" panose="020B0604020202020204" pitchFamily="34" charset="0"/>
              <a:buChar char="•"/>
            </a:pPr>
            <a:r>
              <a:rPr lang="en-US" dirty="0">
                <a:latin typeface="Cambria" panose="02040503050406030204" pitchFamily="18" charset="0"/>
              </a:rPr>
              <a:t>Direct the military</a:t>
            </a:r>
          </a:p>
          <a:p>
            <a:pPr marL="285750" indent="-285750">
              <a:buFont typeface="Arial" panose="020B0604020202020204" pitchFamily="34" charset="0"/>
              <a:buChar char="•"/>
            </a:pPr>
            <a:r>
              <a:rPr lang="en-US" dirty="0">
                <a:latin typeface="Cambria" panose="02040503050406030204" pitchFamily="18" charset="0"/>
              </a:rPr>
              <a:t>Write the federal budget </a:t>
            </a:r>
          </a:p>
          <a:p>
            <a:pPr marL="285750" indent="-285750">
              <a:buFont typeface="Arial" panose="020B0604020202020204" pitchFamily="34" charset="0"/>
              <a:buChar char="•"/>
            </a:pPr>
            <a:r>
              <a:rPr lang="en-US" dirty="0">
                <a:latin typeface="Cambria" panose="02040503050406030204" pitchFamily="18" charset="0"/>
              </a:rPr>
              <a:t>Make foreign policy/treaties</a:t>
            </a:r>
          </a:p>
          <a:p>
            <a:pPr marL="285750" indent="-285750">
              <a:buFont typeface="Arial" panose="020B0604020202020204" pitchFamily="34" charset="0"/>
              <a:buChar char="•"/>
            </a:pPr>
            <a:r>
              <a:rPr lang="en-US" dirty="0">
                <a:latin typeface="Cambria" panose="02040503050406030204" pitchFamily="18" charset="0"/>
              </a:rPr>
              <a:t>Make appointments  </a:t>
            </a:r>
          </a:p>
        </p:txBody>
      </p:sp>
      <p:sp>
        <p:nvSpPr>
          <p:cNvPr id="29" name="TextBox 28"/>
          <p:cNvSpPr txBox="1"/>
          <p:nvPr/>
        </p:nvSpPr>
        <p:spPr>
          <a:xfrm>
            <a:off x="6035920" y="4114800"/>
            <a:ext cx="2825259"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Decide if laws are unconstitutional</a:t>
            </a:r>
          </a:p>
          <a:p>
            <a:pPr marL="285750" indent="-285750">
              <a:buFont typeface="Arial" panose="020B0604020202020204" pitchFamily="34" charset="0"/>
              <a:buChar char="•"/>
            </a:pPr>
            <a:r>
              <a:rPr lang="en-US" dirty="0">
                <a:latin typeface="Cambria" panose="02040503050406030204" pitchFamily="18" charset="0"/>
              </a:rPr>
              <a:t>Decide court cases</a:t>
            </a:r>
          </a:p>
          <a:p>
            <a:pPr marL="285750" indent="-285750">
              <a:buFont typeface="Arial" panose="020B0604020202020204" pitchFamily="34" charset="0"/>
              <a:buChar char="•"/>
            </a:pPr>
            <a:r>
              <a:rPr lang="en-US" dirty="0">
                <a:latin typeface="Cambria" panose="02040503050406030204" pitchFamily="18" charset="0"/>
              </a:rPr>
              <a:t>Settle cases between 2 or more states </a:t>
            </a:r>
          </a:p>
        </p:txBody>
      </p:sp>
    </p:spTree>
    <p:extLst>
      <p:ext uri="{BB962C8B-B14F-4D97-AF65-F5344CB8AC3E}">
        <p14:creationId xmlns:p14="http://schemas.microsoft.com/office/powerpoint/2010/main" val="40780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fade">
                                      <p:cBhvr>
                                        <p:cTn id="14" dur="1000"/>
                                        <p:tgtEl>
                                          <p:spTgt spid="22">
                                            <p:txEl>
                                              <p:pRg st="0" end="0"/>
                                            </p:txEl>
                                          </p:spTgt>
                                        </p:tgtEl>
                                      </p:cBhvr>
                                    </p:animEffect>
                                    <p:anim calcmode="lin" valueType="num">
                                      <p:cBhvr>
                                        <p:cTn id="1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1" end="1"/>
                                            </p:txEl>
                                          </p:spTgt>
                                        </p:tgtEl>
                                        <p:attrNameLst>
                                          <p:attrName>style.visibility</p:attrName>
                                        </p:attrNameLst>
                                      </p:cBhvr>
                                      <p:to>
                                        <p:strVal val="visible"/>
                                      </p:to>
                                    </p:set>
                                    <p:animEffect transition="in" filter="fade">
                                      <p:cBhvr>
                                        <p:cTn id="21" dur="1000"/>
                                        <p:tgtEl>
                                          <p:spTgt spid="22">
                                            <p:txEl>
                                              <p:pRg st="1" end="1"/>
                                            </p:txEl>
                                          </p:spTgt>
                                        </p:tgtEl>
                                      </p:cBhvr>
                                    </p:animEffect>
                                    <p:anim calcmode="lin" valueType="num">
                                      <p:cBhvr>
                                        <p:cTn id="2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animEffect transition="in" filter="fade">
                                      <p:cBhvr>
                                        <p:cTn id="28" dur="1000"/>
                                        <p:tgtEl>
                                          <p:spTgt spid="22">
                                            <p:txEl>
                                              <p:pRg st="2" end="2"/>
                                            </p:txEl>
                                          </p:spTgt>
                                        </p:tgtEl>
                                      </p:cBhvr>
                                    </p:animEffect>
                                    <p:anim calcmode="lin" valueType="num">
                                      <p:cBhvr>
                                        <p:cTn id="29"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animEffect transition="in" filter="fade">
                                      <p:cBhvr>
                                        <p:cTn id="35" dur="1000"/>
                                        <p:tgtEl>
                                          <p:spTgt spid="22">
                                            <p:txEl>
                                              <p:pRg st="3" end="3"/>
                                            </p:txEl>
                                          </p:spTgt>
                                        </p:tgtEl>
                                      </p:cBhvr>
                                    </p:animEffect>
                                    <p:anim calcmode="lin" valueType="num">
                                      <p:cBhvr>
                                        <p:cTn id="36"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Effect transition="in" filter="fade">
                                      <p:cBhvr>
                                        <p:cTn id="49" dur="1000"/>
                                        <p:tgtEl>
                                          <p:spTgt spid="28">
                                            <p:txEl>
                                              <p:pRg st="0" end="0"/>
                                            </p:txEl>
                                          </p:spTgt>
                                        </p:tgtEl>
                                      </p:cBhvr>
                                    </p:animEffect>
                                    <p:anim calcmode="lin" valueType="num">
                                      <p:cBhvr>
                                        <p:cTn id="50"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8">
                                            <p:txEl>
                                              <p:pRg st="1" end="1"/>
                                            </p:txEl>
                                          </p:spTgt>
                                        </p:tgtEl>
                                        <p:attrNameLst>
                                          <p:attrName>style.visibility</p:attrName>
                                        </p:attrNameLst>
                                      </p:cBhvr>
                                      <p:to>
                                        <p:strVal val="visible"/>
                                      </p:to>
                                    </p:set>
                                    <p:animEffect transition="in" filter="fade">
                                      <p:cBhvr>
                                        <p:cTn id="56" dur="1000"/>
                                        <p:tgtEl>
                                          <p:spTgt spid="28">
                                            <p:txEl>
                                              <p:pRg st="1" end="1"/>
                                            </p:txEl>
                                          </p:spTgt>
                                        </p:tgtEl>
                                      </p:cBhvr>
                                    </p:animEffect>
                                    <p:anim calcmode="lin" valueType="num">
                                      <p:cBhvr>
                                        <p:cTn id="57"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8">
                                            <p:txEl>
                                              <p:pRg st="2" end="2"/>
                                            </p:txEl>
                                          </p:spTgt>
                                        </p:tgtEl>
                                        <p:attrNameLst>
                                          <p:attrName>style.visibility</p:attrName>
                                        </p:attrNameLst>
                                      </p:cBhvr>
                                      <p:to>
                                        <p:strVal val="visible"/>
                                      </p:to>
                                    </p:set>
                                    <p:animEffect transition="in" filter="fade">
                                      <p:cBhvr>
                                        <p:cTn id="63" dur="1000"/>
                                        <p:tgtEl>
                                          <p:spTgt spid="28">
                                            <p:txEl>
                                              <p:pRg st="2" end="2"/>
                                            </p:txEl>
                                          </p:spTgt>
                                        </p:tgtEl>
                                      </p:cBhvr>
                                    </p:animEffect>
                                    <p:anim calcmode="lin" valueType="num">
                                      <p:cBhvr>
                                        <p:cTn id="64"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8">
                                            <p:txEl>
                                              <p:pRg st="3" end="3"/>
                                            </p:txEl>
                                          </p:spTgt>
                                        </p:tgtEl>
                                        <p:attrNameLst>
                                          <p:attrName>style.visibility</p:attrName>
                                        </p:attrNameLst>
                                      </p:cBhvr>
                                      <p:to>
                                        <p:strVal val="visible"/>
                                      </p:to>
                                    </p:set>
                                    <p:animEffect transition="in" filter="fade">
                                      <p:cBhvr>
                                        <p:cTn id="70" dur="1000"/>
                                        <p:tgtEl>
                                          <p:spTgt spid="28">
                                            <p:txEl>
                                              <p:pRg st="3" end="3"/>
                                            </p:txEl>
                                          </p:spTgt>
                                        </p:tgtEl>
                                      </p:cBhvr>
                                    </p:animEffect>
                                    <p:anim calcmode="lin" valueType="num">
                                      <p:cBhvr>
                                        <p:cTn id="71"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8">
                                            <p:txEl>
                                              <p:pRg st="4" end="4"/>
                                            </p:txEl>
                                          </p:spTgt>
                                        </p:tgtEl>
                                        <p:attrNameLst>
                                          <p:attrName>style.visibility</p:attrName>
                                        </p:attrNameLst>
                                      </p:cBhvr>
                                      <p:to>
                                        <p:strVal val="visible"/>
                                      </p:to>
                                    </p:set>
                                    <p:animEffect transition="in" filter="fade">
                                      <p:cBhvr>
                                        <p:cTn id="77" dur="1000"/>
                                        <p:tgtEl>
                                          <p:spTgt spid="28">
                                            <p:txEl>
                                              <p:pRg st="4" end="4"/>
                                            </p:txEl>
                                          </p:spTgt>
                                        </p:tgtEl>
                                      </p:cBhvr>
                                    </p:animEffect>
                                    <p:anim calcmode="lin" valueType="num">
                                      <p:cBhvr>
                                        <p:cTn id="78"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fade">
                                      <p:cBhvr>
                                        <p:cTn id="91" dur="1000"/>
                                        <p:tgtEl>
                                          <p:spTgt spid="29">
                                            <p:txEl>
                                              <p:pRg st="0" end="0"/>
                                            </p:txEl>
                                          </p:spTgt>
                                        </p:tgtEl>
                                      </p:cBhvr>
                                    </p:animEffect>
                                    <p:anim calcmode="lin" valueType="num">
                                      <p:cBhvr>
                                        <p:cTn id="9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9">
                                            <p:txEl>
                                              <p:pRg st="1" end="1"/>
                                            </p:txEl>
                                          </p:spTgt>
                                        </p:tgtEl>
                                        <p:attrNameLst>
                                          <p:attrName>style.visibility</p:attrName>
                                        </p:attrNameLst>
                                      </p:cBhvr>
                                      <p:to>
                                        <p:strVal val="visible"/>
                                      </p:to>
                                    </p:set>
                                    <p:animEffect transition="in" filter="fade">
                                      <p:cBhvr>
                                        <p:cTn id="98" dur="1000"/>
                                        <p:tgtEl>
                                          <p:spTgt spid="29">
                                            <p:txEl>
                                              <p:pRg st="1" end="1"/>
                                            </p:txEl>
                                          </p:spTgt>
                                        </p:tgtEl>
                                      </p:cBhvr>
                                    </p:animEffect>
                                    <p:anim calcmode="lin" valueType="num">
                                      <p:cBhvr>
                                        <p:cTn id="99"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00"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9">
                                            <p:txEl>
                                              <p:pRg st="2" end="2"/>
                                            </p:txEl>
                                          </p:spTgt>
                                        </p:tgtEl>
                                        <p:attrNameLst>
                                          <p:attrName>style.visibility</p:attrName>
                                        </p:attrNameLst>
                                      </p:cBhvr>
                                      <p:to>
                                        <p:strVal val="visible"/>
                                      </p:to>
                                    </p:set>
                                    <p:animEffect transition="in" filter="fade">
                                      <p:cBhvr>
                                        <p:cTn id="105" dur="1000"/>
                                        <p:tgtEl>
                                          <p:spTgt spid="29">
                                            <p:txEl>
                                              <p:pRg st="2" end="2"/>
                                            </p:txEl>
                                          </p:spTgt>
                                        </p:tgtEl>
                                      </p:cBhvr>
                                    </p:animEffect>
                                    <p:anim calcmode="lin" valueType="num">
                                      <p:cBhvr>
                                        <p:cTn id="106"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107"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Branches of Government Game! </a:t>
            </a:r>
          </a:p>
        </p:txBody>
      </p:sp>
      <p:pic>
        <p:nvPicPr>
          <p:cNvPr id="4" name="Picture 3" descr="Screen Clippi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219200"/>
            <a:ext cx="6624638" cy="4489424"/>
          </a:xfrm>
          <a:prstGeom prst="rect">
            <a:avLst/>
          </a:prstGeom>
        </p:spPr>
      </p:pic>
      <p:sp>
        <p:nvSpPr>
          <p:cNvPr id="5" name="TextBox 4"/>
          <p:cNvSpPr txBox="1"/>
          <p:nvPr/>
        </p:nvSpPr>
        <p:spPr>
          <a:xfrm>
            <a:off x="561975" y="5730883"/>
            <a:ext cx="7924800" cy="707886"/>
          </a:xfrm>
          <a:prstGeom prst="rect">
            <a:avLst/>
          </a:prstGeom>
          <a:noFill/>
        </p:spPr>
        <p:txBody>
          <a:bodyPr wrap="square" rtlCol="0">
            <a:spAutoFit/>
          </a:bodyPr>
          <a:lstStyle/>
          <a:p>
            <a:pPr algn="ctr"/>
            <a:r>
              <a:rPr lang="en-US" sz="2000" dirty="0">
                <a:latin typeface="Cambria" panose="02040503050406030204" pitchFamily="18" charset="0"/>
              </a:rPr>
              <a:t>Click on the image to play the Branches of Government game from Sheppard Software! </a:t>
            </a:r>
          </a:p>
        </p:txBody>
      </p:sp>
    </p:spTree>
    <p:extLst>
      <p:ext uri="{BB962C8B-B14F-4D97-AF65-F5344CB8AC3E}">
        <p14:creationId xmlns:p14="http://schemas.microsoft.com/office/powerpoint/2010/main" val="151338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Types of Powers</a:t>
            </a:r>
          </a:p>
        </p:txBody>
      </p:sp>
      <p:sp>
        <p:nvSpPr>
          <p:cNvPr id="3" name="Text Placeholder 2"/>
          <p:cNvSpPr>
            <a:spLocks noGrp="1"/>
          </p:cNvSpPr>
          <p:nvPr>
            <p:ph type="body" idx="1"/>
          </p:nvPr>
        </p:nvSpPr>
        <p:spPr>
          <a:xfrm>
            <a:off x="4267200" y="990600"/>
            <a:ext cx="4724398" cy="2971800"/>
          </a:xfrm>
        </p:spPr>
        <p:txBody>
          <a:bodyPr>
            <a:noAutofit/>
          </a:bodyPr>
          <a:lstStyle/>
          <a:p>
            <a:pPr algn="r"/>
            <a:r>
              <a:rPr lang="en-US" sz="3500" b="1" dirty="0"/>
              <a:t>Delegated</a:t>
            </a:r>
          </a:p>
          <a:p>
            <a:pPr algn="r"/>
            <a:endParaRPr lang="en-US" sz="3500" b="1" dirty="0"/>
          </a:p>
          <a:p>
            <a:pPr algn="r"/>
            <a:r>
              <a:rPr lang="en-US" sz="3500" b="1" dirty="0"/>
              <a:t>Implied</a:t>
            </a:r>
          </a:p>
          <a:p>
            <a:pPr algn="r"/>
            <a:endParaRPr lang="en-US" sz="3500" b="1" dirty="0"/>
          </a:p>
          <a:p>
            <a:pPr algn="r"/>
            <a:r>
              <a:rPr lang="en-US" sz="3500" b="1" dirty="0"/>
              <a:t>Concurrent </a:t>
            </a:r>
          </a:p>
        </p:txBody>
      </p:sp>
    </p:spTree>
    <p:extLst>
      <p:ext uri="{BB962C8B-B14F-4D97-AF65-F5344CB8AC3E}">
        <p14:creationId xmlns:p14="http://schemas.microsoft.com/office/powerpoint/2010/main" val="157473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Delegated Powers </a:t>
            </a:r>
          </a:p>
        </p:txBody>
      </p:sp>
      <p:sp>
        <p:nvSpPr>
          <p:cNvPr id="4" name="Content Placeholder 3"/>
          <p:cNvSpPr>
            <a:spLocks noGrp="1"/>
          </p:cNvSpPr>
          <p:nvPr>
            <p:ph idx="1"/>
          </p:nvPr>
        </p:nvSpPr>
        <p:spPr>
          <a:xfrm>
            <a:off x="476251" y="3886200"/>
            <a:ext cx="8229600" cy="1982450"/>
          </a:xfrm>
        </p:spPr>
        <p:txBody>
          <a:bodyPr>
            <a:normAutofit/>
          </a:bodyPr>
          <a:lstStyle/>
          <a:p>
            <a:pPr marL="0" indent="0" algn="ctr">
              <a:buNone/>
            </a:pPr>
            <a:r>
              <a:rPr lang="en-US" sz="3600" dirty="0"/>
              <a:t>Powers that are </a:t>
            </a:r>
            <a:r>
              <a:rPr lang="en-US" sz="3600" b="1" dirty="0"/>
              <a:t>expressly listed/outlined </a:t>
            </a:r>
            <a:r>
              <a:rPr lang="en-US" sz="3600" dirty="0"/>
              <a:t>in the United States Constitution </a:t>
            </a:r>
          </a:p>
          <a:p>
            <a:pPr marL="0" indent="0" algn="ctr">
              <a:buNone/>
            </a:pPr>
            <a:endParaRPr lang="en-US" sz="3600" dirty="0"/>
          </a:p>
        </p:txBody>
      </p:sp>
      <p:sp>
        <p:nvSpPr>
          <p:cNvPr id="3" name="Rectangle 2"/>
          <p:cNvSpPr/>
          <p:nvPr/>
        </p:nvSpPr>
        <p:spPr>
          <a:xfrm>
            <a:off x="2408307" y="1676400"/>
            <a:ext cx="4365489" cy="1938992"/>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Also known as:</a:t>
            </a:r>
          </a:p>
          <a:p>
            <a:pPr algn="ctr"/>
            <a:r>
              <a:rPr lang="en-US" sz="4000" b="0" cap="none" spc="0" dirty="0">
                <a:ln w="0"/>
                <a:solidFill>
                  <a:schemeClr val="tx1"/>
                </a:solidFill>
                <a:effectLst>
                  <a:outerShdw blurRad="38100" dist="19050" dir="2700000" algn="tl" rotWithShape="0">
                    <a:schemeClr val="dk1">
                      <a:alpha val="40000"/>
                    </a:schemeClr>
                  </a:outerShdw>
                </a:effectLst>
              </a:rPr>
              <a:t>Enumerated Powers</a:t>
            </a:r>
          </a:p>
          <a:p>
            <a:pPr algn="ctr"/>
            <a:r>
              <a:rPr lang="en-US" sz="4000" dirty="0">
                <a:ln w="0"/>
                <a:effectLst>
                  <a:outerShdw blurRad="38100" dist="19050" dir="2700000" algn="tl" rotWithShape="0">
                    <a:schemeClr val="dk1">
                      <a:alpha val="40000"/>
                    </a:schemeClr>
                  </a:outerShdw>
                </a:effectLst>
              </a:rPr>
              <a:t>Expressed Powers</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5997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Delegated Power Scavenger hunt!</a:t>
            </a:r>
          </a:p>
        </p:txBody>
      </p:sp>
      <p:sp>
        <p:nvSpPr>
          <p:cNvPr id="3" name="Text Placeholder 2"/>
          <p:cNvSpPr>
            <a:spLocks noGrp="1"/>
          </p:cNvSpPr>
          <p:nvPr>
            <p:ph type="body" idx="1"/>
          </p:nvPr>
        </p:nvSpPr>
        <p:spPr>
          <a:xfrm>
            <a:off x="4267200" y="381000"/>
            <a:ext cx="4724398" cy="3733800"/>
          </a:xfrm>
        </p:spPr>
        <p:txBody>
          <a:bodyPr>
            <a:normAutofit fontScale="70000" lnSpcReduction="20000"/>
          </a:bodyPr>
          <a:lstStyle/>
          <a:p>
            <a:r>
              <a:rPr lang="en-US" b="1" dirty="0"/>
              <a:t>The next slide will list some of the powers of a branch of government. </a:t>
            </a:r>
          </a:p>
          <a:p>
            <a:pPr marL="514350" indent="-514350">
              <a:buFont typeface="+mj-lt"/>
              <a:buAutoNum type="arabicPeriod"/>
            </a:pPr>
            <a:r>
              <a:rPr lang="en-US" dirty="0"/>
              <a:t>Your group will be assigned one power. </a:t>
            </a:r>
          </a:p>
          <a:p>
            <a:pPr marL="514350" indent="-514350">
              <a:buFont typeface="+mj-lt"/>
              <a:buAutoNum type="arabicPeriod"/>
            </a:pPr>
            <a:r>
              <a:rPr lang="en-US" dirty="0"/>
              <a:t>Find the power in the U.S. Constitution. </a:t>
            </a:r>
          </a:p>
          <a:p>
            <a:pPr marL="514350" indent="-514350">
              <a:buFont typeface="+mj-lt"/>
              <a:buAutoNum type="arabicPeriod"/>
            </a:pPr>
            <a:r>
              <a:rPr lang="en-US" dirty="0"/>
              <a:t>When you find the power, have one group member stand up.</a:t>
            </a:r>
          </a:p>
          <a:p>
            <a:pPr marL="514350" indent="-514350">
              <a:buFont typeface="+mj-lt"/>
              <a:buAutoNum type="arabicPeriod"/>
            </a:pPr>
            <a:r>
              <a:rPr lang="en-US" dirty="0"/>
              <a:t>Read the quote aloud from the Constitution when called upon. </a:t>
            </a:r>
          </a:p>
        </p:txBody>
      </p:sp>
    </p:spTree>
    <p:extLst>
      <p:ext uri="{BB962C8B-B14F-4D97-AF65-F5344CB8AC3E}">
        <p14:creationId xmlns:p14="http://schemas.microsoft.com/office/powerpoint/2010/main" val="2685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72180"/>
            <a:ext cx="4495800" cy="1569660"/>
          </a:xfrm>
          <a:prstGeom prst="rect">
            <a:avLst/>
          </a:prstGeom>
          <a:noFill/>
        </p:spPr>
        <p:txBody>
          <a:bodyPr wrap="square" rtlCol="0">
            <a:spAutoFit/>
          </a:bodyPr>
          <a:lstStyle/>
          <a:p>
            <a:pPr algn="ctr"/>
            <a:r>
              <a:rPr lang="en-US" sz="3200" dirty="0">
                <a:solidFill>
                  <a:srgbClr val="0A89E0"/>
                </a:solidFill>
                <a:latin typeface="Cooper Black" panose="0208090404030B020404" pitchFamily="18" charset="0"/>
              </a:rPr>
              <a:t>Approval of presidential appointments </a:t>
            </a:r>
          </a:p>
        </p:txBody>
      </p:sp>
      <p:sp>
        <p:nvSpPr>
          <p:cNvPr id="3" name="TextBox 2"/>
          <p:cNvSpPr txBox="1"/>
          <p:nvPr/>
        </p:nvSpPr>
        <p:spPr>
          <a:xfrm>
            <a:off x="4419600" y="2641610"/>
            <a:ext cx="4495800" cy="1077218"/>
          </a:xfrm>
          <a:prstGeom prst="rect">
            <a:avLst/>
          </a:prstGeom>
          <a:noFill/>
        </p:spPr>
        <p:txBody>
          <a:bodyPr wrap="square" rtlCol="0">
            <a:spAutoFit/>
          </a:bodyPr>
          <a:lstStyle/>
          <a:p>
            <a:pPr algn="ctr"/>
            <a:r>
              <a:rPr lang="en-US" sz="3200" dirty="0">
                <a:solidFill>
                  <a:srgbClr val="0A89E0"/>
                </a:solidFill>
                <a:latin typeface="Cooper Black" panose="0208090404030B020404" pitchFamily="18" charset="0"/>
              </a:rPr>
              <a:t>Armed forces </a:t>
            </a:r>
          </a:p>
          <a:p>
            <a:pPr algn="ctr"/>
            <a:r>
              <a:rPr lang="en-US" sz="3200" dirty="0">
                <a:solidFill>
                  <a:srgbClr val="0A89E0"/>
                </a:solidFill>
                <a:latin typeface="Cooper Black" panose="0208090404030B020404" pitchFamily="18" charset="0"/>
              </a:rPr>
              <a:t>(Army and Navy)</a:t>
            </a:r>
          </a:p>
        </p:txBody>
      </p:sp>
      <p:sp>
        <p:nvSpPr>
          <p:cNvPr id="4" name="TextBox 3"/>
          <p:cNvSpPr txBox="1"/>
          <p:nvPr/>
        </p:nvSpPr>
        <p:spPr>
          <a:xfrm>
            <a:off x="152400" y="4130040"/>
            <a:ext cx="4495800" cy="1077218"/>
          </a:xfrm>
          <a:prstGeom prst="rect">
            <a:avLst/>
          </a:prstGeom>
          <a:noFill/>
        </p:spPr>
        <p:txBody>
          <a:bodyPr wrap="square" rtlCol="0">
            <a:spAutoFit/>
          </a:bodyPr>
          <a:lstStyle/>
          <a:p>
            <a:pPr algn="ctr"/>
            <a:r>
              <a:rPr lang="en-US" sz="3200" dirty="0">
                <a:solidFill>
                  <a:srgbClr val="0A89E0"/>
                </a:solidFill>
                <a:latin typeface="Cooper Black" panose="0208090404030B020404" pitchFamily="18" charset="0"/>
              </a:rPr>
              <a:t>Coin and print money </a:t>
            </a:r>
          </a:p>
        </p:txBody>
      </p:sp>
      <p:sp>
        <p:nvSpPr>
          <p:cNvPr id="5" name="TextBox 4"/>
          <p:cNvSpPr txBox="1"/>
          <p:nvPr/>
        </p:nvSpPr>
        <p:spPr>
          <a:xfrm>
            <a:off x="4457700" y="4124980"/>
            <a:ext cx="4495800" cy="584775"/>
          </a:xfrm>
          <a:prstGeom prst="rect">
            <a:avLst/>
          </a:prstGeom>
          <a:noFill/>
        </p:spPr>
        <p:txBody>
          <a:bodyPr wrap="square" rtlCol="0">
            <a:spAutoFit/>
          </a:bodyPr>
          <a:lstStyle/>
          <a:p>
            <a:pPr algn="ctr"/>
            <a:r>
              <a:rPr lang="en-US" sz="3200" dirty="0">
                <a:solidFill>
                  <a:srgbClr val="FAEA1A"/>
                </a:solidFill>
                <a:latin typeface="Cooper Black" panose="0208090404030B020404" pitchFamily="18" charset="0"/>
              </a:rPr>
              <a:t>Declare war</a:t>
            </a:r>
          </a:p>
        </p:txBody>
      </p:sp>
      <p:sp>
        <p:nvSpPr>
          <p:cNvPr id="6" name="TextBox 5"/>
          <p:cNvSpPr txBox="1"/>
          <p:nvPr/>
        </p:nvSpPr>
        <p:spPr>
          <a:xfrm>
            <a:off x="152400" y="5358825"/>
            <a:ext cx="4495800" cy="584775"/>
          </a:xfrm>
          <a:prstGeom prst="rect">
            <a:avLst/>
          </a:prstGeom>
          <a:noFill/>
        </p:spPr>
        <p:txBody>
          <a:bodyPr wrap="square" rtlCol="0">
            <a:spAutoFit/>
          </a:bodyPr>
          <a:lstStyle/>
          <a:p>
            <a:pPr algn="ctr"/>
            <a:r>
              <a:rPr lang="en-US" sz="3200" dirty="0">
                <a:solidFill>
                  <a:srgbClr val="FAEA1A"/>
                </a:solidFill>
                <a:latin typeface="Cooper Black" panose="0208090404030B020404" pitchFamily="18" charset="0"/>
              </a:rPr>
              <a:t>Foreign relations </a:t>
            </a:r>
          </a:p>
        </p:txBody>
      </p:sp>
      <p:sp>
        <p:nvSpPr>
          <p:cNvPr id="7" name="TextBox 6"/>
          <p:cNvSpPr txBox="1"/>
          <p:nvPr/>
        </p:nvSpPr>
        <p:spPr>
          <a:xfrm>
            <a:off x="228600" y="2667000"/>
            <a:ext cx="4267200" cy="1077218"/>
          </a:xfrm>
          <a:prstGeom prst="rect">
            <a:avLst/>
          </a:prstGeom>
          <a:noFill/>
        </p:spPr>
        <p:txBody>
          <a:bodyPr wrap="square" rtlCol="0">
            <a:spAutoFit/>
          </a:bodyPr>
          <a:lstStyle/>
          <a:p>
            <a:pPr algn="ctr"/>
            <a:r>
              <a:rPr lang="en-US" sz="3200" dirty="0">
                <a:solidFill>
                  <a:srgbClr val="FAEA1A"/>
                </a:solidFill>
                <a:latin typeface="Cooper Black" panose="0208090404030B020404" pitchFamily="18" charset="0"/>
              </a:rPr>
              <a:t>Sole power to try all impeachments </a:t>
            </a:r>
          </a:p>
        </p:txBody>
      </p:sp>
      <p:sp>
        <p:nvSpPr>
          <p:cNvPr id="8" name="TextBox 7"/>
          <p:cNvSpPr txBox="1"/>
          <p:nvPr/>
        </p:nvSpPr>
        <p:spPr>
          <a:xfrm>
            <a:off x="4267200" y="772180"/>
            <a:ext cx="4495800" cy="1077218"/>
          </a:xfrm>
          <a:prstGeom prst="rect">
            <a:avLst/>
          </a:prstGeom>
          <a:noFill/>
        </p:spPr>
        <p:txBody>
          <a:bodyPr wrap="square" rtlCol="0">
            <a:spAutoFit/>
          </a:bodyPr>
          <a:lstStyle/>
          <a:p>
            <a:pPr algn="ctr"/>
            <a:r>
              <a:rPr lang="en-US" sz="3200" dirty="0">
                <a:solidFill>
                  <a:srgbClr val="FAEA1A"/>
                </a:solidFill>
                <a:latin typeface="Cooper Black" panose="0208090404030B020404" pitchFamily="18" charset="0"/>
              </a:rPr>
              <a:t>Naturalization and immigration laws </a:t>
            </a:r>
          </a:p>
        </p:txBody>
      </p:sp>
      <p:sp>
        <p:nvSpPr>
          <p:cNvPr id="9" name="TextBox 8"/>
          <p:cNvSpPr txBox="1"/>
          <p:nvPr/>
        </p:nvSpPr>
        <p:spPr>
          <a:xfrm>
            <a:off x="4495800" y="5358825"/>
            <a:ext cx="4495800" cy="584775"/>
          </a:xfrm>
          <a:prstGeom prst="rect">
            <a:avLst/>
          </a:prstGeom>
          <a:noFill/>
        </p:spPr>
        <p:txBody>
          <a:bodyPr wrap="square" rtlCol="0">
            <a:spAutoFit/>
          </a:bodyPr>
          <a:lstStyle/>
          <a:p>
            <a:pPr algn="ctr"/>
            <a:r>
              <a:rPr lang="en-US" sz="3200" dirty="0">
                <a:solidFill>
                  <a:srgbClr val="0A89E0"/>
                </a:solidFill>
                <a:latin typeface="Cooper Black" panose="0208090404030B020404" pitchFamily="18" charset="0"/>
              </a:rPr>
              <a:t>Regulation of trade </a:t>
            </a:r>
          </a:p>
        </p:txBody>
      </p:sp>
    </p:spTree>
    <p:extLst>
      <p:ext uri="{BB962C8B-B14F-4D97-AF65-F5344CB8AC3E}">
        <p14:creationId xmlns:p14="http://schemas.microsoft.com/office/powerpoint/2010/main" val="406725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 Section 8</a:t>
            </a:r>
          </a:p>
        </p:txBody>
      </p:sp>
      <p:sp>
        <p:nvSpPr>
          <p:cNvPr id="3" name="Content Placeholder 2"/>
          <p:cNvSpPr>
            <a:spLocks noGrp="1"/>
          </p:cNvSpPr>
          <p:nvPr>
            <p:ph idx="1"/>
          </p:nvPr>
        </p:nvSpPr>
        <p:spPr>
          <a:xfrm>
            <a:off x="228600" y="1828800"/>
            <a:ext cx="4724400" cy="4343400"/>
          </a:xfrm>
        </p:spPr>
        <p:txBody>
          <a:bodyPr/>
          <a:lstStyle/>
          <a:p>
            <a:r>
              <a:rPr lang="en-US" dirty="0"/>
              <a:t>Article I, Section 8 clearly outlines the powers of Congress</a:t>
            </a:r>
          </a:p>
          <a:p>
            <a:r>
              <a:rPr lang="en-US" dirty="0"/>
              <a:t>These are a great example of delegated/enumerated/expressed powers!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995" y="1981200"/>
            <a:ext cx="3308005" cy="399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594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Implied Powers</a:t>
            </a:r>
          </a:p>
        </p:txBody>
      </p:sp>
      <p:sp>
        <p:nvSpPr>
          <p:cNvPr id="4" name="Content Placeholder 3"/>
          <p:cNvSpPr>
            <a:spLocks noGrp="1"/>
          </p:cNvSpPr>
          <p:nvPr>
            <p:ph idx="1"/>
          </p:nvPr>
        </p:nvSpPr>
        <p:spPr>
          <a:xfrm>
            <a:off x="419106" y="1981200"/>
            <a:ext cx="8229600" cy="1600200"/>
          </a:xfrm>
        </p:spPr>
        <p:txBody>
          <a:bodyPr/>
          <a:lstStyle/>
          <a:p>
            <a:r>
              <a:rPr lang="en-US" dirty="0"/>
              <a:t>Powers that are </a:t>
            </a:r>
            <a:r>
              <a:rPr lang="en-US" b="1" dirty="0"/>
              <a:t>not expressly outlined </a:t>
            </a:r>
            <a:r>
              <a:rPr lang="en-US" dirty="0"/>
              <a:t>in the Constitution, but are  </a:t>
            </a:r>
            <a:r>
              <a:rPr lang="en-US" b="1" dirty="0"/>
              <a:t>reasonably suggested</a:t>
            </a:r>
            <a:r>
              <a:rPr lang="en-US" dirty="0"/>
              <a:t> by delegated powers. </a:t>
            </a:r>
          </a:p>
        </p:txBody>
      </p:sp>
      <p:sp>
        <p:nvSpPr>
          <p:cNvPr id="6" name="Content Placeholder 3"/>
          <p:cNvSpPr txBox="1">
            <a:spLocks/>
          </p:cNvSpPr>
          <p:nvPr/>
        </p:nvSpPr>
        <p:spPr>
          <a:xfrm>
            <a:off x="419106" y="5181600"/>
            <a:ext cx="8229600" cy="13626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9" name="Rectangle 8"/>
          <p:cNvSpPr/>
          <p:nvPr/>
        </p:nvSpPr>
        <p:spPr>
          <a:xfrm>
            <a:off x="1373908" y="3886200"/>
            <a:ext cx="6319999" cy="1938992"/>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Also known as: </a:t>
            </a:r>
          </a:p>
          <a:p>
            <a:pPr algn="ctr"/>
            <a:r>
              <a:rPr lang="en-US" sz="4000" b="0" cap="none" spc="0" dirty="0">
                <a:ln w="0"/>
                <a:solidFill>
                  <a:schemeClr val="tx1"/>
                </a:solidFill>
                <a:effectLst>
                  <a:outerShdw blurRad="38100" dist="19050" dir="2700000" algn="tl" rotWithShape="0">
                    <a:schemeClr val="dk1">
                      <a:alpha val="40000"/>
                    </a:schemeClr>
                  </a:outerShdw>
                </a:effectLst>
              </a:rPr>
              <a:t>Elastic Clause</a:t>
            </a:r>
          </a:p>
          <a:p>
            <a:pPr algn="ctr"/>
            <a:r>
              <a:rPr lang="en-US" sz="4000" dirty="0">
                <a:ln w="0"/>
                <a:effectLst>
                  <a:outerShdw blurRad="38100" dist="19050" dir="2700000" algn="tl" rotWithShape="0">
                    <a:schemeClr val="dk1">
                      <a:alpha val="40000"/>
                    </a:schemeClr>
                  </a:outerShdw>
                </a:effectLst>
              </a:rPr>
              <a:t>Necessary and Proper Clause</a:t>
            </a:r>
            <a:r>
              <a:rPr lang="en-US" sz="40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00160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5683" b="26087"/>
          <a:stretch/>
        </p:blipFill>
        <p:spPr bwMode="auto">
          <a:xfrm>
            <a:off x="460375" y="4623905"/>
            <a:ext cx="3502025" cy="145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Implied Powers, Continued</a:t>
            </a:r>
          </a:p>
        </p:txBody>
      </p:sp>
      <p:sp>
        <p:nvSpPr>
          <p:cNvPr id="4" name="Rectangle 3"/>
          <p:cNvSpPr/>
          <p:nvPr/>
        </p:nvSpPr>
        <p:spPr>
          <a:xfrm>
            <a:off x="758548" y="1752599"/>
            <a:ext cx="7550721" cy="830997"/>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rPr>
              <a:t>Also known as: Elastic Clause </a:t>
            </a:r>
          </a:p>
        </p:txBody>
      </p:sp>
      <p:sp>
        <p:nvSpPr>
          <p:cNvPr id="5" name="Content Placeholder 3"/>
          <p:cNvSpPr txBox="1">
            <a:spLocks/>
          </p:cNvSpPr>
          <p:nvPr/>
        </p:nvSpPr>
        <p:spPr>
          <a:xfrm>
            <a:off x="371475" y="2514600"/>
            <a:ext cx="8229600" cy="1905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Article I, Section 8, Clause 18: “To make all Laws which shall be necessary and proper…”</a:t>
            </a:r>
          </a:p>
          <a:p>
            <a:endParaRPr lang="en-US" dirty="0"/>
          </a:p>
          <a:p>
            <a:pPr marL="0" indent="0" algn="ctr">
              <a:buNone/>
            </a:pPr>
            <a:r>
              <a:rPr lang="en-US" sz="3300" b="1" dirty="0"/>
              <a:t>Also known as: Necessary and Proper Clause</a:t>
            </a:r>
          </a:p>
          <a:p>
            <a:pPr marL="0" indent="0" algn="ctr">
              <a:buNone/>
            </a:pPr>
            <a:endParaRPr lang="en-US" sz="3300" b="1" dirty="0"/>
          </a:p>
        </p:txBody>
      </p:sp>
      <p:sp>
        <p:nvSpPr>
          <p:cNvPr id="6" name="AutoShape 4" descr="http://justimagineitdotme.files.wordpress.com/2013/11/rubber-band-stretchin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038600" y="4267200"/>
            <a:ext cx="4800600" cy="1815882"/>
          </a:xfrm>
          <a:prstGeom prst="rect">
            <a:avLst/>
          </a:prstGeom>
        </p:spPr>
        <p:txBody>
          <a:bodyPr wrap="square">
            <a:spAutoFit/>
          </a:bodyPr>
          <a:lstStyle/>
          <a:p>
            <a:pPr lvl="0" algn="ctr"/>
            <a:r>
              <a:rPr lang="en-US" sz="2800" dirty="0">
                <a:solidFill>
                  <a:schemeClr val="tx1">
                    <a:lumMod val="75000"/>
                    <a:lumOff val="25000"/>
                  </a:schemeClr>
                </a:solidFill>
                <a:latin typeface="Cambria" panose="02040503050406030204" pitchFamily="18" charset="0"/>
              </a:rPr>
              <a:t>Congress can </a:t>
            </a:r>
            <a:r>
              <a:rPr lang="en-US" sz="2800" b="1" dirty="0">
                <a:solidFill>
                  <a:schemeClr val="tx1">
                    <a:lumMod val="75000"/>
                    <a:lumOff val="25000"/>
                  </a:schemeClr>
                </a:solidFill>
                <a:latin typeface="Cambria" panose="02040503050406030204" pitchFamily="18" charset="0"/>
              </a:rPr>
              <a:t>STRETCH</a:t>
            </a:r>
            <a:r>
              <a:rPr lang="en-US" sz="2800" dirty="0">
                <a:solidFill>
                  <a:schemeClr val="tx1">
                    <a:lumMod val="75000"/>
                    <a:lumOff val="25000"/>
                  </a:schemeClr>
                </a:solidFill>
                <a:latin typeface="Cambria" panose="02040503050406030204" pitchFamily="18" charset="0"/>
              </a:rPr>
              <a:t> their power to make laws that are needed to perform their other duties/responsibilities.  </a:t>
            </a:r>
          </a:p>
        </p:txBody>
      </p:sp>
    </p:spTree>
    <p:extLst>
      <p:ext uri="{BB962C8B-B14F-4D97-AF65-F5344CB8AC3E}">
        <p14:creationId xmlns:p14="http://schemas.microsoft.com/office/powerpoint/2010/main" val="35150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1000"/>
                                        <p:tgtEl>
                                          <p:spTgt spid="1029"/>
                                        </p:tgtEl>
                                      </p:cBhvr>
                                    </p:animEffect>
                                    <p:anim calcmode="lin" valueType="num">
                                      <p:cBhvr>
                                        <p:cTn id="20" dur="1000" fill="hold"/>
                                        <p:tgtEl>
                                          <p:spTgt spid="1029"/>
                                        </p:tgtEl>
                                        <p:attrNameLst>
                                          <p:attrName>ppt_x</p:attrName>
                                        </p:attrNameLst>
                                      </p:cBhvr>
                                      <p:tavLst>
                                        <p:tav tm="0">
                                          <p:val>
                                            <p:strVal val="#ppt_x"/>
                                          </p:val>
                                        </p:tav>
                                        <p:tav tm="100000">
                                          <p:val>
                                            <p:strVal val="#ppt_x"/>
                                          </p:val>
                                        </p:tav>
                                      </p:tavLst>
                                    </p:anim>
                                    <p:anim calcmode="lin" valueType="num">
                                      <p:cBhvr>
                                        <p:cTn id="21"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a:t>What is a Constitution?</a:t>
            </a:r>
          </a:p>
        </p:txBody>
      </p:sp>
      <p:sp>
        <p:nvSpPr>
          <p:cNvPr id="6147" name="Content Placeholder 2"/>
          <p:cNvSpPr>
            <a:spLocks noGrp="1"/>
          </p:cNvSpPr>
          <p:nvPr>
            <p:ph idx="1"/>
          </p:nvPr>
        </p:nvSpPr>
        <p:spPr>
          <a:xfrm>
            <a:off x="381000" y="1981200"/>
            <a:ext cx="8229600" cy="4525963"/>
          </a:xfrm>
        </p:spPr>
        <p:txBody>
          <a:bodyPr>
            <a:normAutofit fontScale="92500" lnSpcReduction="20000"/>
          </a:bodyPr>
          <a:lstStyle/>
          <a:p>
            <a:pPr marL="274320" indent="-274320" eaLnBrk="1" fontAlgn="auto" hangingPunct="1">
              <a:spcAft>
                <a:spcPts val="0"/>
              </a:spcAft>
              <a:buClr>
                <a:srgbClr val="0A89E0"/>
              </a:buClr>
              <a:buFont typeface="Wingdings 2"/>
              <a:buChar char=""/>
              <a:defRPr/>
            </a:pPr>
            <a:r>
              <a:rPr lang="en-US" dirty="0"/>
              <a:t>Establishes a plan of government or rule book for government</a:t>
            </a:r>
          </a:p>
          <a:p>
            <a:pPr marL="274320" indent="-274320" eaLnBrk="1" fontAlgn="auto" hangingPunct="1">
              <a:spcAft>
                <a:spcPts val="0"/>
              </a:spcAft>
              <a:buClr>
                <a:srgbClr val="0A89E0"/>
              </a:buClr>
              <a:buFont typeface="Wingdings 2"/>
              <a:buChar char=""/>
              <a:defRPr/>
            </a:pPr>
            <a:r>
              <a:rPr lang="en-US" dirty="0"/>
              <a:t>Serves as a contract between the people and the government</a:t>
            </a:r>
          </a:p>
          <a:p>
            <a:pPr marL="274320" indent="-274320" eaLnBrk="1" fontAlgn="auto" hangingPunct="1">
              <a:spcAft>
                <a:spcPts val="0"/>
              </a:spcAft>
              <a:buClr>
                <a:srgbClr val="0A89E0"/>
              </a:buClr>
              <a:buFont typeface="Wingdings 2"/>
              <a:buChar char=""/>
              <a:defRPr/>
            </a:pPr>
            <a:r>
              <a:rPr lang="en-US" dirty="0"/>
              <a:t>Sets forth the structure  and</a:t>
            </a:r>
          </a:p>
          <a:p>
            <a:pPr marL="274320" indent="-274320" eaLnBrk="1" fontAlgn="auto" hangingPunct="1">
              <a:spcAft>
                <a:spcPts val="0"/>
              </a:spcAft>
              <a:buClr>
                <a:srgbClr val="0A89E0"/>
              </a:buClr>
              <a:buFont typeface="Wingdings 2" panose="05020102010507070707" pitchFamily="18" charset="2"/>
              <a:buNone/>
              <a:defRPr/>
            </a:pPr>
            <a:r>
              <a:rPr lang="en-US" dirty="0"/>
              <a:t>   functions of government</a:t>
            </a:r>
          </a:p>
          <a:p>
            <a:pPr marL="274320" indent="-274320" eaLnBrk="1" fontAlgn="auto" hangingPunct="1">
              <a:spcAft>
                <a:spcPts val="0"/>
              </a:spcAft>
              <a:buClr>
                <a:srgbClr val="0A89E0"/>
              </a:buClr>
              <a:buFont typeface="Wingdings 2"/>
              <a:buChar char=""/>
              <a:defRPr/>
            </a:pPr>
            <a:r>
              <a:rPr lang="en-US" dirty="0"/>
              <a:t>Lists  some of the rights of the </a:t>
            </a:r>
          </a:p>
          <a:p>
            <a:pPr marL="274320" indent="-274320" eaLnBrk="1" fontAlgn="auto" hangingPunct="1">
              <a:spcAft>
                <a:spcPts val="0"/>
              </a:spcAft>
              <a:buClr>
                <a:srgbClr val="0A89E0"/>
              </a:buClr>
              <a:buFont typeface="Wingdings 2"/>
              <a:buNone/>
              <a:defRPr/>
            </a:pPr>
            <a:r>
              <a:rPr lang="en-US" dirty="0"/>
              <a:t>    people…</a:t>
            </a:r>
          </a:p>
          <a:p>
            <a:pPr marL="274320" indent="-274320" eaLnBrk="1" fontAlgn="auto" hangingPunct="1">
              <a:spcAft>
                <a:spcPts val="0"/>
              </a:spcAft>
              <a:buClr>
                <a:srgbClr val="0A89E0"/>
              </a:buClr>
              <a:buFont typeface="Wingdings 2" panose="05020102010507070707" pitchFamily="18" charset="2"/>
              <a:buNone/>
              <a:defRPr/>
            </a:pPr>
            <a:endParaRPr lang="en-US" dirty="0"/>
          </a:p>
          <a:p>
            <a:pPr marL="274320" indent="-274320" eaLnBrk="1" fontAlgn="auto" hangingPunct="1">
              <a:spcAft>
                <a:spcPts val="0"/>
              </a:spcAft>
              <a:buClr>
                <a:srgbClr val="0A89E0"/>
              </a:buClr>
              <a:buFont typeface="Wingdings 2"/>
              <a:buChar char=""/>
              <a:defRPr/>
            </a:pPr>
            <a:r>
              <a:rPr lang="en-US" dirty="0"/>
              <a:t>What else would you add?</a:t>
            </a:r>
          </a:p>
        </p:txBody>
      </p:sp>
      <p:pic>
        <p:nvPicPr>
          <p:cNvPr id="34821" name="Picture 2" descr="C:\Users\Christi\AppData\Local\Microsoft\Windows\Temporary Internet Files\Content.IE5\DP8ED3PJ\MC9001495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352800"/>
            <a:ext cx="3152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80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Powers </a:t>
            </a:r>
          </a:p>
        </p:txBody>
      </p:sp>
      <p:sp>
        <p:nvSpPr>
          <p:cNvPr id="4" name="Content Placeholder 3"/>
          <p:cNvSpPr>
            <a:spLocks noGrp="1"/>
          </p:cNvSpPr>
          <p:nvPr>
            <p:ph idx="1"/>
          </p:nvPr>
        </p:nvSpPr>
        <p:spPr>
          <a:xfrm>
            <a:off x="381000" y="1676400"/>
            <a:ext cx="8229600" cy="3810000"/>
          </a:xfrm>
        </p:spPr>
        <p:txBody>
          <a:bodyPr/>
          <a:lstStyle/>
          <a:p>
            <a:r>
              <a:rPr lang="en-US" dirty="0"/>
              <a:t>Powers that are shared by the Federal and State governments </a:t>
            </a:r>
          </a:p>
        </p:txBody>
      </p:sp>
      <p:grpSp>
        <p:nvGrpSpPr>
          <p:cNvPr id="11" name="Group 10"/>
          <p:cNvGrpSpPr/>
          <p:nvPr/>
        </p:nvGrpSpPr>
        <p:grpSpPr>
          <a:xfrm>
            <a:off x="152400" y="2463800"/>
            <a:ext cx="6096000" cy="4064000"/>
            <a:chOff x="1295400" y="2514600"/>
            <a:chExt cx="6096000" cy="4064000"/>
          </a:xfrm>
        </p:grpSpPr>
        <p:graphicFrame>
          <p:nvGraphicFramePr>
            <p:cNvPr id="8" name="Diagram 7"/>
            <p:cNvGraphicFramePr/>
            <p:nvPr>
              <p:extLst>
                <p:ext uri="{D42A27DB-BD31-4B8C-83A1-F6EECF244321}">
                  <p14:modId xmlns:p14="http://schemas.microsoft.com/office/powerpoint/2010/main" val="890828093"/>
                </p:ext>
              </p:extLst>
            </p:nvPr>
          </p:nvGraphicFramePr>
          <p:xfrm>
            <a:off x="1295400" y="2514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4191000" y="3148072"/>
              <a:ext cx="457200" cy="1347728"/>
            </a:xfrm>
            <a:prstGeom prst="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0400" y="2743200"/>
              <a:ext cx="2438400" cy="400110"/>
            </a:xfrm>
            <a:prstGeom prst="rect">
              <a:avLst/>
            </a:prstGeom>
            <a:noFill/>
          </p:spPr>
          <p:txBody>
            <a:bodyPr wrap="square" rtlCol="0">
              <a:spAutoFit/>
            </a:bodyPr>
            <a:lstStyle/>
            <a:p>
              <a:pPr algn="ctr"/>
              <a:r>
                <a:rPr lang="en-US" sz="2000" b="1" dirty="0">
                  <a:latin typeface="Cambria" panose="02040503050406030204" pitchFamily="18" charset="0"/>
                </a:rPr>
                <a:t>Concurrent Powers</a:t>
              </a:r>
            </a:p>
          </p:txBody>
        </p:sp>
      </p:grpSp>
      <p:sp>
        <p:nvSpPr>
          <p:cNvPr id="12" name="TextBox 11"/>
          <p:cNvSpPr txBox="1"/>
          <p:nvPr/>
        </p:nvSpPr>
        <p:spPr>
          <a:xfrm>
            <a:off x="6019800" y="2928065"/>
            <a:ext cx="2743200" cy="2308324"/>
          </a:xfrm>
          <a:prstGeom prst="rect">
            <a:avLst/>
          </a:prstGeom>
          <a:noFill/>
        </p:spPr>
        <p:txBody>
          <a:bodyPr wrap="square" rtlCol="0">
            <a:spAutoFit/>
          </a:bodyPr>
          <a:lstStyle/>
          <a:p>
            <a:pPr algn="ctr"/>
            <a:r>
              <a:rPr lang="en-US" sz="2400" dirty="0">
                <a:latin typeface="Bernard MT Condensed" panose="02050806060905020404" pitchFamily="18" charset="0"/>
              </a:rPr>
              <a:t>Can you think of something that would go in the middle? </a:t>
            </a:r>
          </a:p>
          <a:p>
            <a:pPr algn="ctr"/>
            <a:endParaRPr lang="en-US" sz="2000" b="1" dirty="0"/>
          </a:p>
          <a:p>
            <a:pPr algn="ctr"/>
            <a:r>
              <a:rPr lang="en-US" sz="3200" b="1" dirty="0">
                <a:latin typeface="Cambria" panose="02040503050406030204" pitchFamily="18" charset="0"/>
              </a:rPr>
              <a:t>TAXES </a:t>
            </a:r>
          </a:p>
          <a:p>
            <a:pPr algn="ctr"/>
            <a:endParaRPr lang="en-US" sz="2000" b="1" dirty="0">
              <a:latin typeface="Cambria" panose="02040503050406030204" pitchFamily="18" charset="0"/>
            </a:endParaRPr>
          </a:p>
        </p:txBody>
      </p:sp>
    </p:spTree>
    <p:extLst>
      <p:ext uri="{BB962C8B-B14F-4D97-AF65-F5344CB8AC3E}">
        <p14:creationId xmlns:p14="http://schemas.microsoft.com/office/powerpoint/2010/main" val="271959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draw it? </a:t>
            </a:r>
          </a:p>
        </p:txBody>
      </p:sp>
      <p:pic>
        <p:nvPicPr>
          <p:cNvPr id="3" name="Picture 2"/>
          <p:cNvPicPr>
            <a:picLocks noChangeAspect="1"/>
          </p:cNvPicPr>
          <p:nvPr/>
        </p:nvPicPr>
        <p:blipFill rotWithShape="1">
          <a:blip r:embed="rId3"/>
          <a:srcRect l="25918" t="7300" r="26569" b="12851"/>
          <a:stretch/>
        </p:blipFill>
        <p:spPr>
          <a:xfrm>
            <a:off x="152400" y="1524000"/>
            <a:ext cx="4953000" cy="4679979"/>
          </a:xfrm>
          <a:prstGeom prst="rect">
            <a:avLst/>
          </a:prstGeom>
        </p:spPr>
      </p:pic>
      <p:sp>
        <p:nvSpPr>
          <p:cNvPr id="4" name="TextBox 3"/>
          <p:cNvSpPr txBox="1"/>
          <p:nvPr/>
        </p:nvSpPr>
        <p:spPr>
          <a:xfrm>
            <a:off x="5257800" y="1656166"/>
            <a:ext cx="3581400" cy="4893647"/>
          </a:xfrm>
          <a:prstGeom prst="rect">
            <a:avLst/>
          </a:prstGeom>
          <a:noFill/>
        </p:spPr>
        <p:txBody>
          <a:bodyPr wrap="square" rtlCol="0">
            <a:spAutoFit/>
          </a:bodyPr>
          <a:lstStyle/>
          <a:p>
            <a:r>
              <a:rPr lang="en-US" sz="2400" dirty="0">
                <a:latin typeface="Cambria" panose="02040503050406030204" pitchFamily="18" charset="0"/>
              </a:rPr>
              <a:t>Using your Branching Out handout, illustrate the three branches of government in one image. </a:t>
            </a:r>
          </a:p>
          <a:p>
            <a:endParaRPr lang="en-US" sz="2400" dirty="0">
              <a:latin typeface="Cambria" panose="02040503050406030204" pitchFamily="18" charset="0"/>
            </a:endParaRPr>
          </a:p>
          <a:p>
            <a:r>
              <a:rPr lang="en-US" sz="2400" dirty="0">
                <a:latin typeface="Cambria" panose="02040503050406030204" pitchFamily="18" charset="0"/>
              </a:rPr>
              <a:t>You can use chart paper, an online platform (like an infographic or </a:t>
            </a:r>
            <a:r>
              <a:rPr lang="en-US" sz="2400" dirty="0" err="1">
                <a:latin typeface="Cambria" panose="02040503050406030204" pitchFamily="18" charset="0"/>
              </a:rPr>
              <a:t>glogster</a:t>
            </a:r>
            <a:r>
              <a:rPr lang="en-US" sz="2400" dirty="0">
                <a:latin typeface="Cambria" panose="02040503050406030204" pitchFamily="18" charset="0"/>
              </a:rPr>
              <a:t>), or some other creative form to illustrate the structure and function of the branches of government! </a:t>
            </a:r>
          </a:p>
        </p:txBody>
      </p:sp>
      <p:sp>
        <p:nvSpPr>
          <p:cNvPr id="5" name="TextBox 4"/>
          <p:cNvSpPr txBox="1"/>
          <p:nvPr/>
        </p:nvSpPr>
        <p:spPr>
          <a:xfrm>
            <a:off x="304800" y="6191509"/>
            <a:ext cx="4800600" cy="400110"/>
          </a:xfrm>
          <a:prstGeom prst="rect">
            <a:avLst/>
          </a:prstGeom>
          <a:noFill/>
        </p:spPr>
        <p:txBody>
          <a:bodyPr wrap="square" rtlCol="0">
            <a:spAutoFit/>
          </a:bodyPr>
          <a:lstStyle/>
          <a:p>
            <a:r>
              <a:rPr lang="en-US" sz="1000" dirty="0"/>
              <a:t>Image from https://kids.usa.gov/sites/all/themes/kids/images/Three_Branches_Govt.png</a:t>
            </a:r>
          </a:p>
        </p:txBody>
      </p:sp>
    </p:spTree>
    <p:extLst>
      <p:ext uri="{BB962C8B-B14F-4D97-AF65-F5344CB8AC3E}">
        <p14:creationId xmlns:p14="http://schemas.microsoft.com/office/powerpoint/2010/main" val="348510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b="71562"/>
          <a:stretch/>
        </p:blipFill>
        <p:spPr>
          <a:xfrm>
            <a:off x="2586182" y="5029200"/>
            <a:ext cx="3856736" cy="281709"/>
          </a:xfrm>
          <a:prstGeom prst="rect">
            <a:avLst/>
          </a:prstGeom>
        </p:spPr>
      </p:pic>
      <p:sp>
        <p:nvSpPr>
          <p:cNvPr id="2" name="Title 1"/>
          <p:cNvSpPr>
            <a:spLocks noGrp="1"/>
          </p:cNvSpPr>
          <p:nvPr>
            <p:ph type="title"/>
          </p:nvPr>
        </p:nvSpPr>
        <p:spPr/>
        <p:txBody>
          <a:bodyPr/>
          <a:lstStyle/>
          <a:p>
            <a:r>
              <a:rPr lang="en-US" dirty="0"/>
              <a:t>Answer the question below:</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524000"/>
            <a:ext cx="5591175" cy="3374753"/>
          </a:xfrm>
          <a:prstGeom prst="rect">
            <a:avLst/>
          </a:prstGeom>
        </p:spPr>
      </p:pic>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029200"/>
            <a:ext cx="3856736" cy="990600"/>
          </a:xfrm>
          <a:prstGeom prst="rect">
            <a:avLst/>
          </a:prstGeom>
        </p:spPr>
      </p:pic>
      <p:cxnSp>
        <p:nvCxnSpPr>
          <p:cNvPr id="9" name="Straight Connector 8"/>
          <p:cNvCxnSpPr/>
          <p:nvPr/>
        </p:nvCxnSpPr>
        <p:spPr>
          <a:xfrm>
            <a:off x="3962400" y="3429000"/>
            <a:ext cx="914400" cy="0"/>
          </a:xfrm>
          <a:prstGeom prst="line">
            <a:avLst/>
          </a:prstGeom>
          <a:ln w="38100">
            <a:solidFill>
              <a:srgbClr val="0A89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6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separation of Power </a:t>
            </a:r>
          </a:p>
        </p:txBody>
      </p:sp>
      <p:sp>
        <p:nvSpPr>
          <p:cNvPr id="3" name="Text Placeholder 2"/>
          <p:cNvSpPr>
            <a:spLocks noGrp="1"/>
          </p:cNvSpPr>
          <p:nvPr>
            <p:ph type="body" idx="1"/>
          </p:nvPr>
        </p:nvSpPr>
        <p:spPr>
          <a:xfrm>
            <a:off x="4267200" y="1600200"/>
            <a:ext cx="4724398" cy="1981200"/>
          </a:xfrm>
        </p:spPr>
        <p:txBody>
          <a:bodyPr>
            <a:normAutofit lnSpcReduction="10000"/>
          </a:bodyPr>
          <a:lstStyle/>
          <a:p>
            <a:r>
              <a:rPr lang="en-US" dirty="0"/>
              <a:t>How does the U.S. Constitution set up the structure of our government?</a:t>
            </a:r>
          </a:p>
        </p:txBody>
      </p:sp>
      <p:sp>
        <p:nvSpPr>
          <p:cNvPr id="4" name="Picture Placeholder 3"/>
          <p:cNvSpPr>
            <a:spLocks noGrp="1"/>
          </p:cNvSpPr>
          <p:nvPr>
            <p:ph type="pic" sz="quarter" idx="10"/>
          </p:nvPr>
        </p:nvSpPr>
        <p:spPr/>
      </p:sp>
    </p:spTree>
    <p:extLst>
      <p:ext uri="{BB962C8B-B14F-4D97-AF65-F5344CB8AC3E}">
        <p14:creationId xmlns:p14="http://schemas.microsoft.com/office/powerpoint/2010/main" val="219653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04800" y="304800"/>
            <a:ext cx="8534400" cy="1143000"/>
          </a:xfrm>
        </p:spPr>
        <p:txBody>
          <a:bodyPr/>
          <a:lstStyle/>
          <a:p>
            <a:pPr eaLnBrk="1" hangingPunct="1"/>
            <a:r>
              <a:rPr lang="en-US" altLang="en-US" sz="4800"/>
              <a:t>Separation of Power </a:t>
            </a:r>
          </a:p>
        </p:txBody>
      </p:sp>
      <p:sp>
        <p:nvSpPr>
          <p:cNvPr id="3" name="Content Placeholder 2"/>
          <p:cNvSpPr>
            <a:spLocks noGrp="1"/>
          </p:cNvSpPr>
          <p:nvPr>
            <p:ph sz="quarter" idx="1"/>
          </p:nvPr>
        </p:nvSpPr>
        <p:spPr>
          <a:xfrm>
            <a:off x="1919288" y="1752600"/>
            <a:ext cx="6886575" cy="1827213"/>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dirty="0"/>
              <a:t>Montesquieu argued that in order to keep a government from becoming too powerful:</a:t>
            </a:r>
          </a:p>
          <a:p>
            <a:pPr lvl="1" eaLnBrk="1" fontAlgn="auto" hangingPunct="1">
              <a:spcAft>
                <a:spcPts val="0"/>
              </a:spcAft>
              <a:buFont typeface="Arial" panose="020B0604020202020204" pitchFamily="34" charset="0"/>
              <a:buChar char="–"/>
              <a:defRPr/>
            </a:pPr>
            <a:r>
              <a:rPr lang="en-US" dirty="0"/>
              <a:t>Power must be separated</a:t>
            </a:r>
          </a:p>
          <a:p>
            <a:pPr lvl="1" eaLnBrk="1" fontAlgn="auto" hangingPunct="1">
              <a:spcAft>
                <a:spcPts val="0"/>
              </a:spcAft>
              <a:buFont typeface="Arial" panose="020B0604020202020204" pitchFamily="34" charset="0"/>
              <a:buChar char="–"/>
              <a:defRPr/>
            </a:pPr>
            <a:r>
              <a:rPr lang="en-US" dirty="0"/>
              <a:t>Power must be checked</a:t>
            </a:r>
          </a:p>
          <a:p>
            <a:pPr lvl="1" eaLnBrk="1" fontAlgn="auto" hangingPunct="1">
              <a:spcAft>
                <a:spcPts val="0"/>
              </a:spcAft>
              <a:buFont typeface="Arial" panose="020B0604020202020204" pitchFamily="34" charset="0"/>
              <a:buChar char="–"/>
              <a:defRPr/>
            </a:pPr>
            <a:r>
              <a:rPr lang="en-US" dirty="0"/>
              <a:t>Power must be balanced </a:t>
            </a:r>
          </a:p>
        </p:txBody>
      </p:sp>
      <p:pic>
        <p:nvPicPr>
          <p:cNvPr id="1105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682750"/>
            <a:ext cx="1614487"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51712" y="3429000"/>
            <a:ext cx="3070071"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POWER</a:t>
            </a:r>
          </a:p>
        </p:txBody>
      </p:sp>
      <p:sp>
        <p:nvSpPr>
          <p:cNvPr id="7" name="Rectangle 6"/>
          <p:cNvSpPr/>
          <p:nvPr/>
        </p:nvSpPr>
        <p:spPr>
          <a:xfrm>
            <a:off x="6222580" y="4657130"/>
            <a:ext cx="2108269" cy="646331"/>
          </a:xfrm>
          <a:prstGeom prst="rect">
            <a:avLst/>
          </a:prstGeom>
          <a:noFill/>
        </p:spPr>
        <p:txBody>
          <a:bodyPr wrap="none">
            <a:spAutoFit/>
          </a:bodyPr>
          <a:lstStyle/>
          <a:p>
            <a:pPr algn="ctr" eaLnBrk="1" fontAlgn="auto" hangingPunct="1">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POWER</a:t>
            </a:r>
          </a:p>
        </p:txBody>
      </p:sp>
      <p:sp>
        <p:nvSpPr>
          <p:cNvPr id="9" name="Rectangle 8"/>
          <p:cNvSpPr/>
          <p:nvPr/>
        </p:nvSpPr>
        <p:spPr>
          <a:xfrm>
            <a:off x="3517865" y="4969891"/>
            <a:ext cx="2108269" cy="646331"/>
          </a:xfrm>
          <a:prstGeom prst="rect">
            <a:avLst/>
          </a:prstGeom>
          <a:noFill/>
        </p:spPr>
        <p:txBody>
          <a:bodyPr wrap="none">
            <a:spAutoFit/>
          </a:bodyPr>
          <a:lstStyle/>
          <a:p>
            <a:pPr algn="ctr" eaLnBrk="1" fontAlgn="auto" hangingPunct="1">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POWER</a:t>
            </a:r>
          </a:p>
        </p:txBody>
      </p:sp>
      <p:sp>
        <p:nvSpPr>
          <p:cNvPr id="10" name="Rectangle 9"/>
          <p:cNvSpPr/>
          <p:nvPr/>
        </p:nvSpPr>
        <p:spPr>
          <a:xfrm>
            <a:off x="421607" y="4657130"/>
            <a:ext cx="2108269" cy="646331"/>
          </a:xfrm>
          <a:prstGeom prst="rect">
            <a:avLst/>
          </a:prstGeom>
          <a:noFill/>
        </p:spPr>
        <p:txBody>
          <a:bodyPr wrap="none">
            <a:spAutoFit/>
          </a:bodyPr>
          <a:lstStyle/>
          <a:p>
            <a:pPr algn="ctr" eaLnBrk="1" fontAlgn="auto" hangingPunct="1">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POWER</a:t>
            </a:r>
          </a:p>
        </p:txBody>
      </p:sp>
      <p:cxnSp>
        <p:nvCxnSpPr>
          <p:cNvPr id="12" name="Straight Arrow Connector 11"/>
          <p:cNvCxnSpPr/>
          <p:nvPr/>
        </p:nvCxnSpPr>
        <p:spPr>
          <a:xfrm flipH="1">
            <a:off x="1919288" y="4114800"/>
            <a:ext cx="914400" cy="5429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586288" y="4191000"/>
            <a:ext cx="0" cy="7794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0"/>
          </p:cNvCxnSpPr>
          <p:nvPr/>
        </p:nvCxnSpPr>
        <p:spPr>
          <a:xfrm>
            <a:off x="6223000" y="4148138"/>
            <a:ext cx="1054100" cy="509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Documents and Settings\flrea\Local Settings\Temporary Internet Files\Content.IE5\MIT1Q49H\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08963" y="4794250"/>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Documents and Settings\flrea\Local Settings\Temporary Internet Files\Content.IE5\MIT1Q49H\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4787900"/>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C:\Documents and Settings\flrea\Local Settings\Temporary Internet Files\Content.IE5\MIT1Q49H\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5140325"/>
            <a:ext cx="503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989013" y="4598988"/>
            <a:ext cx="1257300" cy="210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Rectangle 22"/>
          <p:cNvSpPr/>
          <p:nvPr/>
        </p:nvSpPr>
        <p:spPr>
          <a:xfrm>
            <a:off x="4114800" y="4657725"/>
            <a:ext cx="1257300"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Rectangle 23"/>
          <p:cNvSpPr/>
          <p:nvPr/>
        </p:nvSpPr>
        <p:spPr>
          <a:xfrm>
            <a:off x="6951663" y="4657725"/>
            <a:ext cx="1257300"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Rectangle 21"/>
          <p:cNvSpPr/>
          <p:nvPr/>
        </p:nvSpPr>
        <p:spPr>
          <a:xfrm>
            <a:off x="458478" y="3839675"/>
            <a:ext cx="2319866" cy="707886"/>
          </a:xfrm>
          <a:prstGeom prst="rect">
            <a:avLst/>
          </a:prstGeom>
          <a:noFill/>
        </p:spPr>
        <p:txBody>
          <a:bodyPr wrap="none">
            <a:spAutoFit/>
          </a:bodyPr>
          <a:lstStyle/>
          <a:p>
            <a:pPr algn="ctr" eaLnBrk="1" fontAlgn="auto" hangingPunct="1">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POWER</a:t>
            </a:r>
          </a:p>
        </p:txBody>
      </p:sp>
      <p:sp>
        <p:nvSpPr>
          <p:cNvPr id="26" name="Rectangle 25"/>
          <p:cNvSpPr/>
          <p:nvPr/>
        </p:nvSpPr>
        <p:spPr>
          <a:xfrm>
            <a:off x="3583517" y="3839675"/>
            <a:ext cx="2319866" cy="707886"/>
          </a:xfrm>
          <a:prstGeom prst="rect">
            <a:avLst/>
          </a:prstGeom>
          <a:noFill/>
        </p:spPr>
        <p:txBody>
          <a:bodyPr wrap="none">
            <a:spAutoFit/>
          </a:bodyPr>
          <a:lstStyle/>
          <a:p>
            <a:pPr algn="ctr" eaLnBrk="1" fontAlgn="auto" hangingPunct="1">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POWER</a:t>
            </a:r>
          </a:p>
        </p:txBody>
      </p:sp>
      <p:sp>
        <p:nvSpPr>
          <p:cNvPr id="27" name="Rectangle 26"/>
          <p:cNvSpPr/>
          <p:nvPr/>
        </p:nvSpPr>
        <p:spPr>
          <a:xfrm>
            <a:off x="6470569" y="3876628"/>
            <a:ext cx="2319866" cy="707886"/>
          </a:xfrm>
          <a:prstGeom prst="rect">
            <a:avLst/>
          </a:prstGeom>
          <a:noFill/>
        </p:spPr>
        <p:txBody>
          <a:bodyPr wrap="none">
            <a:spAutoFit/>
          </a:bodyPr>
          <a:lstStyle/>
          <a:p>
            <a:pPr algn="ctr" eaLnBrk="1" fontAlgn="auto" hangingPunct="1">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POWER</a:t>
            </a:r>
          </a:p>
        </p:txBody>
      </p:sp>
      <p:pic>
        <p:nvPicPr>
          <p:cNvPr id="28" name="Picture 2" descr="C:\Documents and Settings\flrea\Local Settings\Temporary Internet Files\Content.IE5\MIT1Q49H\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4010025"/>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C:\Documents and Settings\flrea\Local Settings\Temporary Internet Files\Content.IE5\MIT1Q49H\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43575" y="3967163"/>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C:\Documents and Settings\flrea\Local Settings\Temporary Internet Files\Content.IE5\MIT1Q49H\MM90018558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70913" y="4029075"/>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762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par>
                                <p:cTn id="25" presetID="22" presetClass="entr" presetSubtype="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par>
                                <p:cTn id="28" presetID="22" presetClass="entr" presetSubtype="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par>
                                <p:cTn id="39" presetID="10" presetClass="exit" presetSubtype="0" fill="hold"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500"/>
                                        <p:tgtEl>
                                          <p:spTgt spid="3">
                                            <p:txEl>
                                              <p:pRg st="3" end="3"/>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xit" presetSubtype="0" fill="hold" nodeType="with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9"/>
                                        </p:tgtEl>
                                      </p:cBhvr>
                                    </p:animEffect>
                                    <p:set>
                                      <p:cBhvr>
                                        <p:cTn id="97" dur="1" fill="hold">
                                          <p:stCondLst>
                                            <p:cond delay="499"/>
                                          </p:stCondLst>
                                        </p:cTn>
                                        <p:tgtEl>
                                          <p:spTgt spid="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7"/>
                                        </p:tgtEl>
                                      </p:cBhvr>
                                    </p:animEffect>
                                    <p:set>
                                      <p:cBhvr>
                                        <p:cTn id="100" dur="1" fill="hold">
                                          <p:stCondLst>
                                            <p:cond delay="499"/>
                                          </p:stCondLst>
                                        </p:cTn>
                                        <p:tgtEl>
                                          <p:spTgt spid="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1"/>
                                        </p:tgtEl>
                                      </p:cBhvr>
                                    </p:animEffect>
                                    <p:set>
                                      <p:cBhvr>
                                        <p:cTn id="106" dur="1" fill="hold">
                                          <p:stCondLst>
                                            <p:cond delay="499"/>
                                          </p:stCondLst>
                                        </p:cTn>
                                        <p:tgtEl>
                                          <p:spTgt spid="21"/>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026"/>
                                        </p:tgtEl>
                                      </p:cBhvr>
                                    </p:animEffect>
                                    <p:set>
                                      <p:cBhvr>
                                        <p:cTn id="10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3"/>
          <p:cNvSpPr>
            <a:spLocks noGrp="1"/>
          </p:cNvSpPr>
          <p:nvPr>
            <p:ph type="title"/>
          </p:nvPr>
        </p:nvSpPr>
        <p:spPr/>
        <p:txBody>
          <a:bodyPr/>
          <a:lstStyle/>
          <a:p>
            <a:pPr eaLnBrk="1" hangingPunct="1"/>
            <a:r>
              <a:rPr lang="en-US" altLang="en-US" sz="6000"/>
              <a:t>Power </a:t>
            </a:r>
          </a:p>
        </p:txBody>
      </p:sp>
      <p:sp>
        <p:nvSpPr>
          <p:cNvPr id="5" name="TextBox 4"/>
          <p:cNvSpPr txBox="1">
            <a:spLocks noChangeArrowheads="1"/>
          </p:cNvSpPr>
          <p:nvPr/>
        </p:nvSpPr>
        <p:spPr bwMode="auto">
          <a:xfrm>
            <a:off x="2209800" y="0"/>
            <a:ext cx="25146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404040"/>
                </a:solidFill>
                <a:latin typeface="Cambria" pitchFamily="18" charset="0"/>
              </a:defRPr>
            </a:lvl1pPr>
            <a:lvl2pPr marL="742950" indent="-285750">
              <a:spcBef>
                <a:spcPct val="20000"/>
              </a:spcBef>
              <a:buFont typeface="Arial" charset="0"/>
              <a:buChar char="–"/>
              <a:defRPr sz="2800">
                <a:solidFill>
                  <a:srgbClr val="404040"/>
                </a:solidFill>
                <a:latin typeface="Cambria" pitchFamily="18" charset="0"/>
              </a:defRPr>
            </a:lvl2pPr>
            <a:lvl3pPr marL="1143000" indent="-228600">
              <a:spcBef>
                <a:spcPct val="20000"/>
              </a:spcBef>
              <a:buFont typeface="Arial" charset="0"/>
              <a:buChar char="•"/>
              <a:defRPr sz="2400">
                <a:solidFill>
                  <a:srgbClr val="404040"/>
                </a:solidFill>
                <a:latin typeface="Cambria" pitchFamily="18" charset="0"/>
              </a:defRPr>
            </a:lvl3pPr>
            <a:lvl4pPr marL="1600200" indent="-228600">
              <a:spcBef>
                <a:spcPct val="20000"/>
              </a:spcBef>
              <a:buFont typeface="Arial" charset="0"/>
              <a:buChar char="–"/>
              <a:defRPr sz="2000">
                <a:solidFill>
                  <a:srgbClr val="404040"/>
                </a:solidFill>
                <a:latin typeface="Cambria" pitchFamily="18" charset="0"/>
              </a:defRPr>
            </a:lvl4pPr>
            <a:lvl5pPr marL="2057400" indent="-228600">
              <a:spcBef>
                <a:spcPct val="20000"/>
              </a:spcBef>
              <a:buFont typeface="Arial" charset="0"/>
              <a:buChar char="»"/>
              <a:defRPr sz="2000">
                <a:solidFill>
                  <a:srgbClr val="404040"/>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404040"/>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404040"/>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404040"/>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404040"/>
                </a:solidFill>
                <a:latin typeface="Cambria" pitchFamily="18" charset="0"/>
              </a:defRPr>
            </a:lvl9pPr>
          </a:lstStyle>
          <a:p>
            <a:pPr eaLnBrk="1" hangingPunct="1">
              <a:spcBef>
                <a:spcPct val="0"/>
              </a:spcBef>
              <a:buFontTx/>
              <a:buNone/>
            </a:pPr>
            <a:r>
              <a:rPr lang="en-US" altLang="en-US" sz="41300">
                <a:solidFill>
                  <a:srgbClr val="000000"/>
                </a:solidFill>
                <a:latin typeface="Calibri" pitchFamily="34" charset="0"/>
              </a:rPr>
              <a:t>M</a:t>
            </a:r>
          </a:p>
        </p:txBody>
      </p:sp>
      <p:sp>
        <p:nvSpPr>
          <p:cNvPr id="6" name="TextBox 5"/>
          <p:cNvSpPr txBox="1">
            <a:spLocks noChangeArrowheads="1"/>
          </p:cNvSpPr>
          <p:nvPr/>
        </p:nvSpPr>
        <p:spPr bwMode="auto">
          <a:xfrm rot="2886177">
            <a:off x="2625427" y="5580432"/>
            <a:ext cx="191855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rgbClr val="404040"/>
                </a:solidFill>
                <a:latin typeface="Cambria" pitchFamily="18" charset="0"/>
              </a:defRPr>
            </a:lvl1pPr>
            <a:lvl2pPr marL="742950" indent="-285750">
              <a:spcBef>
                <a:spcPct val="20000"/>
              </a:spcBef>
              <a:buFont typeface="Arial" charset="0"/>
              <a:buChar char="–"/>
              <a:defRPr sz="2800">
                <a:solidFill>
                  <a:srgbClr val="404040"/>
                </a:solidFill>
                <a:latin typeface="Cambria" pitchFamily="18" charset="0"/>
              </a:defRPr>
            </a:lvl2pPr>
            <a:lvl3pPr marL="1143000" indent="-228600">
              <a:spcBef>
                <a:spcPct val="20000"/>
              </a:spcBef>
              <a:buFont typeface="Arial" charset="0"/>
              <a:buChar char="•"/>
              <a:defRPr sz="2400">
                <a:solidFill>
                  <a:srgbClr val="404040"/>
                </a:solidFill>
                <a:latin typeface="Cambria" pitchFamily="18" charset="0"/>
              </a:defRPr>
            </a:lvl3pPr>
            <a:lvl4pPr marL="1600200" indent="-228600">
              <a:spcBef>
                <a:spcPct val="20000"/>
              </a:spcBef>
              <a:buFont typeface="Arial" charset="0"/>
              <a:buChar char="–"/>
              <a:defRPr sz="2000">
                <a:solidFill>
                  <a:srgbClr val="404040"/>
                </a:solidFill>
                <a:latin typeface="Cambria" pitchFamily="18" charset="0"/>
              </a:defRPr>
            </a:lvl4pPr>
            <a:lvl5pPr marL="2057400" indent="-228600">
              <a:spcBef>
                <a:spcPct val="20000"/>
              </a:spcBef>
              <a:buFont typeface="Arial" charset="0"/>
              <a:buChar char="»"/>
              <a:defRPr sz="2000">
                <a:solidFill>
                  <a:srgbClr val="404040"/>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404040"/>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404040"/>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404040"/>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404040"/>
                </a:solidFill>
                <a:latin typeface="Cambria" pitchFamily="18" charset="0"/>
              </a:defRPr>
            </a:lvl9pPr>
          </a:lstStyle>
          <a:p>
            <a:pPr eaLnBrk="1" hangingPunct="1">
              <a:spcBef>
                <a:spcPct val="0"/>
              </a:spcBef>
              <a:buFontTx/>
              <a:buNone/>
            </a:pPr>
            <a:r>
              <a:rPr lang="en-US" altLang="en-US" sz="2800" b="1" dirty="0">
                <a:solidFill>
                  <a:srgbClr val="000000"/>
                </a:solidFill>
                <a:latin typeface="Calibri" pitchFamily="34" charset="0"/>
              </a:rPr>
              <a:t>Legislative </a:t>
            </a:r>
          </a:p>
        </p:txBody>
      </p:sp>
      <p:sp>
        <p:nvSpPr>
          <p:cNvPr id="7" name="TextBox 6"/>
          <p:cNvSpPr txBox="1">
            <a:spLocks noChangeArrowheads="1"/>
          </p:cNvSpPr>
          <p:nvPr/>
        </p:nvSpPr>
        <p:spPr bwMode="auto">
          <a:xfrm rot="2886177">
            <a:off x="4198938" y="5391150"/>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404040"/>
                </a:solidFill>
                <a:latin typeface="Cambria" pitchFamily="18" charset="0"/>
              </a:defRPr>
            </a:lvl1pPr>
            <a:lvl2pPr marL="742950" indent="-285750">
              <a:spcBef>
                <a:spcPct val="20000"/>
              </a:spcBef>
              <a:buFont typeface="Arial" charset="0"/>
              <a:buChar char="–"/>
              <a:defRPr sz="2800">
                <a:solidFill>
                  <a:srgbClr val="404040"/>
                </a:solidFill>
                <a:latin typeface="Cambria" pitchFamily="18" charset="0"/>
              </a:defRPr>
            </a:lvl2pPr>
            <a:lvl3pPr marL="1143000" indent="-228600">
              <a:spcBef>
                <a:spcPct val="20000"/>
              </a:spcBef>
              <a:buFont typeface="Arial" charset="0"/>
              <a:buChar char="•"/>
              <a:defRPr sz="2400">
                <a:solidFill>
                  <a:srgbClr val="404040"/>
                </a:solidFill>
                <a:latin typeface="Cambria" pitchFamily="18" charset="0"/>
              </a:defRPr>
            </a:lvl3pPr>
            <a:lvl4pPr marL="1600200" indent="-228600">
              <a:spcBef>
                <a:spcPct val="20000"/>
              </a:spcBef>
              <a:buFont typeface="Arial" charset="0"/>
              <a:buChar char="–"/>
              <a:defRPr sz="2000">
                <a:solidFill>
                  <a:srgbClr val="404040"/>
                </a:solidFill>
                <a:latin typeface="Cambria" pitchFamily="18" charset="0"/>
              </a:defRPr>
            </a:lvl4pPr>
            <a:lvl5pPr marL="2057400" indent="-228600">
              <a:spcBef>
                <a:spcPct val="20000"/>
              </a:spcBef>
              <a:buFont typeface="Arial" charset="0"/>
              <a:buChar char="»"/>
              <a:defRPr sz="2000">
                <a:solidFill>
                  <a:srgbClr val="404040"/>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404040"/>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404040"/>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404040"/>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404040"/>
                </a:solidFill>
                <a:latin typeface="Cambria" pitchFamily="18" charset="0"/>
              </a:defRPr>
            </a:lvl9pPr>
          </a:lstStyle>
          <a:p>
            <a:pPr eaLnBrk="1" hangingPunct="1">
              <a:spcBef>
                <a:spcPct val="0"/>
              </a:spcBef>
              <a:buFontTx/>
              <a:buNone/>
            </a:pPr>
            <a:r>
              <a:rPr lang="en-US" altLang="en-US" sz="2800" b="1">
                <a:solidFill>
                  <a:srgbClr val="000000"/>
                </a:solidFill>
                <a:latin typeface="Calibri" pitchFamily="34" charset="0"/>
              </a:rPr>
              <a:t>Executive </a:t>
            </a:r>
          </a:p>
        </p:txBody>
      </p:sp>
      <p:sp>
        <p:nvSpPr>
          <p:cNvPr id="8" name="TextBox 7"/>
          <p:cNvSpPr txBox="1">
            <a:spLocks noChangeArrowheads="1"/>
          </p:cNvSpPr>
          <p:nvPr/>
        </p:nvSpPr>
        <p:spPr bwMode="auto">
          <a:xfrm rot="2886177">
            <a:off x="5742782" y="5369719"/>
            <a:ext cx="1727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rgbClr val="404040"/>
                </a:solidFill>
                <a:latin typeface="Cambria" pitchFamily="18" charset="0"/>
              </a:defRPr>
            </a:lvl1pPr>
            <a:lvl2pPr marL="742950" indent="-285750">
              <a:spcBef>
                <a:spcPct val="20000"/>
              </a:spcBef>
              <a:buFont typeface="Arial" charset="0"/>
              <a:buChar char="–"/>
              <a:defRPr sz="2800">
                <a:solidFill>
                  <a:srgbClr val="404040"/>
                </a:solidFill>
                <a:latin typeface="Cambria" pitchFamily="18" charset="0"/>
              </a:defRPr>
            </a:lvl2pPr>
            <a:lvl3pPr marL="1143000" indent="-228600">
              <a:spcBef>
                <a:spcPct val="20000"/>
              </a:spcBef>
              <a:buFont typeface="Arial" charset="0"/>
              <a:buChar char="•"/>
              <a:defRPr sz="2400">
                <a:solidFill>
                  <a:srgbClr val="404040"/>
                </a:solidFill>
                <a:latin typeface="Cambria" pitchFamily="18" charset="0"/>
              </a:defRPr>
            </a:lvl3pPr>
            <a:lvl4pPr marL="1600200" indent="-228600">
              <a:spcBef>
                <a:spcPct val="20000"/>
              </a:spcBef>
              <a:buFont typeface="Arial" charset="0"/>
              <a:buChar char="–"/>
              <a:defRPr sz="2000">
                <a:solidFill>
                  <a:srgbClr val="404040"/>
                </a:solidFill>
                <a:latin typeface="Cambria" pitchFamily="18" charset="0"/>
              </a:defRPr>
            </a:lvl4pPr>
            <a:lvl5pPr marL="2057400" indent="-228600">
              <a:spcBef>
                <a:spcPct val="20000"/>
              </a:spcBef>
              <a:buFont typeface="Arial" charset="0"/>
              <a:buChar char="»"/>
              <a:defRPr sz="2000">
                <a:solidFill>
                  <a:srgbClr val="404040"/>
                </a:solidFill>
                <a:latin typeface="Cambria" pitchFamily="18" charset="0"/>
              </a:defRPr>
            </a:lvl5pPr>
            <a:lvl6pPr marL="2514600" indent="-228600" eaLnBrk="0" fontAlgn="base" hangingPunct="0">
              <a:spcBef>
                <a:spcPct val="20000"/>
              </a:spcBef>
              <a:spcAft>
                <a:spcPct val="0"/>
              </a:spcAft>
              <a:buFont typeface="Arial" charset="0"/>
              <a:buChar char="»"/>
              <a:defRPr sz="2000">
                <a:solidFill>
                  <a:srgbClr val="404040"/>
                </a:solidFill>
                <a:latin typeface="Cambria" pitchFamily="18" charset="0"/>
              </a:defRPr>
            </a:lvl6pPr>
            <a:lvl7pPr marL="2971800" indent="-228600" eaLnBrk="0" fontAlgn="base" hangingPunct="0">
              <a:spcBef>
                <a:spcPct val="20000"/>
              </a:spcBef>
              <a:spcAft>
                <a:spcPct val="0"/>
              </a:spcAft>
              <a:buFont typeface="Arial" charset="0"/>
              <a:buChar char="»"/>
              <a:defRPr sz="2000">
                <a:solidFill>
                  <a:srgbClr val="404040"/>
                </a:solidFill>
                <a:latin typeface="Cambria" pitchFamily="18" charset="0"/>
              </a:defRPr>
            </a:lvl7pPr>
            <a:lvl8pPr marL="3429000" indent="-228600" eaLnBrk="0" fontAlgn="base" hangingPunct="0">
              <a:spcBef>
                <a:spcPct val="20000"/>
              </a:spcBef>
              <a:spcAft>
                <a:spcPct val="0"/>
              </a:spcAft>
              <a:buFont typeface="Arial" charset="0"/>
              <a:buChar char="»"/>
              <a:defRPr sz="2000">
                <a:solidFill>
                  <a:srgbClr val="404040"/>
                </a:solidFill>
                <a:latin typeface="Cambria" pitchFamily="18" charset="0"/>
              </a:defRPr>
            </a:lvl8pPr>
            <a:lvl9pPr marL="3886200" indent="-228600" eaLnBrk="0" fontAlgn="base" hangingPunct="0">
              <a:spcBef>
                <a:spcPct val="20000"/>
              </a:spcBef>
              <a:spcAft>
                <a:spcPct val="0"/>
              </a:spcAft>
              <a:buFont typeface="Arial" charset="0"/>
              <a:buChar char="»"/>
              <a:defRPr sz="2000">
                <a:solidFill>
                  <a:srgbClr val="404040"/>
                </a:solidFill>
                <a:latin typeface="Cambria" pitchFamily="18" charset="0"/>
              </a:defRPr>
            </a:lvl9pPr>
          </a:lstStyle>
          <a:p>
            <a:pPr eaLnBrk="1" hangingPunct="1">
              <a:spcBef>
                <a:spcPct val="0"/>
              </a:spcBef>
              <a:buFontTx/>
              <a:buNone/>
            </a:pPr>
            <a:r>
              <a:rPr lang="en-US" altLang="en-US" sz="2800" b="1">
                <a:solidFill>
                  <a:srgbClr val="000000"/>
                </a:solidFill>
                <a:latin typeface="Calibri" pitchFamily="34" charset="0"/>
              </a:rPr>
              <a:t>Judicial  </a:t>
            </a:r>
          </a:p>
        </p:txBody>
      </p:sp>
      <p:cxnSp>
        <p:nvCxnSpPr>
          <p:cNvPr id="10" name="Straight Arrow Connector 9"/>
          <p:cNvCxnSpPr/>
          <p:nvPr/>
        </p:nvCxnSpPr>
        <p:spPr>
          <a:xfrm flipH="1">
            <a:off x="2895600" y="1143000"/>
            <a:ext cx="1395413" cy="3810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33900" y="1143000"/>
            <a:ext cx="38100" cy="3810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1143000"/>
            <a:ext cx="1371600" cy="38100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2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1981200"/>
            <a:ext cx="20240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779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Group 272"/>
          <p:cNvGrpSpPr>
            <a:grpSpLocks/>
          </p:cNvGrpSpPr>
          <p:nvPr/>
        </p:nvGrpSpPr>
        <p:grpSpPr>
          <a:xfrm>
            <a:off x="0" y="0"/>
            <a:ext cx="9144000" cy="6858000"/>
            <a:chOff x="0" y="0"/>
            <a:chExt cx="9144000" cy="6858000"/>
          </a:xfrm>
        </p:grpSpPr>
        <p:pic>
          <p:nvPicPr>
            <p:cNvPr id="273" name="Picture 273"/>
            <p:cNvPicPr>
              <a:picLocks noChangeAspect="1"/>
            </p:cNvPicPr>
            <p:nvPr/>
          </p:nvPicPr>
          <p:blipFill>
            <a:blip r:embed="rId3"/>
            <a:stretch/>
          </p:blipFill>
          <p:spPr>
            <a:xfrm>
              <a:off x="0" y="0"/>
              <a:ext cx="9144000" cy="6858000"/>
            </a:xfrm>
            <a:prstGeom prst="rect">
              <a:avLst/>
            </a:prstGeom>
            <a:noFill/>
            <a:ln>
              <a:noFill/>
            </a:ln>
          </p:spPr>
        </p:pic>
        <p:sp>
          <p:nvSpPr>
            <p:cNvPr id="275" name="Text Box 275"/>
            <p:cNvSpPr txBox="1">
              <a:spLocks/>
            </p:cNvSpPr>
            <p:nvPr/>
          </p:nvSpPr>
          <p:spPr>
            <a:xfrm>
              <a:off x="4689566" y="2937448"/>
              <a:ext cx="3879668" cy="430887"/>
            </a:xfrm>
            <a:prstGeom prst="rect">
              <a:avLst/>
            </a:prstGeom>
            <a:solidFill>
              <a:schemeClr val="bg1"/>
            </a:solidFill>
            <a:ln>
              <a:noFill/>
            </a:ln>
          </p:spPr>
          <p:txBody>
            <a:bodyPr numCol="1">
              <a:spAutoFit/>
            </a:bodyPr>
            <a:lstStyle/>
            <a:p>
              <a:pPr>
                <a:spcBef>
                  <a:spcPct val="0"/>
                </a:spcBef>
              </a:pPr>
              <a:r>
                <a:rPr lang="en-US" sz="2200" dirty="0">
                  <a:solidFill>
                    <a:srgbClr val="7F7F7F"/>
                  </a:solidFill>
                  <a:latin typeface="Candara" pitchFamily="34" charset="0"/>
                  <a:ea typeface="Arial" pitchFamily="34" charset="0"/>
                </a:rPr>
                <a:t>Interprets and applies the law </a:t>
              </a:r>
            </a:p>
          </p:txBody>
        </p:sp>
      </p:grpSp>
    </p:spTree>
    <p:extLst>
      <p:ext uri="{BB962C8B-B14F-4D97-AF65-F5344CB8AC3E}">
        <p14:creationId xmlns:p14="http://schemas.microsoft.com/office/powerpoint/2010/main" val="1852087231"/>
      </p:ext>
    </p:extLst>
  </p:cSld>
  <p:clrMapOvr>
    <a:masterClrMapping/>
  </p:clrMapOvr>
  <p:transition spd="slow">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ln w="0"/>
                <a:effectLst>
                  <a:outerShdw blurRad="38100" dist="19050" dir="2700000" algn="tl" rotWithShape="0">
                    <a:schemeClr val="dk1">
                      <a:alpha val="40000"/>
                    </a:schemeClr>
                  </a:outerShdw>
                </a:effectLst>
              </a:rPr>
              <a:t>Branches of Government </a:t>
            </a:r>
            <a:endParaRPr lang="en-US" sz="5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999" y="2406642"/>
            <a:ext cx="2960077" cy="126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0998" y="1931857"/>
            <a:ext cx="2960077" cy="461665"/>
          </a:xfrm>
          <a:prstGeom prst="rect">
            <a:avLst/>
          </a:prstGeom>
          <a:noFill/>
        </p:spPr>
        <p:txBody>
          <a:bodyPr wrap="square" rtlCol="0">
            <a:spAutoFit/>
          </a:bodyPr>
          <a:lstStyle/>
          <a:p>
            <a:pPr algn="ctr"/>
            <a:r>
              <a:rPr lang="en-US" sz="2400" b="1" dirty="0">
                <a:latin typeface="Cambria" panose="02040503050406030204" pitchFamily="18" charset="0"/>
              </a:rPr>
              <a:t>ARTICLE 1</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585" y="2371751"/>
            <a:ext cx="2514600" cy="129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82461" y="1910086"/>
            <a:ext cx="2960077" cy="461665"/>
          </a:xfrm>
          <a:prstGeom prst="rect">
            <a:avLst/>
          </a:prstGeom>
          <a:noFill/>
        </p:spPr>
        <p:txBody>
          <a:bodyPr wrap="square" rtlCol="0">
            <a:spAutoFit/>
          </a:bodyPr>
          <a:lstStyle/>
          <a:p>
            <a:pPr algn="ctr"/>
            <a:r>
              <a:rPr lang="en-US" sz="2400" b="1" dirty="0">
                <a:latin typeface="Cambria" panose="02040503050406030204" pitchFamily="18" charset="0"/>
              </a:rPr>
              <a:t>ARTICLE 2</a:t>
            </a:r>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25903"/>
          <a:stretch/>
        </p:blipFill>
        <p:spPr bwMode="auto">
          <a:xfrm>
            <a:off x="6134100" y="2366665"/>
            <a:ext cx="2628900" cy="12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968511" y="1905000"/>
            <a:ext cx="2960077" cy="461665"/>
          </a:xfrm>
          <a:prstGeom prst="rect">
            <a:avLst/>
          </a:prstGeom>
          <a:noFill/>
        </p:spPr>
        <p:txBody>
          <a:bodyPr wrap="square" rtlCol="0">
            <a:spAutoFit/>
          </a:bodyPr>
          <a:lstStyle/>
          <a:p>
            <a:pPr algn="ctr"/>
            <a:r>
              <a:rPr lang="en-US" sz="2400" b="1" dirty="0">
                <a:latin typeface="Cambria" panose="02040503050406030204" pitchFamily="18" charset="0"/>
              </a:rPr>
              <a:t>ARTICLE 3</a:t>
            </a:r>
          </a:p>
        </p:txBody>
      </p:sp>
      <p:sp>
        <p:nvSpPr>
          <p:cNvPr id="8" name="Rectangle 7"/>
          <p:cNvSpPr/>
          <p:nvPr/>
        </p:nvSpPr>
        <p:spPr>
          <a:xfrm>
            <a:off x="-570675" y="3952359"/>
            <a:ext cx="3868688" cy="461665"/>
          </a:xfrm>
          <a:prstGeom prst="rect">
            <a:avLst/>
          </a:prstGeom>
        </p:spPr>
        <p:txBody>
          <a:bodyPr wrap="none">
            <a:spAutoFit/>
          </a:bodyPr>
          <a:lstStyle/>
          <a:p>
            <a:pPr algn="ctr"/>
            <a:r>
              <a:rPr lang="en-US" sz="2400" b="1" dirty="0">
                <a:ln w="0"/>
                <a:effectLst>
                  <a:outerShdw blurRad="38100" dist="19050" dir="2700000" algn="tl" rotWithShape="0">
                    <a:schemeClr val="dk1">
                      <a:alpha val="40000"/>
                    </a:schemeClr>
                  </a:outerShdw>
                </a:effectLst>
              </a:rPr>
              <a:t>              LEGISLATIVE BRANCH</a:t>
            </a:r>
          </a:p>
        </p:txBody>
      </p:sp>
      <p:sp>
        <p:nvSpPr>
          <p:cNvPr id="12" name="Rectangle 11"/>
          <p:cNvSpPr/>
          <p:nvPr/>
        </p:nvSpPr>
        <p:spPr>
          <a:xfrm>
            <a:off x="3395813" y="3910424"/>
            <a:ext cx="2743380" cy="461665"/>
          </a:xfrm>
          <a:prstGeom prst="rect">
            <a:avLst/>
          </a:prstGeom>
        </p:spPr>
        <p:txBody>
          <a:bodyPr wrap="none">
            <a:spAutoFit/>
          </a:bodyPr>
          <a:lstStyle/>
          <a:p>
            <a:pPr algn="ctr"/>
            <a:r>
              <a:rPr lang="en-US" sz="2400" b="1" dirty="0">
                <a:ln w="0"/>
                <a:effectLst>
                  <a:outerShdw blurRad="38100" dist="19050" dir="2700000" algn="tl" rotWithShape="0">
                    <a:schemeClr val="dk1">
                      <a:alpha val="40000"/>
                    </a:schemeClr>
                  </a:outerShdw>
                </a:effectLst>
              </a:rPr>
              <a:t>EXECUTIVE BRANCH</a:t>
            </a:r>
          </a:p>
        </p:txBody>
      </p:sp>
      <p:sp>
        <p:nvSpPr>
          <p:cNvPr id="14" name="Rectangle 13"/>
          <p:cNvSpPr/>
          <p:nvPr/>
        </p:nvSpPr>
        <p:spPr>
          <a:xfrm>
            <a:off x="6283190" y="3894142"/>
            <a:ext cx="2484976" cy="461665"/>
          </a:xfrm>
          <a:prstGeom prst="rect">
            <a:avLst/>
          </a:prstGeom>
        </p:spPr>
        <p:txBody>
          <a:bodyPr wrap="none">
            <a:spAutoFit/>
          </a:bodyPr>
          <a:lstStyle/>
          <a:p>
            <a:pPr algn="ctr"/>
            <a:r>
              <a:rPr lang="en-US" sz="2400" b="1" dirty="0">
                <a:ln w="0"/>
                <a:effectLst>
                  <a:outerShdw blurRad="38100" dist="19050" dir="2700000" algn="tl" rotWithShape="0">
                    <a:schemeClr val="dk1">
                      <a:alpha val="40000"/>
                    </a:schemeClr>
                  </a:outerShdw>
                </a:effectLst>
              </a:rPr>
              <a:t>JUDICIAL BRANCH</a:t>
            </a:r>
          </a:p>
        </p:txBody>
      </p:sp>
      <p:sp>
        <p:nvSpPr>
          <p:cNvPr id="3" name="TextBox 2"/>
          <p:cNvSpPr txBox="1"/>
          <p:nvPr/>
        </p:nvSpPr>
        <p:spPr>
          <a:xfrm>
            <a:off x="609600" y="4724400"/>
            <a:ext cx="7924800" cy="954107"/>
          </a:xfrm>
          <a:prstGeom prst="rect">
            <a:avLst/>
          </a:prstGeom>
          <a:noFill/>
        </p:spPr>
        <p:txBody>
          <a:bodyPr wrap="square" rtlCol="0">
            <a:spAutoFit/>
          </a:bodyPr>
          <a:lstStyle/>
          <a:p>
            <a:pPr algn="ctr"/>
            <a:r>
              <a:rPr lang="en-US" sz="2800" b="1" dirty="0">
                <a:latin typeface="Cambria" panose="02040503050406030204" pitchFamily="18" charset="0"/>
              </a:rPr>
              <a:t>Where do we find the branches of government outlined in the U.S. Constitution?</a:t>
            </a:r>
          </a:p>
        </p:txBody>
      </p:sp>
    </p:spTree>
    <p:extLst>
      <p:ext uri="{BB962C8B-B14F-4D97-AF65-F5344CB8AC3E}">
        <p14:creationId xmlns:p14="http://schemas.microsoft.com/office/powerpoint/2010/main" val="2124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Branches </a:t>
            </a:r>
          </a:p>
        </p:txBody>
      </p:sp>
      <p:grpSp>
        <p:nvGrpSpPr>
          <p:cNvPr id="5" name="Group 4"/>
          <p:cNvGrpSpPr/>
          <p:nvPr/>
        </p:nvGrpSpPr>
        <p:grpSpPr>
          <a:xfrm>
            <a:off x="380998" y="1977516"/>
            <a:ext cx="2960078" cy="2061084"/>
            <a:chOff x="380999" y="2203762"/>
            <a:chExt cx="2960078" cy="2061084"/>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1000" y="2995251"/>
              <a:ext cx="2960077" cy="126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0999" y="2203762"/>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1  Legislative Branch</a:t>
              </a:r>
            </a:p>
          </p:txBody>
        </p:sp>
      </p:grpSp>
      <p:grpSp>
        <p:nvGrpSpPr>
          <p:cNvPr id="6" name="Group 5"/>
          <p:cNvGrpSpPr/>
          <p:nvPr/>
        </p:nvGrpSpPr>
        <p:grpSpPr>
          <a:xfrm>
            <a:off x="3282459" y="1990757"/>
            <a:ext cx="2960077" cy="2087665"/>
            <a:chOff x="3341074" y="2251894"/>
            <a:chExt cx="2960077" cy="2087665"/>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048000"/>
              <a:ext cx="2514600" cy="129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41074" y="2251894"/>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2</a:t>
              </a:r>
            </a:p>
            <a:p>
              <a:pPr algn="ctr"/>
              <a:r>
                <a:rPr lang="en-US" sz="2400" b="1" dirty="0">
                  <a:latin typeface="Cambria" panose="02040503050406030204" pitchFamily="18" charset="0"/>
                </a:rPr>
                <a:t>Executive Branch</a:t>
              </a:r>
            </a:p>
          </p:txBody>
        </p:sp>
      </p:grpSp>
      <p:grpSp>
        <p:nvGrpSpPr>
          <p:cNvPr id="7" name="Group 6"/>
          <p:cNvGrpSpPr/>
          <p:nvPr/>
        </p:nvGrpSpPr>
        <p:grpSpPr>
          <a:xfrm>
            <a:off x="5968511" y="1905000"/>
            <a:ext cx="2960077" cy="2168337"/>
            <a:chOff x="5968511" y="2171224"/>
            <a:chExt cx="2960077" cy="2168337"/>
          </a:xfrm>
        </p:grpSpPr>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25903"/>
            <a:stretch/>
          </p:blipFill>
          <p:spPr bwMode="auto">
            <a:xfrm>
              <a:off x="6134100" y="3048001"/>
              <a:ext cx="2628900" cy="12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968511" y="2171224"/>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3</a:t>
              </a:r>
            </a:p>
            <a:p>
              <a:pPr algn="ctr"/>
              <a:r>
                <a:rPr lang="en-US" sz="2400" b="1" dirty="0">
                  <a:latin typeface="Cambria" panose="02040503050406030204" pitchFamily="18" charset="0"/>
                </a:rPr>
                <a:t>Judicial Branch</a:t>
              </a:r>
            </a:p>
          </p:txBody>
        </p:sp>
      </p:grpSp>
      <p:grpSp>
        <p:nvGrpSpPr>
          <p:cNvPr id="12" name="Group 11"/>
          <p:cNvGrpSpPr/>
          <p:nvPr/>
        </p:nvGrpSpPr>
        <p:grpSpPr>
          <a:xfrm>
            <a:off x="245347" y="3991119"/>
            <a:ext cx="1524000" cy="2159273"/>
            <a:chOff x="245347" y="3576007"/>
            <a:chExt cx="1524000" cy="2159273"/>
          </a:xfrm>
        </p:grpSpPr>
        <p:sp>
          <p:nvSpPr>
            <p:cNvPr id="8" name="Down Arrow 7"/>
            <p:cNvSpPr/>
            <p:nvPr/>
          </p:nvSpPr>
          <p:spPr>
            <a:xfrm>
              <a:off x="734568" y="3576007"/>
              <a:ext cx="484632" cy="978408"/>
            </a:xfrm>
            <a:prstGeom prst="downArrow">
              <a:avLst/>
            </a:prstGeom>
            <a:solidFill>
              <a:srgbClr val="FAEA1A"/>
            </a:solidFill>
            <a:ln>
              <a:solidFill>
                <a:srgbClr val="0A8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5347" y="4504174"/>
              <a:ext cx="1524000" cy="1231106"/>
            </a:xfrm>
            <a:prstGeom prst="rect">
              <a:avLst/>
            </a:prstGeom>
            <a:noFill/>
          </p:spPr>
          <p:txBody>
            <a:bodyPr wrap="square" rtlCol="0">
              <a:spAutoFit/>
            </a:bodyPr>
            <a:lstStyle/>
            <a:p>
              <a:pPr algn="ctr"/>
              <a:r>
                <a:rPr lang="en-US" sz="2000" b="1" dirty="0">
                  <a:latin typeface="Cambria" panose="02040503050406030204" pitchFamily="18" charset="0"/>
                </a:rPr>
                <a:t>Senate</a:t>
              </a:r>
            </a:p>
            <a:p>
              <a:pPr algn="ctr"/>
              <a:r>
                <a:rPr lang="en-US" dirty="0">
                  <a:latin typeface="Cambria" panose="02040503050406030204" pitchFamily="18" charset="0"/>
                </a:rPr>
                <a:t>100 members </a:t>
              </a:r>
            </a:p>
            <a:p>
              <a:pPr algn="ctr"/>
              <a:r>
                <a:rPr lang="en-US" dirty="0">
                  <a:latin typeface="Cambria" panose="02040503050406030204" pitchFamily="18" charset="0"/>
                </a:rPr>
                <a:t>(2 per state)</a:t>
              </a:r>
            </a:p>
          </p:txBody>
        </p:sp>
      </p:grpSp>
      <p:grpSp>
        <p:nvGrpSpPr>
          <p:cNvPr id="13" name="Group 12"/>
          <p:cNvGrpSpPr/>
          <p:nvPr/>
        </p:nvGrpSpPr>
        <p:grpSpPr>
          <a:xfrm>
            <a:off x="1769347" y="3991119"/>
            <a:ext cx="1964453" cy="2367593"/>
            <a:chOff x="1769347" y="3576007"/>
            <a:chExt cx="1964453" cy="2367593"/>
          </a:xfrm>
        </p:grpSpPr>
        <p:sp>
          <p:nvSpPr>
            <p:cNvPr id="14" name="Down Arrow 13"/>
            <p:cNvSpPr/>
            <p:nvPr/>
          </p:nvSpPr>
          <p:spPr>
            <a:xfrm>
              <a:off x="2487168" y="3576007"/>
              <a:ext cx="484632" cy="978408"/>
            </a:xfrm>
            <a:prstGeom prst="downArrow">
              <a:avLst/>
            </a:prstGeom>
            <a:solidFill>
              <a:srgbClr val="FAEA1A"/>
            </a:solidFill>
            <a:ln>
              <a:solidFill>
                <a:srgbClr val="0A8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769347" y="4466272"/>
              <a:ext cx="1964453" cy="1477328"/>
            </a:xfrm>
            <a:prstGeom prst="rect">
              <a:avLst/>
            </a:prstGeom>
            <a:noFill/>
          </p:spPr>
          <p:txBody>
            <a:bodyPr wrap="square" rtlCol="0">
              <a:spAutoFit/>
            </a:bodyPr>
            <a:lstStyle/>
            <a:p>
              <a:pPr algn="ctr"/>
              <a:r>
                <a:rPr lang="en-US" b="1" dirty="0">
                  <a:latin typeface="Cambria" panose="02040503050406030204" pitchFamily="18" charset="0"/>
                </a:rPr>
                <a:t>House of Representatives</a:t>
              </a:r>
            </a:p>
            <a:p>
              <a:pPr algn="ctr"/>
              <a:r>
                <a:rPr lang="en-US" dirty="0">
                  <a:latin typeface="Cambria" panose="02040503050406030204" pitchFamily="18" charset="0"/>
                </a:rPr>
                <a:t>435 members </a:t>
              </a:r>
            </a:p>
            <a:p>
              <a:pPr algn="ctr"/>
              <a:r>
                <a:rPr lang="en-US" dirty="0">
                  <a:latin typeface="Cambria" panose="02040503050406030204" pitchFamily="18" charset="0"/>
                </a:rPr>
                <a:t>(based on population)</a:t>
              </a:r>
            </a:p>
          </p:txBody>
        </p:sp>
      </p:grpSp>
      <p:grpSp>
        <p:nvGrpSpPr>
          <p:cNvPr id="15" name="Group 14"/>
          <p:cNvGrpSpPr/>
          <p:nvPr/>
        </p:nvGrpSpPr>
        <p:grpSpPr>
          <a:xfrm>
            <a:off x="3780272" y="4087917"/>
            <a:ext cx="1964453" cy="1855683"/>
            <a:chOff x="3780272" y="3517392"/>
            <a:chExt cx="1964453" cy="1855683"/>
          </a:xfrm>
        </p:grpSpPr>
        <p:sp>
          <p:nvSpPr>
            <p:cNvPr id="17" name="Down Arrow 16"/>
            <p:cNvSpPr/>
            <p:nvPr/>
          </p:nvSpPr>
          <p:spPr>
            <a:xfrm>
              <a:off x="4520183" y="3517392"/>
              <a:ext cx="484632" cy="978408"/>
            </a:xfrm>
            <a:prstGeom prst="downArrow">
              <a:avLst/>
            </a:prstGeom>
            <a:solidFill>
              <a:srgbClr val="FAEA1A"/>
            </a:solidFill>
            <a:ln>
              <a:solidFill>
                <a:srgbClr val="0A8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780272" y="4449745"/>
              <a:ext cx="1964453" cy="923330"/>
            </a:xfrm>
            <a:prstGeom prst="rect">
              <a:avLst/>
            </a:prstGeom>
            <a:noFill/>
          </p:spPr>
          <p:txBody>
            <a:bodyPr wrap="square" rtlCol="0">
              <a:spAutoFit/>
            </a:bodyPr>
            <a:lstStyle/>
            <a:p>
              <a:pPr algn="ctr"/>
              <a:r>
                <a:rPr lang="en-US" b="1" dirty="0">
                  <a:latin typeface="Cambria" panose="02040503050406030204" pitchFamily="18" charset="0"/>
                </a:rPr>
                <a:t>President</a:t>
              </a:r>
            </a:p>
            <a:p>
              <a:pPr algn="ctr"/>
              <a:r>
                <a:rPr lang="en-US" dirty="0">
                  <a:latin typeface="Cambria" panose="02040503050406030204" pitchFamily="18" charset="0"/>
                </a:rPr>
                <a:t>Vice President</a:t>
              </a:r>
            </a:p>
            <a:p>
              <a:pPr algn="ctr"/>
              <a:r>
                <a:rPr lang="en-US" dirty="0">
                  <a:latin typeface="Cambria" panose="02040503050406030204" pitchFamily="18" charset="0"/>
                </a:rPr>
                <a:t>Cabinet </a:t>
              </a:r>
            </a:p>
          </p:txBody>
        </p:sp>
      </p:grpSp>
      <p:grpSp>
        <p:nvGrpSpPr>
          <p:cNvPr id="21" name="Group 20"/>
          <p:cNvGrpSpPr/>
          <p:nvPr/>
        </p:nvGrpSpPr>
        <p:grpSpPr>
          <a:xfrm>
            <a:off x="6466322" y="3932504"/>
            <a:ext cx="1964453" cy="2544496"/>
            <a:chOff x="6466322" y="3517392"/>
            <a:chExt cx="1964453" cy="2544496"/>
          </a:xfrm>
        </p:grpSpPr>
        <p:sp>
          <p:nvSpPr>
            <p:cNvPr id="19" name="Down Arrow 18"/>
            <p:cNvSpPr/>
            <p:nvPr/>
          </p:nvSpPr>
          <p:spPr>
            <a:xfrm>
              <a:off x="7206233" y="3517392"/>
              <a:ext cx="484632" cy="978408"/>
            </a:xfrm>
            <a:prstGeom prst="downArrow">
              <a:avLst/>
            </a:prstGeom>
            <a:solidFill>
              <a:srgbClr val="FAEA1A"/>
            </a:solidFill>
            <a:ln>
              <a:solidFill>
                <a:srgbClr val="0A8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66322" y="4584560"/>
              <a:ext cx="1964453" cy="1477328"/>
            </a:xfrm>
            <a:prstGeom prst="rect">
              <a:avLst/>
            </a:prstGeom>
            <a:solidFill>
              <a:schemeClr val="bg1"/>
            </a:solidFill>
          </p:spPr>
          <p:txBody>
            <a:bodyPr wrap="square" rtlCol="0">
              <a:spAutoFit/>
            </a:bodyPr>
            <a:lstStyle/>
            <a:p>
              <a:pPr algn="ctr"/>
              <a:r>
                <a:rPr lang="en-US" b="1" dirty="0">
                  <a:latin typeface="Cambria" panose="02040503050406030204" pitchFamily="18" charset="0"/>
                </a:rPr>
                <a:t>Supreme Court </a:t>
              </a:r>
            </a:p>
            <a:p>
              <a:pPr algn="ctr"/>
              <a:r>
                <a:rPr lang="en-US" dirty="0">
                  <a:latin typeface="Cambria" panose="02040503050406030204" pitchFamily="18" charset="0"/>
                </a:rPr>
                <a:t>9 Justices </a:t>
              </a:r>
            </a:p>
            <a:p>
              <a:pPr algn="ctr"/>
              <a:endParaRPr lang="en-US" dirty="0">
                <a:latin typeface="Cambria" panose="02040503050406030204" pitchFamily="18" charset="0"/>
              </a:endParaRPr>
            </a:p>
            <a:p>
              <a:pPr algn="ctr"/>
              <a:r>
                <a:rPr lang="en-US" dirty="0">
                  <a:latin typeface="Cambria" panose="02040503050406030204" pitchFamily="18" charset="0"/>
                </a:rPr>
                <a:t>Other inferior courts </a:t>
              </a:r>
            </a:p>
          </p:txBody>
        </p:sp>
      </p:grpSp>
      <p:sp>
        <p:nvSpPr>
          <p:cNvPr id="3" name="TextBox 2"/>
          <p:cNvSpPr txBox="1"/>
          <p:nvPr/>
        </p:nvSpPr>
        <p:spPr>
          <a:xfrm>
            <a:off x="533400" y="2971800"/>
            <a:ext cx="2590800" cy="830997"/>
          </a:xfrm>
          <a:prstGeom prst="rect">
            <a:avLst/>
          </a:prstGeom>
          <a:noFill/>
        </p:spPr>
        <p:txBody>
          <a:bodyPr wrap="square" rtlCol="0">
            <a:spAutoFit/>
          </a:bodyPr>
          <a:lstStyle/>
          <a:p>
            <a:pPr algn="ctr"/>
            <a:r>
              <a:rPr lang="en-US" sz="2400" dirty="0">
                <a:latin typeface="Cooper Black" panose="0208090404030B020404" pitchFamily="18" charset="0"/>
              </a:rPr>
              <a:t>Also known as: </a:t>
            </a:r>
          </a:p>
          <a:p>
            <a:pPr algn="ctr"/>
            <a:r>
              <a:rPr lang="en-US" sz="2400" dirty="0">
                <a:latin typeface="Cooper Black" panose="0208090404030B020404" pitchFamily="18" charset="0"/>
              </a:rPr>
              <a:t>CONGRESS</a:t>
            </a:r>
          </a:p>
        </p:txBody>
      </p:sp>
    </p:spTree>
    <p:extLst>
      <p:ext uri="{BB962C8B-B14F-4D97-AF65-F5344CB8AC3E}">
        <p14:creationId xmlns:p14="http://schemas.microsoft.com/office/powerpoint/2010/main" val="223068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Who has the Power?</a:t>
            </a:r>
          </a:p>
        </p:txBody>
      </p:sp>
      <p:sp>
        <p:nvSpPr>
          <p:cNvPr id="3" name="Text Placeholder 2"/>
          <p:cNvSpPr>
            <a:spLocks noGrp="1"/>
          </p:cNvSpPr>
          <p:nvPr>
            <p:ph type="body" idx="1"/>
          </p:nvPr>
        </p:nvSpPr>
        <p:spPr>
          <a:xfrm>
            <a:off x="4267200" y="1295400"/>
            <a:ext cx="4724398" cy="2338387"/>
          </a:xfrm>
        </p:spPr>
        <p:txBody>
          <a:bodyPr>
            <a:normAutofit/>
          </a:bodyPr>
          <a:lstStyle/>
          <a:p>
            <a:r>
              <a:rPr lang="en-US" dirty="0"/>
              <a:t>How does the Constitution distribute power among the three branches of government?</a:t>
            </a:r>
          </a:p>
        </p:txBody>
      </p:sp>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l="4557"/>
          <a:stretch/>
        </p:blipFill>
        <p:spPr>
          <a:xfrm>
            <a:off x="420370" y="1524000"/>
            <a:ext cx="3351530" cy="2667000"/>
          </a:xfrm>
          <a:prstGeom prst="rect">
            <a:avLst/>
          </a:prstGeom>
        </p:spPr>
      </p:pic>
    </p:spTree>
    <p:extLst>
      <p:ext uri="{BB962C8B-B14F-4D97-AF65-F5344CB8AC3E}">
        <p14:creationId xmlns:p14="http://schemas.microsoft.com/office/powerpoint/2010/main" val="450686570"/>
      </p:ext>
    </p:extLst>
  </p:cSld>
  <p:clrMapOvr>
    <a:masterClrMapping/>
  </p:clrMapOvr>
</p:sld>
</file>

<file path=ppt/theme/theme1.xml><?xml version="1.0" encoding="utf-8"?>
<a:theme xmlns:a="http://schemas.openxmlformats.org/drawingml/2006/main" name="Curriculum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stitution D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Wheel</Template>
  <TotalTime>2358</TotalTime>
  <Words>1380</Words>
  <Application>Microsoft Office PowerPoint</Application>
  <PresentationFormat>On-screen Show (4:3)</PresentationFormat>
  <Paragraphs>191</Paragraphs>
  <Slides>22</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Bernard MT Condensed</vt:lpstr>
      <vt:lpstr>Calibri</vt:lpstr>
      <vt:lpstr>Cambria</vt:lpstr>
      <vt:lpstr>Candara</vt:lpstr>
      <vt:lpstr>Century Gothic</vt:lpstr>
      <vt:lpstr>Comic Sans MS</vt:lpstr>
      <vt:lpstr>Cooper Black</vt:lpstr>
      <vt:lpstr>Wingdings 2</vt:lpstr>
      <vt:lpstr>Curriculum Wheel</vt:lpstr>
      <vt:lpstr>Constitution Day</vt:lpstr>
      <vt:lpstr>Branching Out</vt:lpstr>
      <vt:lpstr>What is a Constitution?</vt:lpstr>
      <vt:lpstr>The separation of Power </vt:lpstr>
      <vt:lpstr>Separation of Power </vt:lpstr>
      <vt:lpstr>Power </vt:lpstr>
      <vt:lpstr>PowerPoint Presentation</vt:lpstr>
      <vt:lpstr>Branches of Government </vt:lpstr>
      <vt:lpstr>Structure of the Branches </vt:lpstr>
      <vt:lpstr>Who has the Power?</vt:lpstr>
      <vt:lpstr>Flocabulary </vt:lpstr>
      <vt:lpstr>Powers of the Branches </vt:lpstr>
      <vt:lpstr>Branches of Government Game! </vt:lpstr>
      <vt:lpstr>Types of Powers</vt:lpstr>
      <vt:lpstr>Delegated Powers </vt:lpstr>
      <vt:lpstr>Delegated Power Scavenger hunt!</vt:lpstr>
      <vt:lpstr>PowerPoint Presentation</vt:lpstr>
      <vt:lpstr>Article I, Section 8</vt:lpstr>
      <vt:lpstr>Implied Powers</vt:lpstr>
      <vt:lpstr>Implied Powers, Continued</vt:lpstr>
      <vt:lpstr>Concurrent Powers </vt:lpstr>
      <vt:lpstr>How would you draw it? </vt:lpstr>
      <vt:lpstr>Answer the question below: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 Watson</dc:creator>
  <cp:lastModifiedBy>ASHWORTH, STEPHANIE L.</cp:lastModifiedBy>
  <cp:revision>60</cp:revision>
  <dcterms:created xsi:type="dcterms:W3CDTF">2015-08-19T15:25:43Z</dcterms:created>
  <dcterms:modified xsi:type="dcterms:W3CDTF">2018-01-05T21:52:13Z</dcterms:modified>
</cp:coreProperties>
</file>