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show follow instructions on slide using a sheet of regular notebook/computer paper. </a:t>
            </a:r>
          </a:p>
          <a:p>
            <a:pPr marL="228600" indent="-228600">
              <a:buAutoNum type="arabicPeriod"/>
            </a:pPr>
            <a:r>
              <a:rPr lang="en-US" baseline="0" dirty="0"/>
              <a:t>Fold in half long ways.</a:t>
            </a:r>
          </a:p>
          <a:p>
            <a:pPr marL="228600" indent="-228600">
              <a:buAutoNum type="arabicPeriod"/>
            </a:pPr>
            <a:r>
              <a:rPr lang="en-US" baseline="0" dirty="0"/>
              <a:t>Divide the sheet into 4 equal parts. Cut </a:t>
            </a:r>
            <a:r>
              <a:rPr lang="en-US" b="1" baseline="0" dirty="0"/>
              <a:t>one side </a:t>
            </a:r>
            <a:r>
              <a:rPr lang="en-US" b="0" baseline="0" dirty="0"/>
              <a:t>in 4 equal parts creating flaps.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facts about the English Bill</a:t>
            </a:r>
            <a:r>
              <a:rPr lang="en-US" baseline="0" dirty="0"/>
              <a:t> of Rights.</a:t>
            </a:r>
          </a:p>
          <a:p>
            <a:endParaRPr lang="en-US" baseline="0" dirty="0"/>
          </a:p>
          <a:p>
            <a:r>
              <a:rPr lang="en-US" baseline="0" dirty="0"/>
              <a:t>Have student read the quotes aloud. Discuss the meaning on each quote.</a:t>
            </a:r>
          </a:p>
          <a:p>
            <a:endParaRPr lang="en-US" baseline="0" dirty="0"/>
          </a:p>
          <a:p>
            <a:r>
              <a:rPr lang="en-US" baseline="0" dirty="0"/>
              <a:t>Blue quote: no excessive bail or fines, no cruel and unusual punishment (later found in the Constitution)</a:t>
            </a:r>
          </a:p>
          <a:p>
            <a:endParaRPr lang="en-US" baseline="0" dirty="0"/>
          </a:p>
          <a:p>
            <a:r>
              <a:rPr lang="en-US" baseline="0" dirty="0"/>
              <a:t>Green Quote: Freedom of speech and debate in parliament is not to be limited or questioned out of parliament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English Bill of Rights created a limited monarchy</a:t>
            </a:r>
            <a:r>
              <a:rPr lang="en-US" baseline="0" dirty="0"/>
              <a:t> and thus, a limited government. It also reinforced the idea of Rule of Law. </a:t>
            </a:r>
          </a:p>
          <a:p>
            <a:endParaRPr lang="en-US" baseline="0" dirty="0"/>
          </a:p>
          <a:p>
            <a:r>
              <a:rPr lang="en-US" baseline="0" dirty="0"/>
              <a:t>Image from: https://encrypted-tbn3.gstatic.com/images?q=tbn:ANd9GcTVO5jN2AnEL_TaogggW9F7PxjDWiIBgaD4kSyG4KPA1uWDTvfH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should write information about Common Sense in the appropriate section on their foldable note taker.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read the quote aloud</a:t>
            </a:r>
            <a:r>
              <a:rPr lang="en-US" baseline="0" dirty="0"/>
              <a:t>. Discuss the key points highlighted. </a:t>
            </a:r>
          </a:p>
          <a:p>
            <a:endParaRPr lang="en-US" baseline="0" dirty="0"/>
          </a:p>
          <a:p>
            <a:r>
              <a:rPr lang="en-US" baseline="0" dirty="0"/>
              <a:t>The main function of government is to provide security for the people with the least expense to the people (not sacrificing their rights) and the greatest benefit to 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6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need to: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document and write it on the top of their chart paper.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may need access to online resources to confirm the correct document.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main idea in the given quote and write the concept under the document name.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an illustration of the main idea on chart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gives a brief</a:t>
            </a:r>
            <a:r>
              <a:rPr lang="en-US" baseline="0" dirty="0"/>
              <a:t> overview and timeline of the documents that contributed to the Founders’ ideas about good government. Students should note the dates on their foldable. The Foldable is now a timeline study guide to remember the concepts from these key documents.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should</a:t>
            </a:r>
            <a:r>
              <a:rPr lang="en-US" baseline="0" dirty="0"/>
              <a:t> label the front of flaps according to the diagram provided on the slide.</a:t>
            </a:r>
          </a:p>
          <a:p>
            <a:r>
              <a:rPr lang="en-US" baseline="0" dirty="0"/>
              <a:t>Inside, students should write on the appropriate flap 1. information about the document 2. the main ideas expressed in the document.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where they think</a:t>
            </a:r>
            <a:r>
              <a:rPr lang="en-US" baseline="0" dirty="0"/>
              <a:t> the colonists and Founders got their ideas about our government. Discuss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facts about Magna </a:t>
            </a:r>
            <a:r>
              <a:rPr lang="en-US" baseline="0" dirty="0" err="1"/>
              <a:t>Carta</a:t>
            </a:r>
            <a:r>
              <a:rPr lang="en-US" baseline="0" dirty="0"/>
              <a:t> and instruct students to write information about the document in the appropriate section of their foldable note taker.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ideas</a:t>
            </a:r>
            <a:r>
              <a:rPr lang="en-US" baseline="0" dirty="0"/>
              <a:t> in the Magna </a:t>
            </a:r>
            <a:r>
              <a:rPr lang="en-US" baseline="0" dirty="0" err="1"/>
              <a:t>Carta</a:t>
            </a:r>
            <a:r>
              <a:rPr lang="en-US" baseline="0" dirty="0"/>
              <a:t> are limited government and the Rule of Law. </a:t>
            </a:r>
          </a:p>
          <a:p>
            <a:endParaRPr lang="en-US" baseline="0" dirty="0"/>
          </a:p>
          <a:p>
            <a:r>
              <a:rPr lang="en-US" baseline="0" dirty="0"/>
              <a:t>Discuss why limited government is so important. Try to have students make a connection to Montesquieu and the separation of power and the need to check power. </a:t>
            </a:r>
          </a:p>
          <a:p>
            <a:endParaRPr lang="en-US" baseline="0" dirty="0"/>
          </a:p>
          <a:p>
            <a:r>
              <a:rPr lang="en-US" baseline="0" dirty="0"/>
              <a:t>Rule of Law will be further discussed on the following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09CD1-D7D9-484B-BD54-BC4C85467E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students what they think “rule of law” means. Discuss responses. </a:t>
            </a:r>
          </a:p>
          <a:p>
            <a:endParaRPr lang="en-US" baseline="0" dirty="0"/>
          </a:p>
          <a:p>
            <a:r>
              <a:rPr lang="en-US" baseline="0" dirty="0"/>
              <a:t>The Rule of Law is that no one is above the law and the law applies to everyone. Ask students if they think this is important to outline in a government. If so, why? If not, why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will appear multiple times to outline all of the main ideas from the documents</a:t>
            </a:r>
            <a:r>
              <a:rPr lang="en-US" baseline="0" dirty="0"/>
              <a:t> the Founders used in moving towards declaring independence and utilizing in the creation of the new government.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should write facts about the Mayflower compact in the appropriate section of the foldable note taker.</a:t>
            </a:r>
          </a:p>
          <a:p>
            <a:endParaRPr lang="en-US" baseline="0" dirty="0"/>
          </a:p>
          <a:p>
            <a:r>
              <a:rPr lang="en-US" baseline="0" dirty="0"/>
              <a:t>Either read the quote aloud to the students or have multiple students read different sections. Discuss the quote with the students, focusing on the highlighted portions.</a:t>
            </a:r>
          </a:p>
          <a:p>
            <a:endParaRPr lang="en-US" baseline="0" dirty="0"/>
          </a:p>
          <a:p>
            <a:r>
              <a:rPr lang="en-US" baseline="0" dirty="0"/>
              <a:t>The highlighted portions discuss the ideas of self government, social contract, and the need for government to maintain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8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main ideas of</a:t>
            </a:r>
            <a:r>
              <a:rPr lang="en-US" baseline="0" dirty="0"/>
              <a:t> self government and consent of the governed (make connection to John Locke). Review what it would be like to live in a state without any government and discuss the need for government to maintain order and to protect the rights of those living under the government.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6365-9254-47FB-AA87-934A23B5EB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7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storyplace.com/unitedstates/revolution/revgfx/may-compact.jp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SS.7.C.1.2 Trace the impact that the Magna Carta, English Bill of Rights, Mayflower Compact, and Thomas Paine’s </a:t>
            </a:r>
            <a:r>
              <a:rPr lang="en-US" sz="2400" i="1" dirty="0"/>
              <a:t>Common Sense </a:t>
            </a:r>
            <a:r>
              <a:rPr lang="en-US" sz="2400" dirty="0"/>
              <a:t>had on colonists’ views of government.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4343400" cy="1219200"/>
          </a:xfrm>
        </p:spPr>
        <p:txBody>
          <a:bodyPr>
            <a:noAutofit/>
          </a:bodyPr>
          <a:lstStyle/>
          <a:p>
            <a:r>
              <a:rPr lang="en-US" dirty="0"/>
              <a:t>Inspiration for a New Nation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438400"/>
            <a:ext cx="4114800" cy="1371600"/>
          </a:xfrm>
        </p:spPr>
        <p:txBody>
          <a:bodyPr>
            <a:noAutofit/>
          </a:bodyPr>
          <a:lstStyle/>
          <a:p>
            <a:r>
              <a:rPr lang="en-US" sz="3200" dirty="0"/>
              <a:t>Historical Documents and Their Impact on the Founders </a:t>
            </a:r>
          </a:p>
          <a:p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85722" cy="16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lrea\Local Settings\Temporary Internet Files\Content.IE5\3WK9XAN9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10077" r="25604" b="12692"/>
          <a:stretch/>
        </p:blipFill>
        <p:spPr bwMode="auto">
          <a:xfrm>
            <a:off x="1676400" y="2286000"/>
            <a:ext cx="6172200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1143000"/>
          </a:xfrm>
        </p:spPr>
        <p:txBody>
          <a:bodyPr/>
          <a:lstStyle/>
          <a:p>
            <a:r>
              <a:rPr lang="en-US" dirty="0"/>
              <a:t>Mayflower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41" y="1752600"/>
            <a:ext cx="5564876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Written aboard the </a:t>
            </a:r>
            <a:r>
              <a:rPr lang="en-US" i="1" dirty="0"/>
              <a:t>Mayflower</a:t>
            </a:r>
            <a:r>
              <a:rPr lang="en-US" dirty="0"/>
              <a:t> in 1620 before the ship landed in Plymouth, Massachusetts in 1620.</a:t>
            </a:r>
          </a:p>
          <a:p>
            <a:r>
              <a:rPr lang="en-US" dirty="0"/>
              <a:t>Signed by most passengers on the voyage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860" y="3962400"/>
            <a:ext cx="8079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“…Having undertaken…a Voyage to plant the First Colony in the Northern parts of Virginia, do by these present solemnly 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mutually in the presence of…one another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Covenant 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Combine ourselves together into a Civil Body Politic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for our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better ordering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preservation…to enact constitute, and frame such just and equal Laws, Ordinances, Acts, Constitutions, and offices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from time to time , as shall be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thought most meet and convenient for the general good of the colony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…”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90174"/>
            <a:ext cx="2776537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3452336"/>
            <a:ext cx="2776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Image from </a:t>
            </a:r>
            <a:r>
              <a:rPr lang="en-US" sz="800" dirty="0">
                <a:hlinkClick r:id="rId5"/>
              </a:rPr>
              <a:t>http://www.historyplace.com/unitedstates/revolution/revgfx/may-compact.jpg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28" y="76200"/>
            <a:ext cx="7024744" cy="1143000"/>
          </a:xfrm>
        </p:spPr>
        <p:txBody>
          <a:bodyPr/>
          <a:lstStyle/>
          <a:p>
            <a:r>
              <a:rPr lang="en-US" b="1" dirty="0"/>
              <a:t>Mayflower Compact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1" y="1173404"/>
            <a:ext cx="8229600" cy="1493596"/>
            <a:chOff x="2285845" y="786067"/>
            <a:chExt cx="3886200" cy="2556560"/>
          </a:xfrm>
        </p:grpSpPr>
        <p:sp>
          <p:nvSpPr>
            <p:cNvPr id="5" name="Cloud Callout 4"/>
            <p:cNvSpPr/>
            <p:nvPr/>
          </p:nvSpPr>
          <p:spPr>
            <a:xfrm>
              <a:off x="2285845" y="786067"/>
              <a:ext cx="3886200" cy="2556560"/>
            </a:xfrm>
            <a:prstGeom prst="cloudCallout">
              <a:avLst>
                <a:gd name="adj1" fmla="val -4500"/>
                <a:gd name="adj2" fmla="val -628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4768" y="1012050"/>
              <a:ext cx="3200400" cy="1422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This document served as an example of </a:t>
              </a:r>
              <a:r>
                <a:rPr lang="en-US" sz="2400" b="1" i="1" dirty="0">
                  <a:solidFill>
                    <a:schemeClr val="accent3"/>
                  </a:solidFill>
                </a:rPr>
                <a:t>self -government </a:t>
              </a:r>
              <a:r>
                <a:rPr lang="en-US" sz="2400" b="1" dirty="0">
                  <a:solidFill>
                    <a:schemeClr val="bg1"/>
                  </a:solidFill>
                </a:rPr>
                <a:t>and John Locke’s </a:t>
              </a:r>
              <a:r>
                <a:rPr lang="en-US" sz="2400" b="1" i="1" dirty="0">
                  <a:solidFill>
                    <a:schemeClr val="accent3"/>
                  </a:solidFill>
                </a:rPr>
                <a:t>social contract</a:t>
              </a:r>
              <a:r>
                <a:rPr lang="en-US" sz="2400" b="1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6800" y="278540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Why would the colonists want to create a document establishing self government?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400163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Why would government be necessary according to the Mayflower Compact? </a:t>
            </a:r>
          </a:p>
          <a:p>
            <a:pPr algn="ctr"/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2133600"/>
            <a:ext cx="5181600" cy="4391026"/>
            <a:chOff x="3810000" y="2133600"/>
            <a:chExt cx="5181600" cy="4391026"/>
          </a:xfrm>
        </p:grpSpPr>
        <p:pic>
          <p:nvPicPr>
            <p:cNvPr id="2050" name="Picture 2" descr="http://content.mycutegraphics.com/graphics/thanksgiving/mayflower-thanksgiv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133600"/>
              <a:ext cx="5181600" cy="439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0406280">
              <a:off x="4991099" y="3776203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SELF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607706">
              <a:off x="6268581" y="3393787"/>
              <a:ext cx="17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GOVERNMENT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14800" y="5029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“…For our better ordering and preservation…” </a:t>
            </a:r>
          </a:p>
        </p:txBody>
      </p:sp>
    </p:spTree>
    <p:extLst>
      <p:ext uri="{BB962C8B-B14F-4D97-AF65-F5344CB8AC3E}">
        <p14:creationId xmlns:p14="http://schemas.microsoft.com/office/powerpoint/2010/main" val="14638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flrea\Local Settings\Temporary Internet Files\Content.IE5\FH0Z1Q3L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1077" r="29422" b="13308"/>
          <a:stretch/>
        </p:blipFill>
        <p:spPr bwMode="auto">
          <a:xfrm>
            <a:off x="2819398" y="381000"/>
            <a:ext cx="6324602" cy="55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flrea\Local Settings\Temporary Internet Files\Content.IE5\1MQK6FTF\MC900149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2" y="3581399"/>
            <a:ext cx="3886200" cy="29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55208">
            <a:off x="3790240" y="1263398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Inspiration for the Nation</a:t>
            </a:r>
          </a:p>
        </p:txBody>
      </p:sp>
      <p:sp>
        <p:nvSpPr>
          <p:cNvPr id="6" name="TextBox 5"/>
          <p:cNvSpPr txBox="1"/>
          <p:nvPr/>
        </p:nvSpPr>
        <p:spPr>
          <a:xfrm rot="20509877">
            <a:off x="4912468" y="2421483"/>
            <a:ext cx="2511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Limited Government</a:t>
            </a:r>
          </a:p>
          <a:p>
            <a:pPr algn="ctr"/>
            <a:r>
              <a:rPr lang="en-US" b="1" dirty="0"/>
              <a:t>Rule of Law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Self-government</a:t>
            </a:r>
          </a:p>
          <a:p>
            <a:pPr algn="ctr"/>
            <a:r>
              <a:rPr lang="en-US" b="1" dirty="0"/>
              <a:t>Social contract  </a:t>
            </a:r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782" y="995065"/>
            <a:ext cx="23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Magna </a:t>
            </a:r>
            <a:r>
              <a:rPr lang="en-US" sz="2400" b="1" dirty="0" err="1"/>
              <a:t>Carta</a:t>
            </a:r>
            <a:endParaRPr lang="en-US" sz="2400" b="1" dirty="0"/>
          </a:p>
        </p:txBody>
      </p:sp>
      <p:sp>
        <p:nvSpPr>
          <p:cNvPr id="8" name="Left Brace 7"/>
          <p:cNvSpPr/>
          <p:nvPr/>
        </p:nvSpPr>
        <p:spPr>
          <a:xfrm rot="-1080000">
            <a:off x="4833252" y="2655160"/>
            <a:ext cx="280182" cy="7488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2644968" y="1371600"/>
            <a:ext cx="2195141" cy="170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-1080000">
            <a:off x="5145477" y="3453964"/>
            <a:ext cx="280182" cy="748875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51882" y="2544881"/>
            <a:ext cx="2729718" cy="13413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362" y="2226155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Mayflower Compact</a:t>
            </a:r>
          </a:p>
        </p:txBody>
      </p:sp>
    </p:spTree>
    <p:extLst>
      <p:ext uri="{BB962C8B-B14F-4D97-AF65-F5344CB8AC3E}">
        <p14:creationId xmlns:p14="http://schemas.microsoft.com/office/powerpoint/2010/main" val="41363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24744" cy="1143000"/>
          </a:xfrm>
        </p:spPr>
        <p:txBody>
          <a:bodyPr/>
          <a:lstStyle/>
          <a:p>
            <a:r>
              <a:rPr lang="en-US" b="1" dirty="0"/>
              <a:t>English Bill of Rights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752600"/>
            <a:ext cx="81534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Written in 1689 in England</a:t>
            </a:r>
          </a:p>
          <a:p>
            <a:r>
              <a:rPr lang="en-US" dirty="0"/>
              <a:t>Authored by members of Parliament (the legislative branch, or the branch that makes laws)</a:t>
            </a:r>
          </a:p>
          <a:p>
            <a:r>
              <a:rPr lang="en-US" dirty="0"/>
              <a:t>This document established a limited monarchy (king) and gave more power to Parliament.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54875" y="4043801"/>
            <a:ext cx="3415145" cy="2821126"/>
          </a:xfrm>
          <a:prstGeom prst="cloudCallout">
            <a:avLst>
              <a:gd name="adj1" fmla="val -58485"/>
              <a:gd name="adj2" fmla="val -4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970020" y="3891401"/>
            <a:ext cx="4831080" cy="2350025"/>
          </a:xfrm>
          <a:prstGeom prst="cloudCallout">
            <a:avLst>
              <a:gd name="adj1" fmla="val 37839"/>
              <a:gd name="adj2" fmla="val -8406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" y="4348601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0" algn="ctr">
              <a:buNone/>
            </a:pPr>
            <a:r>
              <a:rPr lang="en-US" b="1" i="1" dirty="0">
                <a:solidFill>
                  <a:schemeClr val="tx1"/>
                </a:solidFill>
              </a:rPr>
              <a:t>That excessive bail ought not to be required, nor excessive fines imposed; nor cruel and unusual punishments inflicted.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4340" y="4348601"/>
            <a:ext cx="445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>
                <a:solidFill>
                  <a:schemeClr val="tx1"/>
                </a:solidFill>
              </a:rPr>
              <a:t>“That the freedom of speech, and debates or proceedings in parliament, ought not to be impeached or questioned in any court or place out of parliament.”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24744" cy="1143000"/>
          </a:xfrm>
        </p:spPr>
        <p:txBody>
          <a:bodyPr/>
          <a:lstStyle/>
          <a:p>
            <a:r>
              <a:rPr lang="en-US" b="1" dirty="0"/>
              <a:t>English Bill of Rights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76400"/>
            <a:ext cx="5600700" cy="350897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The monarchy was not allowed to:</a:t>
            </a:r>
          </a:p>
          <a:p>
            <a:pPr lvl="2"/>
            <a:r>
              <a:rPr lang="en-US" sz="2000" dirty="0"/>
              <a:t>Collect taxes without consent of Parliament </a:t>
            </a:r>
          </a:p>
          <a:p>
            <a:pPr lvl="2"/>
            <a:r>
              <a:rPr lang="en-US" sz="2000" dirty="0"/>
              <a:t>Interfere with the right to free speech and debate in Parliament</a:t>
            </a:r>
          </a:p>
          <a:p>
            <a:pPr lvl="2"/>
            <a:r>
              <a:rPr lang="en-US" sz="2000" dirty="0"/>
              <a:t>Maintain an army in peace time </a:t>
            </a:r>
          </a:p>
          <a:p>
            <a:pPr lvl="2"/>
            <a:r>
              <a:rPr lang="en-US" sz="2000" dirty="0"/>
              <a:t>Require excessive bail or cruel punishments for those accused or convicted of crimes</a:t>
            </a:r>
          </a:p>
          <a:p>
            <a:pPr lvl="2"/>
            <a:r>
              <a:rPr lang="en-US" sz="2000" dirty="0"/>
              <a:t>Declare laws made by Parliament should not be obeyed</a:t>
            </a:r>
          </a:p>
          <a:p>
            <a:endParaRPr lang="en-US" sz="2800" dirty="0"/>
          </a:p>
        </p:txBody>
      </p:sp>
      <p:sp>
        <p:nvSpPr>
          <p:cNvPr id="9" name="Cloud Callout 8"/>
          <p:cNvSpPr/>
          <p:nvPr/>
        </p:nvSpPr>
        <p:spPr>
          <a:xfrm>
            <a:off x="1905000" y="4648200"/>
            <a:ext cx="6934200" cy="1752600"/>
          </a:xfrm>
          <a:prstGeom prst="cloudCallout">
            <a:avLst>
              <a:gd name="adj1" fmla="val 46017"/>
              <a:gd name="adj2" fmla="val -9228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5061347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Here we have another example of  </a:t>
            </a:r>
            <a:r>
              <a:rPr lang="en-US" sz="2800" b="1" i="1" dirty="0">
                <a:solidFill>
                  <a:schemeClr val="accent1"/>
                </a:solidFill>
              </a:rPr>
              <a:t>limited government</a:t>
            </a:r>
            <a:r>
              <a:rPr lang="en-US" sz="2800" b="1" i="1" dirty="0">
                <a:solidFill>
                  <a:schemeClr val="accent3"/>
                </a:solidFill>
              </a:rPr>
              <a:t>. </a:t>
            </a:r>
            <a:endParaRPr lang="en-US" sz="2800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81000" y="6019800"/>
            <a:ext cx="5410200" cy="756136"/>
          </a:xfrm>
          <a:prstGeom prst="cloudCallout">
            <a:avLst>
              <a:gd name="adj1" fmla="val 19414"/>
              <a:gd name="adj2" fmla="val -106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" y="6205862"/>
            <a:ext cx="567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Specifically, a limited monarchy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i870.photobucket.com/albums/ab270/mlutzcv/Period%209%20Cartoons/VocabCartoons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46" y="2006652"/>
            <a:ext cx="313428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544" y="6035898"/>
            <a:ext cx="325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from https://encrypted-tbn3.gstatic.com/images?q=tbn:ANd9GcTVO5jN2AnEL_TaogggW9F7PxjDWiIBgaD4kSyG4KPA1uWDTvfH</a:t>
            </a:r>
          </a:p>
        </p:txBody>
      </p:sp>
    </p:spTree>
    <p:extLst>
      <p:ext uri="{BB962C8B-B14F-4D97-AF65-F5344CB8AC3E}">
        <p14:creationId xmlns:p14="http://schemas.microsoft.com/office/powerpoint/2010/main" val="20590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837" y="381000"/>
            <a:ext cx="7719510" cy="1143000"/>
          </a:xfrm>
        </p:spPr>
        <p:txBody>
          <a:bodyPr>
            <a:normAutofit/>
          </a:bodyPr>
          <a:lstStyle/>
          <a:p>
            <a:r>
              <a:rPr lang="en-US" dirty="0"/>
              <a:t>Also in the English Bill of Rights …</a:t>
            </a:r>
          </a:p>
        </p:txBody>
      </p:sp>
      <p:pic>
        <p:nvPicPr>
          <p:cNvPr id="4" name="Picture 2" descr="C:\Documents and Settings\flrea\Local Settings\Temporary Internet Files\Content.IE5\J53TWFJT\MC9002909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448">
            <a:off x="2577990" y="681410"/>
            <a:ext cx="3710601" cy="36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8456" y="2310966"/>
            <a:ext cx="3352800" cy="523220"/>
          </a:xfrm>
          <a:prstGeom prst="rect">
            <a:avLst/>
          </a:prstGeom>
          <a:solidFill>
            <a:srgbClr val="F9BB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RULE OF LAW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195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The English Bill of Rights included limits on the power of the king. </a:t>
            </a:r>
          </a:p>
        </p:txBody>
      </p:sp>
      <p:pic>
        <p:nvPicPr>
          <p:cNvPr id="10" name="Picture 5" descr="C:\Documents and Settings\flrea\Local Settings\Temporary Internet Files\Content.IE5\ERK1T08N\MP9004118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38" y="3095653"/>
            <a:ext cx="2504406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Documents and Settings\flrea\Local Settings\Temporary Internet Files\Content.IE5\53OAU1L4\MP9004074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9" y="3116405"/>
            <a:ext cx="1108517" cy="16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flrea\Local Settings\Temporary Internet Files\Content.IE5\L83GLD2Q\MC900231078[2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7" y="3135460"/>
            <a:ext cx="2031888" cy="15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Documents and Settings\flrea\Local Settings\Temporary Internet Files\Content.IE5\7BHSJT2H\MP90034164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89" y="3095653"/>
            <a:ext cx="1329571" cy="16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Documents and Settings\flrea\Local Settings\Temporary Internet Files\Content.IE5\6QWJWNTB\MC90013669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3" y="3179693"/>
            <a:ext cx="2030994" cy="15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flrea\Local Settings\Temporary Internet Files\Content.IE5\FH0Z1Q3L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1077" r="29422" b="13308"/>
          <a:stretch/>
        </p:blipFill>
        <p:spPr bwMode="auto">
          <a:xfrm>
            <a:off x="2743200" y="404648"/>
            <a:ext cx="6172202" cy="55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flrea\Local Settings\Temporary Internet Files\Content.IE5\1MQK6FTF\MC900149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1" y="3635650"/>
            <a:ext cx="3530464" cy="27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55208">
            <a:off x="3790240" y="1263398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Inspiration for the Nation</a:t>
            </a:r>
          </a:p>
        </p:txBody>
      </p:sp>
      <p:sp>
        <p:nvSpPr>
          <p:cNvPr id="6" name="TextBox 5"/>
          <p:cNvSpPr txBox="1"/>
          <p:nvPr/>
        </p:nvSpPr>
        <p:spPr>
          <a:xfrm rot="20467656">
            <a:off x="4843530" y="1849940"/>
            <a:ext cx="2511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Limited Government</a:t>
            </a:r>
          </a:p>
          <a:p>
            <a:r>
              <a:rPr lang="en-US" b="1" dirty="0"/>
              <a:t>Rule of Law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Self-government</a:t>
            </a:r>
          </a:p>
          <a:p>
            <a:pPr algn="ctr"/>
            <a:r>
              <a:rPr lang="en-US" b="1" dirty="0"/>
              <a:t>Social contract  </a:t>
            </a:r>
          </a:p>
          <a:p>
            <a:endParaRPr lang="en-US" b="1" dirty="0"/>
          </a:p>
          <a:p>
            <a:r>
              <a:rPr lang="en-US" b="1" dirty="0"/>
              <a:t>   Limited Monarchy</a:t>
            </a:r>
          </a:p>
          <a:p>
            <a:r>
              <a:rPr lang="en-US" b="1" dirty="0"/>
              <a:t>        Rule of Law 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782" y="533400"/>
            <a:ext cx="23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Magna </a:t>
            </a:r>
            <a:r>
              <a:rPr lang="en-US" sz="2400" b="1" dirty="0" err="1"/>
              <a:t>Carta</a:t>
            </a:r>
            <a:endParaRPr lang="en-US" sz="2400" b="1" dirty="0"/>
          </a:p>
        </p:txBody>
      </p:sp>
      <p:sp>
        <p:nvSpPr>
          <p:cNvPr id="8" name="Left Brace 7"/>
          <p:cNvSpPr/>
          <p:nvPr/>
        </p:nvSpPr>
        <p:spPr>
          <a:xfrm rot="-1080000">
            <a:off x="4504791" y="2368836"/>
            <a:ext cx="210617" cy="5847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2451882" y="1071265"/>
            <a:ext cx="2058063" cy="1622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1184" y="2639255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English Bill of Rights </a:t>
            </a:r>
          </a:p>
        </p:txBody>
      </p:sp>
      <p:sp>
        <p:nvSpPr>
          <p:cNvPr id="11" name="Left Brace 10"/>
          <p:cNvSpPr/>
          <p:nvPr/>
        </p:nvSpPr>
        <p:spPr>
          <a:xfrm rot="-1080000">
            <a:off x="5114863" y="3786124"/>
            <a:ext cx="437430" cy="623699"/>
          </a:xfrm>
          <a:prstGeom prst="leftBrac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>
            <a:off x="2451882" y="3142601"/>
            <a:ext cx="2673686" cy="102296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-1080000">
            <a:off x="5021166" y="2959960"/>
            <a:ext cx="280182" cy="748875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2298836" y="2160390"/>
            <a:ext cx="2729187" cy="121729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916" y="1649869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Mayflower Compact</a:t>
            </a:r>
          </a:p>
        </p:txBody>
      </p:sp>
    </p:spTree>
    <p:extLst>
      <p:ext uri="{BB962C8B-B14F-4D97-AF65-F5344CB8AC3E}">
        <p14:creationId xmlns:p14="http://schemas.microsoft.com/office/powerpoint/2010/main" val="21984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/>
              <a:t>“Common Sense”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6388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Written by Thomas Paine</a:t>
            </a:r>
          </a:p>
          <a:p>
            <a:r>
              <a:rPr lang="en-US" dirty="0"/>
              <a:t>Published in 1776</a:t>
            </a:r>
          </a:p>
          <a:p>
            <a:r>
              <a:rPr lang="en-US" dirty="0"/>
              <a:t>Challenged the authority of the British government and the royal monarchy. </a:t>
            </a:r>
          </a:p>
          <a:p>
            <a:r>
              <a:rPr lang="en-US" dirty="0"/>
              <a:t>First work to openly ask for independence from Great Britain.</a:t>
            </a:r>
          </a:p>
          <a:p>
            <a:r>
              <a:rPr lang="en-US" dirty="0"/>
              <a:t>Discussed the purpose of government and the need for independence from Great Britain.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90" y="2232181"/>
            <a:ext cx="2524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6290" y="5632606"/>
            <a:ext cx="25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Oil painting by </a:t>
            </a:r>
            <a:r>
              <a:rPr lang="en-US" sz="800" dirty="0" err="1"/>
              <a:t>Auguste</a:t>
            </a:r>
            <a:r>
              <a:rPr lang="en-US" sz="800" dirty="0"/>
              <a:t> </a:t>
            </a:r>
            <a:r>
              <a:rPr lang="en-US" sz="800" dirty="0" err="1"/>
              <a:t>Millière</a:t>
            </a:r>
            <a:r>
              <a:rPr lang="en-US" sz="800" dirty="0"/>
              <a:t> (1880) from http://en.wikipedia.org/wiki/Thomas_Paine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143000" y="5632606"/>
            <a:ext cx="5236190" cy="822247"/>
          </a:xfrm>
          <a:prstGeom prst="wedgeRectCallout">
            <a:avLst>
              <a:gd name="adj1" fmla="val 57762"/>
              <a:gd name="adj2" fmla="val -21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Because these things were COMMON SENSE! </a:t>
            </a:r>
          </a:p>
        </p:txBody>
      </p:sp>
    </p:spTree>
    <p:extLst>
      <p:ext uri="{BB962C8B-B14F-4D97-AF65-F5344CB8AC3E}">
        <p14:creationId xmlns:p14="http://schemas.microsoft.com/office/powerpoint/2010/main" val="2335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09600" y="1427018"/>
            <a:ext cx="8305800" cy="5029200"/>
          </a:xfrm>
          <a:prstGeom prst="cloudCallout">
            <a:avLst>
              <a:gd name="adj1" fmla="val -50568"/>
              <a:gd name="adj2" fmla="val 52662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845" y="284018"/>
            <a:ext cx="4442910" cy="1143000"/>
          </a:xfrm>
        </p:spPr>
        <p:txBody>
          <a:bodyPr/>
          <a:lstStyle/>
          <a:p>
            <a:r>
              <a:rPr lang="en-US" dirty="0"/>
              <a:t>Common Sense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29691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Society in every state is a blessing, but </a:t>
            </a:r>
            <a:r>
              <a:rPr lang="en-US" sz="2400" b="1" dirty="0"/>
              <a:t>Government</a:t>
            </a:r>
            <a:r>
              <a:rPr lang="en-US" sz="2400" dirty="0"/>
              <a:t>, even in its best state, </a:t>
            </a:r>
            <a:r>
              <a:rPr lang="en-US" sz="2400" b="1" dirty="0"/>
              <a:t>is but a necessary evil</a:t>
            </a:r>
            <a:r>
              <a:rPr lang="en-US" sz="2400" dirty="0"/>
              <a:t>…Wherefore, </a:t>
            </a:r>
            <a:r>
              <a:rPr lang="en-US" sz="2400" b="1" dirty="0"/>
              <a:t>security being the true design and end of government</a:t>
            </a:r>
            <a:r>
              <a:rPr lang="en-US" sz="2400" dirty="0"/>
              <a:t>, it unanswerably follows that whatever form thereof appears most likely to ensure it to us, </a:t>
            </a:r>
            <a:r>
              <a:rPr lang="en-US" sz="2400" b="1" dirty="0"/>
              <a:t>with the least expense and greatest benefit</a:t>
            </a:r>
            <a:r>
              <a:rPr lang="en-US" sz="2400" dirty="0"/>
              <a:t>, is preferable to all others.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6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flrea\Local Settings\Temporary Internet Files\Content.IE5\FH0Z1Q3L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1077" r="29422" b="13308"/>
          <a:stretch/>
        </p:blipFill>
        <p:spPr bwMode="auto">
          <a:xfrm>
            <a:off x="2057400" y="381000"/>
            <a:ext cx="7201289" cy="61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flrea\Local Settings\Temporary Internet Files\Content.IE5\1MQK6FTF\MC900149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2" y="4380866"/>
            <a:ext cx="2844018" cy="21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18667">
            <a:off x="3675356" y="145490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Inspiration for the 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83" y="546538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Magna </a:t>
            </a:r>
          </a:p>
          <a:p>
            <a:pPr algn="ctr"/>
            <a:r>
              <a:rPr lang="en-US" sz="2400" b="1" dirty="0" err="1"/>
              <a:t>Carta</a:t>
            </a:r>
            <a:endParaRPr lang="en-US" sz="2400" b="1" dirty="0"/>
          </a:p>
        </p:txBody>
      </p:sp>
      <p:sp>
        <p:nvSpPr>
          <p:cNvPr id="8" name="Left Brace 7"/>
          <p:cNvSpPr/>
          <p:nvPr/>
        </p:nvSpPr>
        <p:spPr>
          <a:xfrm rot="-1080000">
            <a:off x="4504791" y="2368836"/>
            <a:ext cx="210617" cy="5847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1816492" y="1207603"/>
            <a:ext cx="2693453" cy="1486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782" y="2667660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English Bill of Rights </a:t>
            </a:r>
          </a:p>
        </p:txBody>
      </p:sp>
      <p:sp>
        <p:nvSpPr>
          <p:cNvPr id="11" name="Left Brace 10"/>
          <p:cNvSpPr/>
          <p:nvPr/>
        </p:nvSpPr>
        <p:spPr>
          <a:xfrm rot="-1080000">
            <a:off x="5184027" y="3978850"/>
            <a:ext cx="281482" cy="415146"/>
          </a:xfrm>
          <a:prstGeom prst="leftBrac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048000"/>
            <a:ext cx="2643383" cy="115218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-1080000">
            <a:off x="5097366" y="2959960"/>
            <a:ext cx="280182" cy="748875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2160390"/>
            <a:ext cx="2729187" cy="121729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916" y="1649869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Mayflower Compact</a:t>
            </a:r>
          </a:p>
        </p:txBody>
      </p:sp>
      <p:sp>
        <p:nvSpPr>
          <p:cNvPr id="16" name="TextBox 15"/>
          <p:cNvSpPr txBox="1"/>
          <p:nvPr/>
        </p:nvSpPr>
        <p:spPr>
          <a:xfrm rot="20467656">
            <a:off x="5045050" y="1836116"/>
            <a:ext cx="2956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Limited Government</a:t>
            </a:r>
          </a:p>
          <a:p>
            <a:r>
              <a:rPr lang="en-US" b="1" dirty="0"/>
              <a:t>Rule of Law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Self-government</a:t>
            </a:r>
          </a:p>
          <a:p>
            <a:pPr algn="ctr"/>
            <a:r>
              <a:rPr lang="en-US" b="1" dirty="0"/>
              <a:t>Social contract </a:t>
            </a:r>
          </a:p>
          <a:p>
            <a:endParaRPr lang="en-US" b="1" dirty="0"/>
          </a:p>
          <a:p>
            <a:r>
              <a:rPr lang="en-US" b="1" dirty="0"/>
              <a:t>   Limited Monarchy</a:t>
            </a:r>
          </a:p>
          <a:p>
            <a:r>
              <a:rPr lang="en-US" b="1" dirty="0"/>
              <a:t>      Rule of Law</a:t>
            </a:r>
          </a:p>
          <a:p>
            <a:endParaRPr lang="en-US" b="1" dirty="0"/>
          </a:p>
          <a:p>
            <a:r>
              <a:rPr lang="en-US" b="1" dirty="0"/>
              <a:t>Purpose of Government – security of the people</a:t>
            </a:r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5483" y="3551027"/>
            <a:ext cx="2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Common Sense</a:t>
            </a:r>
          </a:p>
        </p:txBody>
      </p:sp>
      <p:sp>
        <p:nvSpPr>
          <p:cNvPr id="18" name="Left Brace 17"/>
          <p:cNvSpPr/>
          <p:nvPr/>
        </p:nvSpPr>
        <p:spPr>
          <a:xfrm rot="-1080000">
            <a:off x="5224865" y="4558502"/>
            <a:ext cx="446869" cy="843974"/>
          </a:xfrm>
          <a:prstGeom prst="leftBrac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>
            <a:off x="2668167" y="3945518"/>
            <a:ext cx="2567634" cy="110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 animBg="1"/>
      <p:bldP spid="15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First of all….Foldable Notes!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9" y="1676400"/>
            <a:ext cx="8305800" cy="2438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dirty="0"/>
              <a:t>Follow these steps to make foldable notes for this lesson: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100" dirty="0"/>
              <a:t>Fold one sheet of paper in half, long ways (hot dog), to create a crease. Unfold paper and lie flat.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100" dirty="0"/>
              <a:t>Cut one side in 4 equal parts, creating flaps.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100" dirty="0"/>
              <a:t>When folded in half, it will look like the image below.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810000"/>
            <a:ext cx="4343400" cy="2590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2362200" y="5105400"/>
            <a:ext cx="4343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31889" y="38100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33916" y="38100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3716" y="38100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60189" y="5105400"/>
            <a:ext cx="4343400" cy="129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3900" y="51054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5927" y="51054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45727" y="5105400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Quotable Documents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524000"/>
            <a:ext cx="4724398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group will receive a quote from one of the documents discussed earlier. </a:t>
            </a:r>
          </a:p>
          <a:p>
            <a:r>
              <a:rPr lang="en-US" dirty="0"/>
              <a:t>In your group: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Identify the document.</a:t>
            </a:r>
            <a:r>
              <a:rPr lang="en-US" i="1" dirty="0"/>
              <a:t> 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Identify the main idea in the given quote.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Create an illustration of the main idea on chart paper.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4276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487" y="533400"/>
            <a:ext cx="5105400" cy="722864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 Timeline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678248"/>
            <a:ext cx="800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3221048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9000" y="3678248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3202291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3678248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089428"/>
            <a:ext cx="342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Magna </a:t>
            </a:r>
            <a:r>
              <a:rPr lang="en-US" b="1" dirty="0" err="1"/>
              <a:t>Carta</a:t>
            </a:r>
            <a:r>
              <a:rPr lang="en-US" b="1" dirty="0"/>
              <a:t> </a:t>
            </a:r>
          </a:p>
          <a:p>
            <a:pPr algn="ctr"/>
            <a:r>
              <a:rPr lang="en-US" dirty="0"/>
              <a:t>1215</a:t>
            </a:r>
          </a:p>
          <a:p>
            <a:pPr algn="ctr"/>
            <a:r>
              <a:rPr lang="en-US" sz="1600" dirty="0"/>
              <a:t>Created the first example of a </a:t>
            </a:r>
            <a:r>
              <a:rPr lang="en-US" sz="1600" b="1" dirty="0"/>
              <a:t>limited monarchy and the rule of law</a:t>
            </a:r>
            <a:r>
              <a:rPr lang="en-US" sz="16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68444" y="1768898"/>
            <a:ext cx="40277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English Bill of Rights </a:t>
            </a:r>
          </a:p>
          <a:p>
            <a:pPr algn="ctr"/>
            <a:r>
              <a:rPr lang="en-US" dirty="0"/>
              <a:t>1689</a:t>
            </a:r>
          </a:p>
          <a:p>
            <a:pPr algn="ctr"/>
            <a:r>
              <a:rPr lang="en-US" sz="1700" dirty="0"/>
              <a:t>Established  a </a:t>
            </a:r>
            <a:r>
              <a:rPr lang="en-US" sz="1700" b="1" dirty="0"/>
              <a:t>limited monarchy </a:t>
            </a:r>
            <a:r>
              <a:rPr lang="en-US" sz="1700" dirty="0"/>
              <a:t>and gave power to the law making body . It also reinforced the idea of Rule of Law.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135448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Mayflower Compact </a:t>
            </a:r>
          </a:p>
          <a:p>
            <a:pPr algn="ctr"/>
            <a:r>
              <a:rPr lang="en-US" dirty="0"/>
              <a:t>1620</a:t>
            </a:r>
          </a:p>
          <a:p>
            <a:pPr algn="ctr"/>
            <a:r>
              <a:rPr lang="en-US" sz="1700" dirty="0"/>
              <a:t>Provided for the idea of </a:t>
            </a:r>
            <a:r>
              <a:rPr lang="en-US" sz="1700" b="1" dirty="0"/>
              <a:t>self government </a:t>
            </a:r>
            <a:r>
              <a:rPr lang="en-US" sz="1700" dirty="0"/>
              <a:t>and </a:t>
            </a:r>
            <a:r>
              <a:rPr lang="en-US" sz="1700" b="1" dirty="0"/>
              <a:t>social contract </a:t>
            </a:r>
            <a:r>
              <a:rPr lang="en-US" sz="1700" dirty="0"/>
              <a:t>among the colonists.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0386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Common Sense</a:t>
            </a:r>
          </a:p>
          <a:p>
            <a:pPr algn="ctr"/>
            <a:r>
              <a:rPr lang="en-US" dirty="0"/>
              <a:t>1776</a:t>
            </a:r>
          </a:p>
          <a:p>
            <a:pPr algn="ctr"/>
            <a:r>
              <a:rPr lang="en-US" sz="1700" dirty="0"/>
              <a:t>Discussed the </a:t>
            </a:r>
            <a:r>
              <a:rPr lang="en-US" sz="1700" b="1" dirty="0"/>
              <a:t>purpose of government </a:t>
            </a:r>
            <a:r>
              <a:rPr lang="en-US" sz="1700" dirty="0"/>
              <a:t>and the need for American </a:t>
            </a:r>
            <a:r>
              <a:rPr lang="en-US" sz="1700" b="1" dirty="0"/>
              <a:t>independence</a:t>
            </a:r>
            <a:r>
              <a:rPr lang="en-US" sz="1700" dirty="0"/>
              <a:t> from the British crown.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0" grpId="0" build="p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6" b="29417"/>
          <a:stretch/>
        </p:blipFill>
        <p:spPr>
          <a:xfrm>
            <a:off x="2172702" y="5254387"/>
            <a:ext cx="2466474" cy="33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Understanding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449553" cy="304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01" y="4783971"/>
            <a:ext cx="2466474" cy="11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Label Your Foldable: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669458"/>
            <a:ext cx="7848600" cy="289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2669458"/>
            <a:ext cx="0" cy="2895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2669458"/>
            <a:ext cx="0" cy="2895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29400" y="2669458"/>
            <a:ext cx="0" cy="2895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316366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Magna </a:t>
            </a:r>
            <a:r>
              <a:rPr lang="en-US" sz="2000" b="1" dirty="0" err="1"/>
              <a:t>Carta</a:t>
            </a:r>
            <a:r>
              <a:rPr lang="en-US" sz="20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311914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Mayflower Compact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316366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English Bill of Rights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Common Sense </a:t>
            </a:r>
          </a:p>
        </p:txBody>
      </p:sp>
    </p:spTree>
    <p:extLst>
      <p:ext uri="{BB962C8B-B14F-4D97-AF65-F5344CB8AC3E}">
        <p14:creationId xmlns:p14="http://schemas.microsoft.com/office/powerpoint/2010/main" val="9395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/>
              <a:t>Inspiration for a New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did the colonists and the Founding Fathers get their ideas about our government? </a:t>
            </a:r>
          </a:p>
        </p:txBody>
      </p:sp>
      <p:pic>
        <p:nvPicPr>
          <p:cNvPr id="1026" name="Picture 2" descr="C:\Documents and Settings\flrea\Local Settings\Temporary Internet Files\Content.IE5\7BHSJT2H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6" t="8629" r="28388" b="13097"/>
          <a:stretch/>
        </p:blipFill>
        <p:spPr bwMode="auto">
          <a:xfrm>
            <a:off x="3962400" y="3124200"/>
            <a:ext cx="2841356" cy="328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flrea\Local Settings\Temporary Internet Files\Content.IE5\0B6R8VTI\MC900434859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4" y="38041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dirty="0"/>
              <a:t>Magna </a:t>
            </a:r>
            <a:r>
              <a:rPr lang="en-US" sz="5400" dirty="0" err="1"/>
              <a:t>Carta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42652"/>
            <a:ext cx="5638800" cy="39247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Written in 1215 in England</a:t>
            </a:r>
          </a:p>
          <a:p>
            <a:r>
              <a:rPr lang="en-US" dirty="0"/>
              <a:t>Also known as the “Great Charter”</a:t>
            </a:r>
          </a:p>
          <a:p>
            <a:r>
              <a:rPr lang="en-US" dirty="0"/>
              <a:t>Written by the barons (title of nobility given to those loyal to the king)</a:t>
            </a:r>
          </a:p>
          <a:p>
            <a:r>
              <a:rPr lang="en-US" dirty="0"/>
              <a:t>Granted certain rights and liberties to English nobles:</a:t>
            </a:r>
          </a:p>
          <a:p>
            <a:pPr lvl="1"/>
            <a:r>
              <a:rPr lang="en-US" dirty="0"/>
              <a:t>Right to a jury and speedy trial </a:t>
            </a:r>
          </a:p>
          <a:p>
            <a:pPr lvl="1"/>
            <a:r>
              <a:rPr lang="en-US" dirty="0"/>
              <a:t>Guarantees against the loss of life, liberty, or property </a:t>
            </a:r>
          </a:p>
          <a:p>
            <a:r>
              <a:rPr lang="en-US" dirty="0"/>
              <a:t>Was agreed to by King John of England – no one was above the law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179320" cy="40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463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i="1" dirty="0"/>
              <a:t>"To no one will We sell, to no one will We deny or delay, right or justice.“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670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National Archives and Records Administration. "Featured Document: The Magna </a:t>
            </a:r>
            <a:r>
              <a:rPr lang="en-US" sz="1050" dirty="0" err="1"/>
              <a:t>Carta</a:t>
            </a:r>
            <a:r>
              <a:rPr lang="en-US" sz="1050" dirty="0"/>
              <a:t>." </a:t>
            </a:r>
            <a:r>
              <a:rPr lang="en-US" sz="1050" i="1" dirty="0"/>
              <a:t>National Archives and Records Administration</a:t>
            </a:r>
            <a:r>
              <a:rPr lang="en-US" sz="1050" dirty="0"/>
              <a:t>. Web. 28 Mar. 2012. &lt;http://www.archives.gov/exhibits/featured_documents/magna_carta/&gt;.</a:t>
            </a:r>
          </a:p>
        </p:txBody>
      </p:sp>
    </p:spTree>
    <p:extLst>
      <p:ext uri="{BB962C8B-B14F-4D97-AF65-F5344CB8AC3E}">
        <p14:creationId xmlns:p14="http://schemas.microsoft.com/office/powerpoint/2010/main" val="22141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89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dirty="0"/>
              <a:t>Magna </a:t>
            </a:r>
            <a:r>
              <a:rPr lang="en-US" sz="4400" dirty="0" err="1"/>
              <a:t>Carta</a:t>
            </a:r>
            <a:endParaRPr lang="en-US" sz="4400" dirty="0"/>
          </a:p>
        </p:txBody>
      </p:sp>
      <p:sp>
        <p:nvSpPr>
          <p:cNvPr id="6" name="Cloud Callout 5"/>
          <p:cNvSpPr/>
          <p:nvPr/>
        </p:nvSpPr>
        <p:spPr>
          <a:xfrm>
            <a:off x="2341418" y="2286000"/>
            <a:ext cx="6057900" cy="1752600"/>
          </a:xfrm>
          <a:prstGeom prst="cloudCallout">
            <a:avLst>
              <a:gd name="adj1" fmla="val -20388"/>
              <a:gd name="adj2" fmla="val -7716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9089" y="2546747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This was the first example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i="1" dirty="0">
                <a:solidFill>
                  <a:schemeClr val="accent1"/>
                </a:solidFill>
              </a:rPr>
              <a:t>limited government</a:t>
            </a:r>
            <a:r>
              <a:rPr lang="en-US" sz="2800" b="1" i="1" dirty="0">
                <a:solidFill>
                  <a:schemeClr val="accent3"/>
                </a:solidFill>
              </a:rPr>
              <a:t>. </a:t>
            </a:r>
            <a:endParaRPr lang="en-US" sz="2800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889" y="49073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 is the concept of “limited government” important?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would a government without limits be like?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22118" y="4044464"/>
            <a:ext cx="6096000" cy="756136"/>
          </a:xfrm>
          <a:prstGeom prst="cloudCallout">
            <a:avLst>
              <a:gd name="adj1" fmla="val 26225"/>
              <a:gd name="adj2" fmla="val -115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118" y="4185047"/>
            <a:ext cx="567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Specifically, a limited monarchy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48" y="418699"/>
            <a:ext cx="81131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Magna </a:t>
            </a:r>
            <a:r>
              <a:rPr lang="en-US" dirty="0" err="1"/>
              <a:t>Carta</a:t>
            </a:r>
            <a:r>
              <a:rPr lang="en-US" dirty="0"/>
              <a:t> also addressed the “Rule of Law”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1" y="1574216"/>
            <a:ext cx="7907489" cy="3508977"/>
          </a:xfrm>
        </p:spPr>
        <p:txBody>
          <a:bodyPr/>
          <a:lstStyle/>
          <a:p>
            <a:r>
              <a:rPr lang="en-US" dirty="0"/>
              <a:t>What do you think “Rule of Law” means?</a:t>
            </a:r>
          </a:p>
          <a:p>
            <a:pPr lvl="1"/>
            <a:r>
              <a:rPr lang="en-US" dirty="0"/>
              <a:t>No one – not the King, the President, celebrities, you, the teacher, the principal – is above the law. </a:t>
            </a:r>
          </a:p>
          <a:p>
            <a:pPr lvl="1"/>
            <a:r>
              <a:rPr lang="en-US" dirty="0"/>
              <a:t>Everyone is equal under the law</a:t>
            </a:r>
          </a:p>
        </p:txBody>
      </p:sp>
      <p:pic>
        <p:nvPicPr>
          <p:cNvPr id="2053" name="Picture 5" descr="C:\Documents and Settings\flrea\Local Settings\Temporary Internet Files\Content.IE5\ERK1T08N\MP9004118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31" y="4809078"/>
            <a:ext cx="2504406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flrea\Local Settings\Temporary Internet Files\Content.IE5\53OAU1L4\MP9004074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2" y="4829830"/>
            <a:ext cx="1108517" cy="16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flrea\Local Settings\Temporary Internet Files\Content.IE5\L83GLD2Q\MC900231078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48885"/>
            <a:ext cx="2031888" cy="15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flrea\Local Settings\Temporary Internet Files\Content.IE5\7BHSJT2H\MP90034164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82" y="4809078"/>
            <a:ext cx="1329571" cy="16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flrea\Local Settings\Temporary Internet Files\Content.IE5\6QWJWNTB\MC9001366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06" y="4893118"/>
            <a:ext cx="2030994" cy="15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90799" y="2743200"/>
            <a:ext cx="3710601" cy="3651074"/>
            <a:chOff x="2564299" y="2321472"/>
            <a:chExt cx="3710601" cy="3651074"/>
          </a:xfrm>
        </p:grpSpPr>
        <p:pic>
          <p:nvPicPr>
            <p:cNvPr id="2050" name="Picture 2" descr="C:\Documents and Settings\flrea\Local Settings\Temporary Internet Files\Content.IE5\J53TWFJT\MC90029092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91448">
              <a:off x="2564299" y="2321472"/>
              <a:ext cx="3710601" cy="365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3962400"/>
              <a:ext cx="3352800" cy="523220"/>
            </a:xfrm>
            <a:prstGeom prst="rect">
              <a:avLst/>
            </a:prstGeom>
            <a:solidFill>
              <a:srgbClr val="F9BB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RULE OF LAW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8078760" imgH="5257800"/>
        </mc:Choice>
        <mc:Fallback>
          <p:control name="ShockwaveFlash1" r:id="rId2" imgW="8078760" imgH="52578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3400" y="685800"/>
                  <a:ext cx="8078788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371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flrea\Local Settings\Temporary Internet Files\Content.IE5\FH0Z1Q3L\MP90040489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1077" r="29422" b="13308"/>
          <a:stretch/>
        </p:blipFill>
        <p:spPr bwMode="auto">
          <a:xfrm>
            <a:off x="2819398" y="381000"/>
            <a:ext cx="6248402" cy="55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flrea\Local Settings\Temporary Internet Files\Content.IE5\1MQK6FTF\MC900149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0" y="3810000"/>
            <a:ext cx="3122241" cy="23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55208">
            <a:off x="3790240" y="1263398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Inspiration for the Nation</a:t>
            </a:r>
          </a:p>
        </p:txBody>
      </p:sp>
      <p:sp>
        <p:nvSpPr>
          <p:cNvPr id="6" name="TextBox 5"/>
          <p:cNvSpPr txBox="1"/>
          <p:nvPr/>
        </p:nvSpPr>
        <p:spPr>
          <a:xfrm rot="20635824">
            <a:off x="4390848" y="1899760"/>
            <a:ext cx="25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Limited Government</a:t>
            </a:r>
          </a:p>
          <a:p>
            <a:r>
              <a:rPr lang="en-US" b="1" dirty="0"/>
              <a:t>Rule of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782" y="533400"/>
            <a:ext cx="23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Magna </a:t>
            </a:r>
            <a:r>
              <a:rPr lang="en-US" sz="2400" b="1" dirty="0" err="1"/>
              <a:t>Carta</a:t>
            </a:r>
            <a:endParaRPr lang="en-US" sz="2400" b="1" dirty="0"/>
          </a:p>
        </p:txBody>
      </p:sp>
      <p:sp>
        <p:nvSpPr>
          <p:cNvPr id="4" name="Left Brace 3"/>
          <p:cNvSpPr/>
          <p:nvPr/>
        </p:nvSpPr>
        <p:spPr>
          <a:xfrm rot="-1080000">
            <a:off x="4335366" y="2175801"/>
            <a:ext cx="280182" cy="7488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4" idx="1"/>
          </p:cNvCxnSpPr>
          <p:nvPr/>
        </p:nvCxnSpPr>
        <p:spPr>
          <a:xfrm>
            <a:off x="2590800" y="914399"/>
            <a:ext cx="1751423" cy="16791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1712</TotalTime>
  <Words>1758</Words>
  <Application>Microsoft Office PowerPoint</Application>
  <PresentationFormat>On-screen Show (4:3)</PresentationFormat>
  <Paragraphs>198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Bernard MT Condensed</vt:lpstr>
      <vt:lpstr>Calibri</vt:lpstr>
      <vt:lpstr>Cambria</vt:lpstr>
      <vt:lpstr>Comic Sans MS</vt:lpstr>
      <vt:lpstr>Wingdings 2</vt:lpstr>
      <vt:lpstr>Curriculum Wheel</vt:lpstr>
      <vt:lpstr>Inspiration for a New Nation</vt:lpstr>
      <vt:lpstr>First of all….Foldable Notes! </vt:lpstr>
      <vt:lpstr>Label Your Foldable: </vt:lpstr>
      <vt:lpstr>Inspiration for a New Nation</vt:lpstr>
      <vt:lpstr>Magna Carta</vt:lpstr>
      <vt:lpstr>Magna Carta</vt:lpstr>
      <vt:lpstr>The Magna Carta also addressed the “Rule of Law”</vt:lpstr>
      <vt:lpstr>PowerPoint Presentation</vt:lpstr>
      <vt:lpstr>PowerPoint Presentation</vt:lpstr>
      <vt:lpstr>Mayflower Compact</vt:lpstr>
      <vt:lpstr>Mayflower Compact</vt:lpstr>
      <vt:lpstr>PowerPoint Presentation</vt:lpstr>
      <vt:lpstr>English Bill of Rights </vt:lpstr>
      <vt:lpstr>English Bill of Rights </vt:lpstr>
      <vt:lpstr>Also in the English Bill of Rights …</vt:lpstr>
      <vt:lpstr>PowerPoint Presentation</vt:lpstr>
      <vt:lpstr>“Common Sense” </vt:lpstr>
      <vt:lpstr>Common Sense </vt:lpstr>
      <vt:lpstr>PowerPoint Presentation</vt:lpstr>
      <vt:lpstr>Quotable Documents </vt:lpstr>
      <vt:lpstr>Document Timeline</vt:lpstr>
      <vt:lpstr>Checking for Understanding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 for a New Nation</dc:title>
  <dc:creator>Erin Crowe Watson</dc:creator>
  <cp:lastModifiedBy>ASHWORTH, STEPHANIE L.</cp:lastModifiedBy>
  <cp:revision>18</cp:revision>
  <dcterms:created xsi:type="dcterms:W3CDTF">2015-08-06T14:11:22Z</dcterms:created>
  <dcterms:modified xsi:type="dcterms:W3CDTF">2017-10-12T21:29:27Z</dcterms:modified>
</cp:coreProperties>
</file>