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AEA1A"/>
    <a:srgbClr val="F8F83E"/>
    <a:srgbClr val="F8E23E"/>
    <a:srgbClr val="F5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188B066-06B6-4523-B945-5E88AE78835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6AD8141-40C7-476F-BC46-AAA812BD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08790D0-0F7A-4B95-AE87-BDFD7A77E2C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B4288B2-58C3-444F-8E0A-7F3EF494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Schoolhouse Rock: The Preamble of the Constitution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08A7514-3B19-48C4-B83A-BD8792D1586E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https://www.youtube.com/watch?v=yHp7sMqPL0g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5AAD65B-9BF4-4026-8CDE-597796B6D9E2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DC4F5A0-A7B5-4BC3-BE9B-9CDF267D6E4A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E16028A-9EBB-489A-9199-07A59E4A8E9B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FDFA672-736A-4BBE-872C-DC56EC4020E0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29927A4-22F2-4EA2-8816-B70020477269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Defense is spelled </a:t>
            </a:r>
            <a:r>
              <a:rPr lang="en-US" altLang="en-US" dirty="0" err="1"/>
              <a:t>defence</a:t>
            </a:r>
            <a:r>
              <a:rPr lang="en-US" altLang="en-US" dirty="0"/>
              <a:t> in the Constitution</a:t>
            </a:r>
          </a:p>
          <a:p>
            <a:pPr defTabSz="939363">
              <a:spcBef>
                <a:spcPct val="0"/>
              </a:spcBef>
              <a:defRPr/>
            </a:pPr>
            <a:r>
              <a:rPr lang="en-US" altLang="en-US" dirty="0"/>
              <a:t>Image from http://en.wikipedia.org/wiki/United_States_Armed_Forces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F3CF548-0AED-42D3-A06E-E2AFA200FF0C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A1CEA80-F793-4AB5-851F-55C8102E489B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8960" indent="-28806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52246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13145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74044" indent="-230449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34942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95840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56739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17637" indent="-230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91B2A81-EFD7-40FF-9766-635F644B8913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918865"/>
            <a:ext cx="34290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Benchmarks 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941"/>
            <a:ext cx="3200400" cy="935966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lay 10"/>
          <p:cNvSpPr/>
          <p:nvPr userDrawn="1"/>
        </p:nvSpPr>
        <p:spPr>
          <a:xfrm rot="5400000">
            <a:off x="379367" y="-36467"/>
            <a:ext cx="4762500" cy="5216434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219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524000" y="1600200"/>
            <a:ext cx="6400800" cy="1219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5E06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68834" y="457200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Benchmarks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EA1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 userDrawn="1"/>
        </p:nvSpPr>
        <p:spPr>
          <a:xfrm rot="5400000">
            <a:off x="3829050" y="-3409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886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 userDrawn="1"/>
        </p:nvSpPr>
        <p:spPr>
          <a:xfrm rot="16200000">
            <a:off x="3467099" y="1181099"/>
            <a:ext cx="3581399" cy="77724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8" y="4648200"/>
            <a:ext cx="6629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57798" y="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lowchart: Delay 8"/>
          <p:cNvSpPr/>
          <p:nvPr userDrawn="1"/>
        </p:nvSpPr>
        <p:spPr>
          <a:xfrm rot="10800000">
            <a:off x="3200400" y="533400"/>
            <a:ext cx="5943600" cy="4038600"/>
          </a:xfrm>
          <a:prstGeom prst="flowChartDelay">
            <a:avLst/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600200"/>
            <a:ext cx="4724398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A89E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828800" cy="53483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990600"/>
            <a:ext cx="2362200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34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rgbClr val="FAE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5400000">
            <a:off x="3829050" y="-3663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801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8" y="6288477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A89E0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SS.7.C.1.6</a:t>
            </a:r>
          </a:p>
          <a:p>
            <a:r>
              <a:rPr lang="en-US" dirty="0"/>
              <a:t>Interpret the intentions of the Preamble of the Constitution.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Preamble Breakdown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2133600"/>
          </a:xfrm>
        </p:spPr>
        <p:txBody>
          <a:bodyPr>
            <a:normAutofit/>
          </a:bodyPr>
          <a:lstStyle/>
          <a:p>
            <a:r>
              <a:rPr lang="en-US" dirty="0"/>
              <a:t>Interpreting the intentions of the Preamble of the U.S. Constitution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435680" cy="22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flrea\Local Settings\Temporary Internet Files\Content.IE5\ERK1T08N\MC900149511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71" y="2681139"/>
            <a:ext cx="2839641" cy="24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/>
          <p:cNvSpPr>
            <a:spLocks/>
          </p:cNvSpPr>
          <p:nvPr/>
        </p:nvSpPr>
        <p:spPr bwMode="auto">
          <a:xfrm>
            <a:off x="304800" y="296466"/>
            <a:ext cx="8641030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…do ordain and establish this Constitution for the 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United States of America. </a:t>
            </a:r>
          </a:p>
        </p:txBody>
      </p:sp>
      <p:sp>
        <p:nvSpPr>
          <p:cNvPr id="26629" name="Rectangle 3"/>
          <p:cNvSpPr>
            <a:spLocks/>
          </p:cNvSpPr>
          <p:nvPr/>
        </p:nvSpPr>
        <p:spPr bwMode="auto">
          <a:xfrm>
            <a:off x="1268016" y="1981200"/>
            <a:ext cx="6656784" cy="267890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“ordain” mean?</a:t>
            </a:r>
          </a:p>
          <a:p>
            <a:pPr algn="ctr" eaLnBrk="1" hangingPunct="1"/>
            <a:endParaRPr lang="en-US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Establish formally or by law</a:t>
            </a:r>
          </a:p>
          <a:p>
            <a:pPr algn="ctr" eaLnBrk="1" hangingPunct="1"/>
            <a:endParaRPr lang="en-US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938732" y="4114800"/>
            <a:ext cx="7306717" cy="1526859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11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“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Do ordain and establish this Constitution for the United States of America”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in your own words?</a:t>
            </a:r>
            <a:endParaRPr lang="en-US" altLang="en-US" sz="2800" b="1" dirty="0">
              <a:solidFill>
                <a:schemeClr val="tx2"/>
              </a:solidFill>
              <a:latin typeface="Cambria" panose="02040503050406030204" pitchFamily="18" charset="0"/>
              <a:ea typeface="Georgia Bold Italic" charset="0"/>
              <a:cs typeface="Georgia Bold Italic" charset="0"/>
              <a:sym typeface="Georgia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19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16485"/>
              </p:ext>
            </p:extLst>
          </p:nvPr>
        </p:nvGraphicFramePr>
        <p:xfrm>
          <a:off x="304800" y="1828800"/>
          <a:ext cx="8534400" cy="33285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How does the government today: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mbria" panose="02040503050406030204" pitchFamily="18" charset="0"/>
                        </a:rPr>
                        <a:t>Establish</a:t>
                      </a: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 justice?</a:t>
                      </a:r>
                      <a:endParaRPr lang="en-US" sz="1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mbria" panose="02040503050406030204" pitchFamily="18" charset="0"/>
                        </a:rPr>
                        <a:t>Insure domestic tranquility?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mbria" panose="02040503050406030204" pitchFamily="18" charset="0"/>
                        </a:rPr>
                        <a:t>Provide for the common defense?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mbria" panose="02040503050406030204" pitchFamily="18" charset="0"/>
                        </a:rPr>
                        <a:t>Promote the general welfare?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mbria" panose="02040503050406030204" pitchFamily="18" charset="0"/>
                        </a:rPr>
                        <a:t>Secure the blessings of liberty for ourselves and our posterity?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3851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</a:rPr>
              <a:t>Talk in your small group and provide 2 modern examples of how the government still carries out the intentions of the Preamble. </a:t>
            </a:r>
          </a:p>
        </p:txBody>
      </p:sp>
    </p:spTree>
    <p:extLst>
      <p:ext uri="{BB962C8B-B14F-4D97-AF65-F5344CB8AC3E}">
        <p14:creationId xmlns:p14="http://schemas.microsoft.com/office/powerpoint/2010/main" val="124767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Schoolhouse Rock: The Preamble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7008840" imgH="4648320"/>
        </mc:Choice>
        <mc:Fallback>
          <p:control name="ShockwaveFlash1" r:id="rId2" imgW="7008840" imgH="464832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19200" y="1600200"/>
                  <a:ext cx="7008813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5713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Understanding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186737" cy="4187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90799"/>
            <a:ext cx="6980437" cy="11735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2743200"/>
            <a:ext cx="5181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2971800"/>
            <a:ext cx="5181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76600"/>
            <a:ext cx="6781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946" y="1956718"/>
            <a:ext cx="3415605" cy="377390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7411" name="Rectangle 1"/>
          <p:cNvSpPr>
            <a:spLocks/>
          </p:cNvSpPr>
          <p:nvPr/>
        </p:nvSpPr>
        <p:spPr bwMode="auto">
          <a:xfrm>
            <a:off x="138952" y="533400"/>
            <a:ext cx="9188648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4500" dirty="0">
                <a:solidFill>
                  <a:schemeClr val="bg1"/>
                </a:solidFill>
                <a:latin typeface="Bernard MT Condensed" panose="02050806060905020404" pitchFamily="18" charset="0"/>
                <a:ea typeface="Georgia Bold Italic" charset="0"/>
                <a:cs typeface="Georgia Bold Italic" charset="0"/>
                <a:sym typeface="Georgia Bold Italic" charset="0"/>
              </a:rPr>
              <a:t>What is a Preamble? </a:t>
            </a:r>
          </a:p>
        </p:txBody>
      </p:sp>
      <p:sp>
        <p:nvSpPr>
          <p:cNvPr id="17412" name="Rectangle 2"/>
          <p:cNvSpPr>
            <a:spLocks/>
          </p:cNvSpPr>
          <p:nvPr/>
        </p:nvSpPr>
        <p:spPr bwMode="auto">
          <a:xfrm>
            <a:off x="660797" y="675308"/>
            <a:ext cx="38576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2800" b="1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eaLnBrk="1" hangingPunct="1"/>
            <a:endParaRPr lang="en-US" altLang="en-US" sz="2800" b="1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eaLnBrk="1" hangingPunct="1"/>
            <a:endParaRPr lang="en-US" altLang="en-US" sz="2800" b="1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Preamble</a:t>
            </a:r>
            <a:r>
              <a:rPr lang="en-US" altLang="en-US" sz="3200" dirty="0">
                <a:solidFill>
                  <a:schemeClr val="tx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- An introduction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*The Preamble to the U.S. Constitution provides an </a:t>
            </a:r>
            <a:r>
              <a:rPr lang="en-US" altLang="en-US" sz="2800" i="1" dirty="0">
                <a:solidFill>
                  <a:schemeClr val="tx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introduction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 to the  Constitution. </a:t>
            </a:r>
          </a:p>
          <a:p>
            <a:pPr algn="ctr" eaLnBrk="1" hangingPunct="1"/>
            <a:endParaRPr lang="en-US" altLang="en-US" sz="2800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endParaRPr lang="en-US" altLang="en-US" sz="1400" dirty="0">
              <a:solidFill>
                <a:schemeClr val="tx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326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8" y="4733522"/>
            <a:ext cx="4740228" cy="174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339328" y="304800"/>
            <a:ext cx="8358188" cy="130373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800" dirty="0">
                <a:solidFill>
                  <a:schemeClr val="bg1"/>
                </a:solidFill>
                <a:latin typeface="Bernard MT Condensed" panose="02050806060905020404" pitchFamily="18" charset="0"/>
                <a:ea typeface="Georgia Bold Italic" charset="0"/>
                <a:cs typeface="Georgia Bold Italic" charset="0"/>
                <a:sym typeface="Georgia Bold Italic" charset="0"/>
              </a:rPr>
              <a:t>We the People of the United States,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660797" y="1768004"/>
            <a:ext cx="7875984" cy="151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  <a:ea typeface="Gill Sans" charset="0"/>
                <a:cs typeface="Gill Sans" charset="0"/>
              </a:rPr>
              <a:t>Who are </a:t>
            </a:r>
            <a:r>
              <a:rPr lang="en-US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We the People 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?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  <a:ea typeface="Gill Sans" charset="0"/>
                <a:cs typeface="Gill Sans" charset="0"/>
              </a:rPr>
              <a:t>Every person in the United States</a:t>
            </a:r>
          </a:p>
          <a:p>
            <a:pPr algn="ctr" eaLnBrk="1" hangingPunct="1"/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  <a:ea typeface="Gill Sans" charset="0"/>
              <a:cs typeface="Gill Sans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708058" y="3182153"/>
            <a:ext cx="3911203" cy="15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This means that the government depends on the people for its power and exists to serve them. 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9461" name="Picture 5" descr="C:\Documents and Settings\flrea\Local Settings\Temporary Internet Files\Content.IE5\ERK1T08N\MP9004276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29" y="3487837"/>
            <a:ext cx="3311277" cy="24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32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592434" y="220266"/>
            <a:ext cx="7929563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chemeClr val="bg1"/>
                </a:solidFill>
                <a:latin typeface="Bernard MT Condensed" panose="020508060609050204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…in order to form a more perfect Union,</a:t>
            </a: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14375" y="1524000"/>
            <a:ext cx="3750469" cy="39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is a “Union” in context of the Preamble?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The “Union” refers to the United States.</a:t>
            </a:r>
          </a:p>
          <a:p>
            <a:pPr algn="ctr" eaLnBrk="1" hangingPunct="1"/>
            <a:endParaRPr lang="en-US" altLang="en-US" sz="25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49" y="2133600"/>
            <a:ext cx="3505200" cy="252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087147" y="4666617"/>
            <a:ext cx="7306717" cy="120369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“in order to form a more perfect Union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”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 your own words?</a:t>
            </a:r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2000" b="1" dirty="0">
              <a:solidFill>
                <a:schemeClr val="tx2"/>
              </a:solidFill>
              <a:latin typeface="Cambria" panose="02040503050406030204" pitchFamily="18" charset="0"/>
              <a:ea typeface="Georgia Bold Italic" charset="0"/>
              <a:cs typeface="Georgia Bold Italic" charset="0"/>
              <a:sym typeface="Georgia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5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-54695" y="741164"/>
            <a:ext cx="9187533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5100" dirty="0">
                <a:solidFill>
                  <a:schemeClr val="bg1"/>
                </a:solidFill>
                <a:latin typeface="Bernard MT Condensed" panose="020508060609050204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…establish Justice, </a:t>
            </a: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646286" y="1928812"/>
            <a:ext cx="3000375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“justice” mean?</a:t>
            </a:r>
          </a:p>
          <a:p>
            <a:pPr algn="ctr" eaLnBrk="1" hangingPunct="1"/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 Fairness; the act of applying or upholding the law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28812"/>
            <a:ext cx="3233329" cy="2368971"/>
          </a:xfrm>
          <a:prstGeom prst="rect">
            <a:avLst/>
          </a:prstGeom>
          <a:noFill/>
          <a:ln w="50800" cap="flat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/>
        </p:spPr>
      </p:pic>
      <p:pic>
        <p:nvPicPr>
          <p:cNvPr id="21509" name="Picture 5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2486918" cy="20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885153" y="4795547"/>
            <a:ext cx="7307833" cy="89591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700" b="1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700" b="1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000">
                <a:solidFill>
                  <a:srgbClr val="C00000"/>
                </a:solidFill>
                <a:latin typeface="Cambria" panose="02040503050406030204" pitchFamily="18" charset="0"/>
              </a:rPr>
              <a:t>“establish justice</a:t>
            </a:r>
            <a:r>
              <a:rPr lang="en-US" altLang="en-US" sz="200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”</a:t>
            </a:r>
            <a:r>
              <a:rPr lang="en-US" altLang="en-US" sz="200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>
                <a:solidFill>
                  <a:schemeClr val="tx2"/>
                </a:solidFill>
                <a:latin typeface="Cambria" panose="02040503050406030204" pitchFamily="18" charset="0"/>
              </a:rPr>
              <a:t>in your own words?</a:t>
            </a:r>
            <a:endParaRPr lang="en-US" altLang="en-US" sz="700" b="1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2000" b="1">
              <a:solidFill>
                <a:schemeClr val="tx2"/>
              </a:solidFill>
              <a:latin typeface="Cambria" panose="02040503050406030204" pitchFamily="18" charset="0"/>
              <a:ea typeface="Georgia Bold Italic" charset="0"/>
              <a:cs typeface="Georgia Bold Italic" charset="0"/>
              <a:sym typeface="Georgia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0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C:\Documents and Settings\flrea\Local Settings\Temporary Internet Files\Content.IE5\00K2A6ZT\MC90043876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2854"/>
          <a:stretch/>
        </p:blipFill>
        <p:spPr bwMode="auto">
          <a:xfrm>
            <a:off x="406500" y="3602924"/>
            <a:ext cx="1945900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/>
          </p:cNvSpPr>
          <p:nvPr/>
        </p:nvSpPr>
        <p:spPr bwMode="auto">
          <a:xfrm>
            <a:off x="-21767" y="468808"/>
            <a:ext cx="918753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chemeClr val="bg1"/>
                </a:solidFill>
                <a:latin typeface="Bernard MT Condensed" panose="020508060609050204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…insure domestic tranquility,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586555" y="1690033"/>
            <a:ext cx="3531691" cy="19288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 What does “domestic” mean?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Within a country   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4953371" y="1711642"/>
            <a:ext cx="3791769" cy="193774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“tranquility” mean?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Peace  </a:t>
            </a:r>
          </a:p>
        </p:txBody>
      </p:sp>
      <p:pic>
        <p:nvPicPr>
          <p:cNvPr id="22536" name="Picture 8" descr="C:\Documents and Settings\flrea\Local Settings\Temporary Internet Files\Content.IE5\WAFDA75N\MC900293856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929959" y="3618846"/>
            <a:ext cx="1295400" cy="1290863"/>
          </a:xfrm>
          <a:prstGeom prst="rect">
            <a:avLst/>
          </a:prstGeom>
          <a:noFill/>
          <a:extLst/>
        </p:spPr>
      </p:pic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2323572" y="3654687"/>
            <a:ext cx="4496855" cy="1233413"/>
          </a:xfrm>
          <a:prstGeom prst="rect">
            <a:avLst/>
          </a:prstGeom>
          <a:solidFill>
            <a:srgbClr val="0A89E0"/>
          </a:solidFill>
          <a:ln>
            <a:noFill/>
          </a:ln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domestic + tranquility = ?</a:t>
            </a:r>
          </a:p>
          <a:p>
            <a:pPr algn="ctr" eaLnBrk="1" hangingPunct="1"/>
            <a:endParaRPr lang="en-US" altLang="en-US" sz="2500" b="1" dirty="0">
              <a:solidFill>
                <a:schemeClr val="bg1"/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Peace within a country  </a:t>
            </a:r>
            <a:endParaRPr lang="en-US" altLang="en-US" sz="25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586555" y="5115595"/>
            <a:ext cx="8024045" cy="89591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“insure domestic tranquility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”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 your own words?</a:t>
            </a:r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2000" b="1" dirty="0">
              <a:solidFill>
                <a:schemeClr val="tx2"/>
              </a:solidFill>
              <a:latin typeface="Cambria" panose="02040503050406030204" pitchFamily="18" charset="0"/>
              <a:ea typeface="Georgia Bold Italic" charset="0"/>
              <a:cs typeface="Georgia Bold Italic" charset="0"/>
              <a:sym typeface="Georgia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14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-196453" y="258961"/>
            <a:ext cx="9719965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400" dirty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…provide for the common defense,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607218" y="2845593"/>
            <a:ext cx="2348508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Security of all people</a:t>
            </a: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r="17679"/>
          <a:stretch/>
        </p:blipFill>
        <p:spPr bwMode="auto">
          <a:xfrm>
            <a:off x="4648200" y="1817191"/>
            <a:ext cx="2743200" cy="25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Documents and Settings\flrea\Local Settings\Temporary Internet Files\Content.IE5\53OAU1L4\MP9004006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17191"/>
            <a:ext cx="1408509" cy="176063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8" descr="C:\Documents and Settings\flrea\Local Settings\Temporary Internet Files\Content.IE5\WAFDA75N\MP90040267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82" y="2835176"/>
            <a:ext cx="1124247" cy="168590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3"/>
          <p:cNvSpPr>
            <a:spLocks/>
          </p:cNvSpPr>
          <p:nvPr/>
        </p:nvSpPr>
        <p:spPr bwMode="auto">
          <a:xfrm>
            <a:off x="208173" y="1817191"/>
            <a:ext cx="3146599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“common defense” mean?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1089421" y="4800600"/>
            <a:ext cx="7306717" cy="120369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“provide for the common defense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”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 your own words?</a:t>
            </a:r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2000" b="1" dirty="0">
              <a:solidFill>
                <a:schemeClr val="tx2"/>
              </a:solidFill>
              <a:latin typeface="Cambria" panose="02040503050406030204" pitchFamily="18" charset="0"/>
              <a:ea typeface="Georgia Bold Italic" charset="0"/>
              <a:cs typeface="Georgia Bold Italic" charset="0"/>
              <a:sym typeface="Georgia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02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128921" y="547697"/>
            <a:ext cx="9187533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…promote the general Welfare,</a:t>
            </a:r>
          </a:p>
        </p:txBody>
      </p:sp>
      <p:sp>
        <p:nvSpPr>
          <p:cNvPr id="24579" name="Rectangle 2"/>
          <p:cNvSpPr>
            <a:spLocks/>
          </p:cNvSpPr>
          <p:nvPr/>
        </p:nvSpPr>
        <p:spPr bwMode="auto">
          <a:xfrm>
            <a:off x="1370931" y="2368153"/>
            <a:ext cx="6401469" cy="243892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“Welfare” mean in the context of the Preamble?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Well- being; the state or condition of  being healthy, safe, happy, and/or prospering</a:t>
            </a:r>
            <a:endParaRPr lang="en-US" altLang="en-US" sz="25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  <p:pic>
        <p:nvPicPr>
          <p:cNvPr id="24582" name="Picture 5" descr="C:\Documents and Settings\flrea\Local Settings\Temporary Internet Files\Content.IE5\1MQK6FTF\MP9004483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0" y="2460687"/>
            <a:ext cx="772418" cy="11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C:\Documents and Settings\flrea\Local Settings\Temporary Internet Files\Content.IE5\FH0Z1Q3L\MP9004074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79" y="2460687"/>
            <a:ext cx="773535" cy="11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C:\Documents and Settings\flrea\Local Settings\Temporary Internet Files\Content.IE5\53OAU1L4\MP90042783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8" y="3715308"/>
            <a:ext cx="733350" cy="10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C:\Documents and Settings\flrea\Local Settings\Temporary Internet Files\Content.IE5\3WK9XAN9\MP90042279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79" y="3729819"/>
            <a:ext cx="773535" cy="10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1069330" y="5197078"/>
            <a:ext cx="7306717" cy="120369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700" b="1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700" b="1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000">
                <a:solidFill>
                  <a:srgbClr val="C00000"/>
                </a:solidFill>
                <a:latin typeface="Cambria" panose="02040503050406030204" pitchFamily="18" charset="0"/>
              </a:rPr>
              <a:t>“promote the general welfare</a:t>
            </a:r>
            <a:r>
              <a:rPr lang="en-US" altLang="en-US" sz="200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”</a:t>
            </a:r>
            <a:r>
              <a:rPr lang="en-US" altLang="en-US" sz="200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1">
                <a:solidFill>
                  <a:schemeClr val="tx2"/>
                </a:solidFill>
                <a:latin typeface="Cambria" panose="02040503050406030204" pitchFamily="18" charset="0"/>
              </a:rPr>
              <a:t>in your own words?</a:t>
            </a:r>
            <a:endParaRPr lang="en-US" altLang="en-US" sz="700" b="1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endParaRPr lang="en-US" altLang="en-US" sz="2000" b="1">
              <a:solidFill>
                <a:schemeClr val="tx2"/>
              </a:solidFill>
              <a:latin typeface="Cambria" panose="02040503050406030204" pitchFamily="18" charset="0"/>
              <a:ea typeface="Georgia Bold Italic" charset="0"/>
              <a:cs typeface="Georgia Bold Italic" charset="0"/>
              <a:sym typeface="Georgia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29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flrea\Local Settings\Temporary Internet Files\Content.IE5\ERK1T08N\MP910220902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50" y="1912627"/>
            <a:ext cx="3027164" cy="45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/>
          </p:cNvSpPr>
          <p:nvPr/>
        </p:nvSpPr>
        <p:spPr bwMode="auto">
          <a:xfrm>
            <a:off x="446484" y="228600"/>
            <a:ext cx="8090297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500" dirty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  <a:sym typeface="Georgia Bold Italic" charset="0"/>
              </a:rPr>
              <a:t>…secure the Blessings of Liberty to ourselves and our Posterity,</a:t>
            </a: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767954" y="1934394"/>
            <a:ext cx="3145482" cy="229827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“liberty” mean?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freedom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>
            <a:off x="5200798" y="1928812"/>
            <a:ext cx="3335983" cy="225921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en-US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What does “posterity” mean?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2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Gill Sans" charset="0"/>
                <a:cs typeface="Gill Sans" charset="0"/>
              </a:rPr>
              <a:t>All future generations</a:t>
            </a:r>
          </a:p>
          <a:p>
            <a:pPr algn="ctr" eaLnBrk="1" hangingPunct="1"/>
            <a:endParaRPr lang="en-US" alt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Gill Sans" charset="0"/>
              <a:cs typeface="Gill Sans" charset="0"/>
            </a:endParaRPr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1100584" y="4495800"/>
            <a:ext cx="6965156" cy="12334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500" dirty="0">
                <a:solidFill>
                  <a:schemeClr val="tx2"/>
                </a:solidFill>
                <a:latin typeface="Cambria" panose="02040503050406030204" pitchFamily="18" charset="0"/>
              </a:rPr>
              <a:t>How would you put </a:t>
            </a:r>
            <a:r>
              <a:rPr lang="en-US" altLang="en-US" sz="2500" dirty="0">
                <a:solidFill>
                  <a:srgbClr val="C00000"/>
                </a:solidFill>
                <a:latin typeface="Cambria" panose="02040503050406030204" pitchFamily="18" charset="0"/>
              </a:rPr>
              <a:t>“</a:t>
            </a:r>
            <a:r>
              <a:rPr lang="en-US" altLang="en-US" sz="2500" dirty="0">
                <a:solidFill>
                  <a:srgbClr val="C00000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Secure the blessings of Liberty to ourselves and our Posterity” </a:t>
            </a:r>
            <a:r>
              <a:rPr lang="en-US" altLang="en-US" sz="2500" dirty="0">
                <a:solidFill>
                  <a:schemeClr val="tx2"/>
                </a:solidFill>
                <a:latin typeface="Cambria" panose="02040503050406030204" pitchFamily="18" charset="0"/>
                <a:ea typeface="Georgia Bold Italic" charset="0"/>
                <a:cs typeface="Georgia Bold Italic" charset="0"/>
                <a:sym typeface="Georgia Bold Italic" charset="0"/>
              </a:rPr>
              <a:t>in your own words?</a:t>
            </a:r>
            <a:r>
              <a:rPr lang="en-US" altLang="en-US" sz="25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488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theme/theme1.xml><?xml version="1.0" encoding="utf-8"?>
<a:theme xmlns:a="http://schemas.openxmlformats.org/drawingml/2006/main" name="Curriculum Wh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Wheel</Template>
  <TotalTime>43</TotalTime>
  <Words>509</Words>
  <Application>Microsoft Office PowerPoint</Application>
  <PresentationFormat>On-screen Show (4:3)</PresentationFormat>
  <Paragraphs>103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Bernard MT Condensed</vt:lpstr>
      <vt:lpstr>Calibri</vt:lpstr>
      <vt:lpstr>Cambria</vt:lpstr>
      <vt:lpstr>Comic Sans MS</vt:lpstr>
      <vt:lpstr>Georgia</vt:lpstr>
      <vt:lpstr>Georgia Bold Italic</vt:lpstr>
      <vt:lpstr>Gill Sans</vt:lpstr>
      <vt:lpstr>ヒラギノ角ゴ ProN W3</vt:lpstr>
      <vt:lpstr>Curriculum Wheel</vt:lpstr>
      <vt:lpstr>Preamble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About It </vt:lpstr>
      <vt:lpstr>Schoolhouse Rock: The Preamble</vt:lpstr>
      <vt:lpstr>Checking for Understanding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 Breakdown</dc:title>
  <dc:creator>Erin Crowe Watson</dc:creator>
  <cp:lastModifiedBy>ASHWORTH, STEPHANIE L.</cp:lastModifiedBy>
  <cp:revision>13</cp:revision>
  <cp:lastPrinted>2015-08-11T19:16:51Z</cp:lastPrinted>
  <dcterms:created xsi:type="dcterms:W3CDTF">2015-08-10T20:25:06Z</dcterms:created>
  <dcterms:modified xsi:type="dcterms:W3CDTF">2017-11-08T13:06:35Z</dcterms:modified>
</cp:coreProperties>
</file>