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2" r:id="rId3"/>
    <p:sldId id="257" r:id="rId4"/>
    <p:sldId id="267" r:id="rId5"/>
    <p:sldId id="259" r:id="rId6"/>
    <p:sldId id="268" r:id="rId7"/>
    <p:sldId id="263" r:id="rId8"/>
    <p:sldId id="269" r:id="rId9"/>
    <p:sldId id="265" r:id="rId10"/>
    <p:sldId id="266" r:id="rId11"/>
    <p:sldId id="270" r:id="rId12"/>
    <p:sldId id="271" r:id="rId13"/>
    <p:sldId id="273" r:id="rId14"/>
    <p:sldId id="272" r:id="rId15"/>
    <p:sldId id="276" r:id="rId16"/>
    <p:sldId id="275" r:id="rId17"/>
    <p:sldId id="274" r:id="rId18"/>
    <p:sldId id="277" r:id="rId19"/>
    <p:sldId id="261"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9E0"/>
    <a:srgbClr val="FAEA1A"/>
    <a:srgbClr val="F8F83E"/>
    <a:srgbClr val="F8E23E"/>
    <a:srgbClr val="F5E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27" autoAdjust="0"/>
  </p:normalViewPr>
  <p:slideViewPr>
    <p:cSldViewPr>
      <p:cViewPr varScale="1">
        <p:scale>
          <a:sx n="102" d="100"/>
          <a:sy n="102" d="100"/>
        </p:scale>
        <p:origin x="18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790D0-0F7A-4B95-AE87-BDFD7A77E2CA}" type="datetimeFigureOut">
              <a:rPr lang="en-US" smtClean="0"/>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288B2-58C3-444F-8E0A-7F3EF4949EC2}" type="slidenum">
              <a:rPr lang="en-US" smtClean="0"/>
              <a:t>‹#›</a:t>
            </a:fld>
            <a:endParaRPr lang="en-US"/>
          </a:p>
        </p:txBody>
      </p:sp>
    </p:spTree>
    <p:extLst>
      <p:ext uri="{BB962C8B-B14F-4D97-AF65-F5344CB8AC3E}">
        <p14:creationId xmlns:p14="http://schemas.microsoft.com/office/powerpoint/2010/main" val="144592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and describe Enlightenment ideas…</a:t>
            </a:r>
          </a:p>
          <a:p>
            <a:endParaRPr lang="en-US" dirty="0"/>
          </a:p>
          <a:p>
            <a:r>
              <a:rPr lang="en-US" dirty="0"/>
              <a:t>A</a:t>
            </a:r>
            <a:r>
              <a:rPr lang="en-US" baseline="0" dirty="0"/>
              <a:t> name students might be familiar with from this period is Sir Isaac Newton and his theories on gravity. This will just give students a point of reference for the time. </a:t>
            </a:r>
          </a:p>
          <a:p>
            <a:endParaRPr lang="en-US" baseline="0" dirty="0"/>
          </a:p>
          <a:p>
            <a:r>
              <a:rPr lang="en-US" dirty="0"/>
              <a:t>http://cdn.history.com/sites/2/2014/01/englightenment-hero-H.jpeg </a:t>
            </a:r>
          </a:p>
        </p:txBody>
      </p:sp>
      <p:sp>
        <p:nvSpPr>
          <p:cNvPr id="4" name="Slide Number Placeholder 3"/>
          <p:cNvSpPr>
            <a:spLocks noGrp="1"/>
          </p:cNvSpPr>
          <p:nvPr>
            <p:ph type="sldNum" sz="quarter" idx="10"/>
          </p:nvPr>
        </p:nvSpPr>
        <p:spPr/>
        <p:txBody>
          <a:bodyPr/>
          <a:lstStyle/>
          <a:p>
            <a:fld id="{FB4288B2-58C3-444F-8E0A-7F3EF4949EC2}" type="slidenum">
              <a:rPr lang="en-US" smtClean="0"/>
              <a:t>2</a:t>
            </a:fld>
            <a:endParaRPr lang="en-US"/>
          </a:p>
        </p:txBody>
      </p:sp>
    </p:spTree>
    <p:extLst>
      <p:ext uri="{BB962C8B-B14F-4D97-AF65-F5344CB8AC3E}">
        <p14:creationId xmlns:p14="http://schemas.microsoft.com/office/powerpoint/2010/main" val="1930578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the Virginia Declaration of Rights</a:t>
            </a:r>
            <a:r>
              <a:rPr lang="en-US" baseline="0" dirty="0"/>
              <a:t>. The Founding Father’s belief in Montesquieu’s Enlightenment idea of separation of power is demonstrated through the creation of separate branches of government. </a:t>
            </a:r>
          </a:p>
          <a:p>
            <a:endParaRPr lang="en-US" baseline="0" dirty="0"/>
          </a:p>
          <a:p>
            <a:r>
              <a:rPr lang="en-US" baseline="0" dirty="0"/>
              <a:t>The “M” image is to represent that the separation of powers is Montesquieu’s Enlightenment idea.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13</a:t>
            </a:fld>
            <a:endParaRPr lang="en-US"/>
          </a:p>
        </p:txBody>
      </p:sp>
    </p:spTree>
    <p:extLst>
      <p:ext uri="{BB962C8B-B14F-4D97-AF65-F5344CB8AC3E}">
        <p14:creationId xmlns:p14="http://schemas.microsoft.com/office/powerpoint/2010/main" val="382753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the Declaration</a:t>
            </a:r>
            <a:r>
              <a:rPr lang="en-US" baseline="0" dirty="0"/>
              <a:t> of Independence. We can see Locke’s Enlightenment philosophy of natural law reflected in the statement that “all men are created…with certain unalienable rights…”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14</a:t>
            </a:fld>
            <a:endParaRPr lang="en-US"/>
          </a:p>
        </p:txBody>
      </p:sp>
    </p:spTree>
    <p:extLst>
      <p:ext uri="{BB962C8B-B14F-4D97-AF65-F5344CB8AC3E}">
        <p14:creationId xmlns:p14="http://schemas.microsoft.com/office/powerpoint/2010/main" val="301019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the Federalist Papers, which were articles and essays written by some of the Founders</a:t>
            </a:r>
            <a:r>
              <a:rPr lang="en-US" baseline="0" dirty="0"/>
              <a:t> in support of the Constitution. Montesquieu’s separation of powers is reflected in the established need for the separation of powers.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15</a:t>
            </a:fld>
            <a:endParaRPr lang="en-US"/>
          </a:p>
        </p:txBody>
      </p:sp>
    </p:spTree>
    <p:extLst>
      <p:ext uri="{BB962C8B-B14F-4D97-AF65-F5344CB8AC3E}">
        <p14:creationId xmlns:p14="http://schemas.microsoft.com/office/powerpoint/2010/main" val="309989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from the Declaration</a:t>
            </a:r>
            <a:r>
              <a:rPr lang="en-US" baseline="0" dirty="0"/>
              <a:t> of Independence. We can see Locke’s Enlightenment philosophy of social contract reflected in the consent of the governed and the creation of governments among the people. </a:t>
            </a:r>
            <a:endParaRPr lang="en-US" dirty="0"/>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16</a:t>
            </a:fld>
            <a:endParaRPr lang="en-US"/>
          </a:p>
        </p:txBody>
      </p:sp>
    </p:spTree>
    <p:extLst>
      <p:ext uri="{BB962C8B-B14F-4D97-AF65-F5344CB8AC3E}">
        <p14:creationId xmlns:p14="http://schemas.microsoft.com/office/powerpoint/2010/main" val="144875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from the Articles of Confederation</a:t>
            </a:r>
            <a:r>
              <a:rPr lang="en-US" baseline="0" dirty="0"/>
              <a:t>. We can see Locke’s Enlightenment philosophy of social contract reflected in the agreement to enter into a “league of friendship” working towards common goals. </a:t>
            </a:r>
            <a:endParaRPr lang="en-US" dirty="0"/>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17</a:t>
            </a:fld>
            <a:endParaRPr lang="en-US"/>
          </a:p>
        </p:txBody>
      </p:sp>
    </p:spTree>
    <p:extLst>
      <p:ext uri="{BB962C8B-B14F-4D97-AF65-F5344CB8AC3E}">
        <p14:creationId xmlns:p14="http://schemas.microsoft.com/office/powerpoint/2010/main" val="29167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define these words to the best of their ability using context clues. Walk students through possible definitions by presenting one word at a time for definition.</a:t>
            </a:r>
            <a:r>
              <a:rPr lang="en-US" baseline="0" dirty="0"/>
              <a:t>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3</a:t>
            </a:fld>
            <a:endParaRPr lang="en-US"/>
          </a:p>
        </p:txBody>
      </p:sp>
    </p:spTree>
    <p:extLst>
      <p:ext uri="{BB962C8B-B14F-4D97-AF65-F5344CB8AC3E}">
        <p14:creationId xmlns:p14="http://schemas.microsoft.com/office/powerpoint/2010/main" val="68794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laws are based on reason. The concept</a:t>
            </a:r>
            <a:r>
              <a:rPr lang="en-US" baseline="0" dirty="0"/>
              <a:t> of natural law was developed by English philosopher John Locke.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4</a:t>
            </a:fld>
            <a:endParaRPr lang="en-US"/>
          </a:p>
        </p:txBody>
      </p:sp>
    </p:spTree>
    <p:extLst>
      <p:ext uri="{BB962C8B-B14F-4D97-AF65-F5344CB8AC3E}">
        <p14:creationId xmlns:p14="http://schemas.microsoft.com/office/powerpoint/2010/main" val="73349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Locke</a:t>
            </a:r>
            <a:r>
              <a:rPr lang="en-US" baseline="0" dirty="0"/>
              <a:t> also explored the idea of natural rights</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5</a:t>
            </a:fld>
            <a:endParaRPr lang="en-US"/>
          </a:p>
        </p:txBody>
      </p:sp>
    </p:spTree>
    <p:extLst>
      <p:ext uri="{BB962C8B-B14F-4D97-AF65-F5344CB8AC3E}">
        <p14:creationId xmlns:p14="http://schemas.microsoft.com/office/powerpoint/2010/main" val="25496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social contract,</a:t>
            </a:r>
            <a:r>
              <a:rPr lang="en-US" baseline="0" dirty="0"/>
              <a:t> the concept of “consent of the governed” is important as well. This is the expressed agreement by the people to obey the laws and the government they create.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6</a:t>
            </a:fld>
            <a:endParaRPr lang="en-US"/>
          </a:p>
        </p:txBody>
      </p:sp>
    </p:spTree>
    <p:extLst>
      <p:ext uri="{BB962C8B-B14F-4D97-AF65-F5344CB8AC3E}">
        <p14:creationId xmlns:p14="http://schemas.microsoft.com/office/powerpoint/2010/main" val="176307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“Locke” is to help students remember the concept</a:t>
            </a:r>
            <a:r>
              <a:rPr lang="en-US" baseline="0" dirty="0"/>
              <a:t> of social contract as a connection between the government that is created by the people.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7</a:t>
            </a:fld>
            <a:endParaRPr lang="en-US"/>
          </a:p>
        </p:txBody>
      </p:sp>
    </p:spTree>
    <p:extLst>
      <p:ext uri="{BB962C8B-B14F-4D97-AF65-F5344CB8AC3E}">
        <p14:creationId xmlns:p14="http://schemas.microsoft.com/office/powerpoint/2010/main" val="199165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AFE9BE6-CA4B-4D78-8EBF-3811D1B4E13F}" type="slidenum">
              <a:rPr lang="en-US" smtClean="0"/>
              <a:pPr/>
              <a:t>9</a:t>
            </a:fld>
            <a:endParaRPr lang="en-US"/>
          </a:p>
        </p:txBody>
      </p:sp>
    </p:spTree>
    <p:extLst>
      <p:ext uri="{BB962C8B-B14F-4D97-AF65-F5344CB8AC3E}">
        <p14:creationId xmlns:p14="http://schemas.microsoft.com/office/powerpoint/2010/main" val="51074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behind this image is to remind students that Montesquieu</a:t>
            </a:r>
            <a:r>
              <a:rPr lang="en-US" baseline="0" dirty="0"/>
              <a:t> (M) was the philosopher who proposed that separation of power (in this case into three branches of government) was essential to making sure government was not corrupt and that no one person or group was able to become too powerful.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10</a:t>
            </a:fld>
            <a:endParaRPr lang="en-US"/>
          </a:p>
        </p:txBody>
      </p:sp>
    </p:spTree>
    <p:extLst>
      <p:ext uri="{BB962C8B-B14F-4D97-AF65-F5344CB8AC3E}">
        <p14:creationId xmlns:p14="http://schemas.microsoft.com/office/powerpoint/2010/main" val="318799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the Pre</a:t>
            </a:r>
            <a:r>
              <a:rPr lang="en-US" baseline="0" dirty="0"/>
              <a:t>amble of the United States Constitution. Locke’s Enlightenment idea  of social contract is demonstrated in the first 3 words…We the People. </a:t>
            </a:r>
          </a:p>
          <a:p>
            <a:endParaRPr lang="en-US" baseline="0" dirty="0"/>
          </a:p>
          <a:p>
            <a:r>
              <a:rPr lang="en-US" baseline="0" dirty="0"/>
              <a:t>The image of the lock binding the people to the government is intended to help students remember this is Locke’s philosophy</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12</a:t>
            </a:fld>
            <a:endParaRPr lang="en-US"/>
          </a:p>
        </p:txBody>
      </p:sp>
    </p:spTree>
    <p:extLst>
      <p:ext uri="{BB962C8B-B14F-4D97-AF65-F5344CB8AC3E}">
        <p14:creationId xmlns:p14="http://schemas.microsoft.com/office/powerpoint/2010/main" val="2876478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0200" y="918865"/>
            <a:ext cx="3429000" cy="1752600"/>
          </a:xfrm>
          <a:ln>
            <a:noFill/>
          </a:ln>
        </p:spPr>
        <p:txBody>
          <a:bodyPr>
            <a:normAutofit/>
          </a:bodyPr>
          <a:lstStyle>
            <a:lvl1pPr marL="0" indent="0" algn="ctr">
              <a:buNone/>
              <a:defRPr sz="2000" baseline="0">
                <a:solidFill>
                  <a:schemeClr val="tx1">
                    <a:lumMod val="75000"/>
                    <a:lumOff val="2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Benchmarks </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0" y="5675941"/>
            <a:ext cx="3200400" cy="935966"/>
          </a:xfrm>
          <a:prstGeom prst="rect">
            <a:avLst/>
          </a:prstGeom>
        </p:spPr>
      </p:pic>
      <p:sp>
        <p:nvSpPr>
          <p:cNvPr id="9" name="Frame 8"/>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Delay 10"/>
          <p:cNvSpPr/>
          <p:nvPr userDrawn="1"/>
        </p:nvSpPr>
        <p:spPr>
          <a:xfrm rot="5400000">
            <a:off x="379367" y="-36467"/>
            <a:ext cx="4762500" cy="5216434"/>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663" y="365760"/>
            <a:ext cx="4343400" cy="1219200"/>
          </a:xfrm>
        </p:spPr>
        <p:txBody>
          <a:bodyPr>
            <a:normAutofit/>
          </a:bodyPr>
          <a:lstStyle>
            <a:lvl1pPr>
              <a:defRPr sz="4800">
                <a:solidFill>
                  <a:schemeClr val="bg1"/>
                </a:solidFill>
                <a:latin typeface="Bernard MT Condensed" panose="02050806060905020404" pitchFamily="18" charset="0"/>
              </a:defRPr>
            </a:lvl1pPr>
          </a:lstStyle>
          <a:p>
            <a:r>
              <a:rPr lang="en-US"/>
              <a:t>Click to edit Master title style</a:t>
            </a:r>
            <a:endParaRPr lang="en-US" dirty="0"/>
          </a:p>
        </p:txBody>
      </p:sp>
      <p:sp>
        <p:nvSpPr>
          <p:cNvPr id="12"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4" name="Subtitle 2"/>
          <p:cNvSpPr txBox="1">
            <a:spLocks/>
          </p:cNvSpPr>
          <p:nvPr userDrawn="1"/>
        </p:nvSpPr>
        <p:spPr>
          <a:xfrm>
            <a:off x="1524000" y="1600200"/>
            <a:ext cx="6400800" cy="12192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lumMod val="75000"/>
                    <a:lumOff val="25000"/>
                  </a:schemeClr>
                </a:solidFill>
                <a:latin typeface="Comic Sans MS" panose="030F0702030302020204" pitchFamily="66"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omic Sans MS" panose="030F0702030302020204" pitchFamily="66"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omic Sans MS" panose="030F0702030302020204" pitchFamily="66"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F5E065"/>
              </a:solidFill>
            </a:endParaRPr>
          </a:p>
        </p:txBody>
      </p:sp>
      <p:sp>
        <p:nvSpPr>
          <p:cNvPr id="18" name="TextBox 17"/>
          <p:cNvSpPr txBox="1"/>
          <p:nvPr userDrawn="1"/>
        </p:nvSpPr>
        <p:spPr>
          <a:xfrm>
            <a:off x="5368834" y="457200"/>
            <a:ext cx="3317966"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ambria" panose="02040503050406030204" pitchFamily="18" charset="0"/>
              </a:rPr>
              <a:t>Benchmarks</a:t>
            </a:r>
          </a:p>
        </p:txBody>
      </p:sp>
      <p:sp>
        <p:nvSpPr>
          <p:cNvPr id="21" name="Text Placeholder 20"/>
          <p:cNvSpPr>
            <a:spLocks noGrp="1"/>
          </p:cNvSpPr>
          <p:nvPr>
            <p:ph type="body" sz="quarter" idx="10"/>
          </p:nvPr>
        </p:nvSpPr>
        <p:spPr>
          <a:xfrm>
            <a:off x="762000" y="1752600"/>
            <a:ext cx="4114800" cy="1371600"/>
          </a:xfrm>
        </p:spPr>
        <p:txBody>
          <a:bodyPr>
            <a:normAutofit/>
          </a:bodyPr>
          <a:lstStyle>
            <a:lvl1pPr marL="0" indent="0" algn="ctr">
              <a:buNone/>
              <a:defRPr sz="2800">
                <a:solidFill>
                  <a:srgbClr val="FAEA1A"/>
                </a:solidFill>
              </a:defRPr>
            </a:lvl1pPr>
          </a:lstStyle>
          <a:p>
            <a:pPr lvl="0"/>
            <a:r>
              <a:rPr lang="en-US"/>
              <a:t>Click to edit Master text styles</a:t>
            </a:r>
          </a:p>
        </p:txBody>
      </p:sp>
    </p:spTree>
    <p:extLst>
      <p:ext uri="{BB962C8B-B14F-4D97-AF65-F5344CB8AC3E}">
        <p14:creationId xmlns:p14="http://schemas.microsoft.com/office/powerpoint/2010/main" val="311754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t>‹#›</a:t>
            </a:fld>
            <a:endParaRPr lang="en-US"/>
          </a:p>
        </p:txBody>
      </p:sp>
    </p:spTree>
    <p:extLst>
      <p:ext uri="{BB962C8B-B14F-4D97-AF65-F5344CB8AC3E}">
        <p14:creationId xmlns:p14="http://schemas.microsoft.com/office/powerpoint/2010/main" val="376846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t>‹#›</a:t>
            </a:fld>
            <a:endParaRPr lang="en-US"/>
          </a:p>
        </p:txBody>
      </p:sp>
    </p:spTree>
    <p:extLst>
      <p:ext uri="{BB962C8B-B14F-4D97-AF65-F5344CB8AC3E}">
        <p14:creationId xmlns:p14="http://schemas.microsoft.com/office/powerpoint/2010/main" val="117003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lowchart: Delay 9"/>
          <p:cNvSpPr/>
          <p:nvPr userDrawn="1"/>
        </p:nvSpPr>
        <p:spPr>
          <a:xfrm rot="5400000">
            <a:off x="3829050" y="-3409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2" name="Title 1"/>
          <p:cNvSpPr>
            <a:spLocks noGrp="1"/>
          </p:cNvSpPr>
          <p:nvPr>
            <p:ph type="title"/>
          </p:nvPr>
        </p:nvSpPr>
        <p:spPr>
          <a:xfrm>
            <a:off x="457200" y="304800"/>
            <a:ext cx="82296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752600"/>
            <a:ext cx="8229600" cy="4343400"/>
          </a:xfrm>
        </p:spPr>
        <p:txBody>
          <a:bodyPr/>
          <a:lstStyle>
            <a:lvl1pPr>
              <a:defRPr>
                <a:solidFill>
                  <a:schemeClr val="tx1">
                    <a:lumMod val="65000"/>
                    <a:lumOff val="35000"/>
                  </a:schemeClr>
                </a:solidFill>
                <a:latin typeface="Cambria" panose="02040503050406030204" pitchFamily="18" charset="0"/>
              </a:defRPr>
            </a:lvl1pPr>
            <a:lvl2pPr>
              <a:defRPr>
                <a:solidFill>
                  <a:schemeClr val="tx1">
                    <a:lumMod val="65000"/>
                    <a:lumOff val="35000"/>
                  </a:schemeClr>
                </a:solidFill>
                <a:latin typeface="Cambria" panose="02040503050406030204" pitchFamily="18" charset="0"/>
              </a:defRPr>
            </a:lvl2pPr>
            <a:lvl3pPr>
              <a:defRPr>
                <a:solidFill>
                  <a:schemeClr val="tx1">
                    <a:lumMod val="65000"/>
                    <a:lumOff val="35000"/>
                  </a:schemeClr>
                </a:solidFill>
                <a:latin typeface="Cambria" panose="02040503050406030204" pitchFamily="18" charset="0"/>
              </a:defRPr>
            </a:lvl3pPr>
            <a:lvl4pPr>
              <a:defRPr>
                <a:solidFill>
                  <a:schemeClr val="tx1">
                    <a:lumMod val="65000"/>
                    <a:lumOff val="35000"/>
                  </a:schemeClr>
                </a:solidFill>
                <a:latin typeface="Cambria" panose="02040503050406030204" pitchFamily="18" charset="0"/>
              </a:defRPr>
            </a:lvl4pPr>
            <a:lvl5pPr>
              <a:defRPr>
                <a:solidFill>
                  <a:schemeClr val="tx1">
                    <a:lumMod val="65000"/>
                    <a:lumOff val="35000"/>
                  </a:schemeClr>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 y="6248400"/>
            <a:ext cx="3886200" cy="365125"/>
          </a:xfrm>
        </p:spPr>
        <p:txBody>
          <a:bodyPr/>
          <a:lstStyle>
            <a:lvl1pPr algn="l">
              <a:defRPr/>
            </a:lvl1pPr>
          </a:lstStyle>
          <a:p>
            <a:r>
              <a:rPr lang="en-US" dirty="0"/>
              <a:t>The Florida Law Related Education Association, Inc. © 2015</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19800"/>
            <a:ext cx="1663702" cy="486554"/>
          </a:xfrm>
          <a:prstGeom prst="rect">
            <a:avLst/>
          </a:prstGeom>
        </p:spPr>
      </p:pic>
    </p:spTree>
    <p:extLst>
      <p:ext uri="{BB962C8B-B14F-4D97-AF65-F5344CB8AC3E}">
        <p14:creationId xmlns:p14="http://schemas.microsoft.com/office/powerpoint/2010/main" val="256040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a:t>Click icon to add picture</a:t>
            </a:r>
          </a:p>
        </p:txBody>
      </p:sp>
    </p:spTree>
    <p:extLst>
      <p:ext uri="{BB962C8B-B14F-4D97-AF65-F5344CB8AC3E}">
        <p14:creationId xmlns:p14="http://schemas.microsoft.com/office/powerpoint/2010/main" val="353346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a:solidFill>
            <a:srgbClr val="0A89E0"/>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rame 8"/>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231078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a:solidFill>
            <a:srgbClr val="0A89E0"/>
          </a:solidFill>
        </p:spPr>
        <p:txBody>
          <a:bodyPr/>
          <a:lstStyle>
            <a:lvl1pPr>
              <a:defRPr>
                <a:solidFill>
                  <a:srgbClr val="FAEA1A"/>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rgbClr val="FAEA1A"/>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FAEA1A"/>
          </a:solidFill>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1" name="Frame 10"/>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322671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lowchart: Delay 5"/>
          <p:cNvSpPr/>
          <p:nvPr userDrawn="1"/>
        </p:nvSpPr>
        <p:spPr>
          <a:xfrm rot="5400000">
            <a:off x="3829050" y="-3663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7" name="Title 1"/>
          <p:cNvSpPr>
            <a:spLocks noGrp="1"/>
          </p:cNvSpPr>
          <p:nvPr>
            <p:ph type="title"/>
          </p:nvPr>
        </p:nvSpPr>
        <p:spPr>
          <a:xfrm>
            <a:off x="457200" y="50800"/>
            <a:ext cx="8229600" cy="1143000"/>
          </a:xfrm>
        </p:spPr>
        <p:txBody>
          <a:bodyPr/>
          <a:lstStyle>
            <a:lvl1pPr>
              <a:defRPr>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0" y="6480175"/>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0298" y="6288477"/>
            <a:ext cx="1663702" cy="486554"/>
          </a:xfrm>
          <a:prstGeom prst="rect">
            <a:avLst/>
          </a:prstGeom>
        </p:spPr>
      </p:pic>
    </p:spTree>
    <p:extLst>
      <p:ext uri="{BB962C8B-B14F-4D97-AF65-F5344CB8AC3E}">
        <p14:creationId xmlns:p14="http://schemas.microsoft.com/office/powerpoint/2010/main" val="40428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12204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t>‹#›</a:t>
            </a:fld>
            <a:endParaRPr lang="en-US"/>
          </a:p>
        </p:txBody>
      </p:sp>
    </p:spTree>
    <p:extLst>
      <p:ext uri="{BB962C8B-B14F-4D97-AF65-F5344CB8AC3E}">
        <p14:creationId xmlns:p14="http://schemas.microsoft.com/office/powerpoint/2010/main" val="94390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t>‹#›</a:t>
            </a:fld>
            <a:endParaRPr lang="en-US"/>
          </a:p>
        </p:txBody>
      </p:sp>
    </p:spTree>
    <p:extLst>
      <p:ext uri="{BB962C8B-B14F-4D97-AF65-F5344CB8AC3E}">
        <p14:creationId xmlns:p14="http://schemas.microsoft.com/office/powerpoint/2010/main" val="137043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C901D-5F18-47E6-B645-116C1E5E23C6}" type="datetimeFigureOut">
              <a:rPr lang="en-US" smtClean="0"/>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E3C17-CF85-4057-A4A9-004332857066}" type="slidenum">
              <a:rPr lang="en-US" smtClean="0"/>
              <a:t>‹#›</a:t>
            </a:fld>
            <a:endParaRPr lang="en-US"/>
          </a:p>
        </p:txBody>
      </p:sp>
    </p:spTree>
    <p:extLst>
      <p:ext uri="{BB962C8B-B14F-4D97-AF65-F5344CB8AC3E}">
        <p14:creationId xmlns:p14="http://schemas.microsoft.com/office/powerpoint/2010/main" val="214483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A89E0"/>
          </a:solidFill>
          <a:latin typeface="Bernard MT Condensed" panose="020508060609050204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tmp"/></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5.tmp"/><Relationship Id="rId1" Type="http://schemas.openxmlformats.org/officeDocument/2006/relationships/slideLayout" Target="../slideLayouts/slideLayout7.xml"/><Relationship Id="rId5" Type="http://schemas.openxmlformats.org/officeDocument/2006/relationships/image" Target="../media/image14.tmp"/><Relationship Id="rId4" Type="http://schemas.openxmlformats.org/officeDocument/2006/relationships/image" Target="../media/image17.tmp"/></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dirty="0"/>
              <a:t>SS.7.C.1.1</a:t>
            </a:r>
          </a:p>
          <a:p>
            <a:r>
              <a:rPr lang="en-US" dirty="0"/>
              <a:t>Recognize how </a:t>
            </a:r>
            <a:r>
              <a:rPr lang="en-US" b="1" dirty="0"/>
              <a:t>Enlightenment </a:t>
            </a:r>
            <a:r>
              <a:rPr lang="en-US" dirty="0"/>
              <a:t>ideas including </a:t>
            </a:r>
            <a:r>
              <a:rPr lang="en-US" b="1" dirty="0"/>
              <a:t>Montesquieu’s view of separation of powers</a:t>
            </a:r>
            <a:r>
              <a:rPr lang="en-US" dirty="0"/>
              <a:t> and </a:t>
            </a:r>
            <a:r>
              <a:rPr lang="en-US" b="1" dirty="0"/>
              <a:t>John Locke’s </a:t>
            </a:r>
            <a:r>
              <a:rPr lang="en-US" dirty="0"/>
              <a:t>theories related to </a:t>
            </a:r>
            <a:r>
              <a:rPr lang="en-US" b="1" dirty="0"/>
              <a:t>natural law</a:t>
            </a:r>
            <a:r>
              <a:rPr lang="en-US" dirty="0"/>
              <a:t> and how Locke’s </a:t>
            </a:r>
            <a:r>
              <a:rPr lang="en-US" b="1" dirty="0"/>
              <a:t>social contract</a:t>
            </a:r>
            <a:r>
              <a:rPr lang="en-US" dirty="0"/>
              <a:t> influenced the Founding Fathers.</a:t>
            </a:r>
          </a:p>
        </p:txBody>
      </p:sp>
      <p:sp>
        <p:nvSpPr>
          <p:cNvPr id="3" name="Title 2"/>
          <p:cNvSpPr>
            <a:spLocks noGrp="1"/>
          </p:cNvSpPr>
          <p:nvPr>
            <p:ph type="ctrTitle"/>
          </p:nvPr>
        </p:nvSpPr>
        <p:spPr/>
        <p:txBody>
          <a:bodyPr>
            <a:normAutofit/>
          </a:bodyPr>
          <a:lstStyle/>
          <a:p>
            <a:r>
              <a:rPr lang="en-US" sz="5400" dirty="0"/>
              <a:t>Enlighten Me </a:t>
            </a:r>
          </a:p>
        </p:txBody>
      </p:sp>
      <p:sp>
        <p:nvSpPr>
          <p:cNvPr id="4" name="Text Placeholder 3"/>
          <p:cNvSpPr>
            <a:spLocks noGrp="1"/>
          </p:cNvSpPr>
          <p:nvPr>
            <p:ph type="body" sz="quarter" idx="10"/>
          </p:nvPr>
        </p:nvSpPr>
        <p:spPr>
          <a:xfrm>
            <a:off x="381000" y="1524000"/>
            <a:ext cx="4876800" cy="1371600"/>
          </a:xfrm>
        </p:spPr>
        <p:txBody>
          <a:bodyPr>
            <a:noAutofit/>
          </a:bodyPr>
          <a:lstStyle/>
          <a:p>
            <a:r>
              <a:rPr lang="en-US" sz="3200" dirty="0"/>
              <a:t>Influential Enlightenment Ideas </a:t>
            </a:r>
          </a:p>
          <a:p>
            <a:r>
              <a:rPr lang="en-US" sz="2000" dirty="0"/>
              <a:t>Un “Locke-</a:t>
            </a:r>
            <a:r>
              <a:rPr lang="en-US" sz="2000" dirty="0" err="1"/>
              <a:t>ing</a:t>
            </a:r>
            <a:r>
              <a:rPr lang="en-US" sz="2000" dirty="0"/>
              <a:t>” natural law and social contract and understanding Montesquieu’s separation of powers </a:t>
            </a:r>
          </a:p>
        </p:txBody>
      </p:sp>
    </p:spTree>
    <p:extLst>
      <p:ext uri="{BB962C8B-B14F-4D97-AF65-F5344CB8AC3E}">
        <p14:creationId xmlns:p14="http://schemas.microsoft.com/office/powerpoint/2010/main" val="139825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Power </a:t>
            </a:r>
          </a:p>
        </p:txBody>
      </p:sp>
      <p:sp>
        <p:nvSpPr>
          <p:cNvPr id="5" name="TextBox 4"/>
          <p:cNvSpPr txBox="1"/>
          <p:nvPr/>
        </p:nvSpPr>
        <p:spPr>
          <a:xfrm>
            <a:off x="2209800" y="0"/>
            <a:ext cx="2514600" cy="6447919"/>
          </a:xfrm>
          <a:prstGeom prst="rect">
            <a:avLst/>
          </a:prstGeom>
          <a:noFill/>
        </p:spPr>
        <p:txBody>
          <a:bodyPr wrap="square" rtlCol="0">
            <a:spAutoFit/>
          </a:bodyPr>
          <a:lstStyle/>
          <a:p>
            <a:r>
              <a:rPr lang="en-US" sz="41300" dirty="0"/>
              <a:t>M</a:t>
            </a:r>
          </a:p>
        </p:txBody>
      </p:sp>
      <p:sp>
        <p:nvSpPr>
          <p:cNvPr id="6" name="TextBox 5"/>
          <p:cNvSpPr txBox="1"/>
          <p:nvPr/>
        </p:nvSpPr>
        <p:spPr>
          <a:xfrm rot="2886177">
            <a:off x="2563631" y="5482226"/>
            <a:ext cx="1969458" cy="523220"/>
          </a:xfrm>
          <a:prstGeom prst="rect">
            <a:avLst/>
          </a:prstGeom>
          <a:noFill/>
        </p:spPr>
        <p:txBody>
          <a:bodyPr wrap="square" rtlCol="0">
            <a:spAutoFit/>
          </a:bodyPr>
          <a:lstStyle/>
          <a:p>
            <a:r>
              <a:rPr lang="en-US" sz="2800" b="1" dirty="0"/>
              <a:t>Legislative </a:t>
            </a:r>
          </a:p>
        </p:txBody>
      </p:sp>
      <p:sp>
        <p:nvSpPr>
          <p:cNvPr id="7" name="TextBox 6"/>
          <p:cNvSpPr txBox="1"/>
          <p:nvPr/>
        </p:nvSpPr>
        <p:spPr>
          <a:xfrm rot="2886177">
            <a:off x="4199589" y="5391651"/>
            <a:ext cx="1726091" cy="523220"/>
          </a:xfrm>
          <a:prstGeom prst="rect">
            <a:avLst/>
          </a:prstGeom>
          <a:noFill/>
        </p:spPr>
        <p:txBody>
          <a:bodyPr wrap="square" rtlCol="0">
            <a:spAutoFit/>
          </a:bodyPr>
          <a:lstStyle/>
          <a:p>
            <a:r>
              <a:rPr lang="en-US" sz="2800" b="1" dirty="0"/>
              <a:t>Executive </a:t>
            </a:r>
          </a:p>
        </p:txBody>
      </p:sp>
      <p:sp>
        <p:nvSpPr>
          <p:cNvPr id="8" name="TextBox 7"/>
          <p:cNvSpPr txBox="1"/>
          <p:nvPr/>
        </p:nvSpPr>
        <p:spPr>
          <a:xfrm rot="2886177">
            <a:off x="5743395" y="5369203"/>
            <a:ext cx="1726091" cy="523220"/>
          </a:xfrm>
          <a:prstGeom prst="rect">
            <a:avLst/>
          </a:prstGeom>
          <a:noFill/>
        </p:spPr>
        <p:txBody>
          <a:bodyPr wrap="square" rtlCol="0">
            <a:spAutoFit/>
          </a:bodyPr>
          <a:lstStyle/>
          <a:p>
            <a:r>
              <a:rPr lang="en-US" sz="2800" b="1" dirty="0"/>
              <a:t>Judicial  </a:t>
            </a:r>
          </a:p>
        </p:txBody>
      </p:sp>
      <p:cxnSp>
        <p:nvCxnSpPr>
          <p:cNvPr id="10" name="Straight Arrow Connector 9"/>
          <p:cNvCxnSpPr/>
          <p:nvPr/>
        </p:nvCxnSpPr>
        <p:spPr>
          <a:xfrm flipH="1">
            <a:off x="2895600" y="1143000"/>
            <a:ext cx="1395970" cy="380999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33900" y="1143000"/>
            <a:ext cx="38100" cy="380999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1143000"/>
            <a:ext cx="1371600" cy="380999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4014" y="1981200"/>
            <a:ext cx="20240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06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Concepts and Quotes</a:t>
            </a:r>
            <a:br>
              <a:rPr lang="en-US" b="0" dirty="0"/>
            </a:br>
            <a:r>
              <a:rPr lang="en-US" sz="3200" b="0" i="1" dirty="0"/>
              <a:t>Making the  connection </a:t>
            </a:r>
            <a:endParaRPr lang="en-US" b="0" dirty="0"/>
          </a:p>
        </p:txBody>
      </p:sp>
      <p:sp>
        <p:nvSpPr>
          <p:cNvPr id="3" name="Text Placeholder 2"/>
          <p:cNvSpPr>
            <a:spLocks noGrp="1"/>
          </p:cNvSpPr>
          <p:nvPr>
            <p:ph type="body" idx="1"/>
          </p:nvPr>
        </p:nvSpPr>
        <p:spPr>
          <a:xfrm>
            <a:off x="4267200" y="990600"/>
            <a:ext cx="4724398" cy="3124200"/>
          </a:xfrm>
        </p:spPr>
        <p:txBody>
          <a:bodyPr>
            <a:normAutofit fontScale="70000" lnSpcReduction="20000"/>
          </a:bodyPr>
          <a:lstStyle/>
          <a:p>
            <a:r>
              <a:rPr lang="en-US" dirty="0"/>
              <a:t>In a small team, read each of the following quotes and decide </a:t>
            </a:r>
            <a:r>
              <a:rPr lang="en-US" b="1" dirty="0"/>
              <a:t>which concept </a:t>
            </a:r>
            <a:r>
              <a:rPr lang="en-US" dirty="0"/>
              <a:t>is being addressed:</a:t>
            </a:r>
          </a:p>
          <a:p>
            <a:pPr marL="457200" indent="-457200">
              <a:buFont typeface="Arial" panose="020B0604020202020204" pitchFamily="34" charset="0"/>
              <a:buChar char="•"/>
            </a:pPr>
            <a:r>
              <a:rPr lang="en-US" dirty="0"/>
              <a:t>Natural law</a:t>
            </a:r>
          </a:p>
          <a:p>
            <a:pPr marL="457200" indent="-457200">
              <a:buFont typeface="Arial" panose="020B0604020202020204" pitchFamily="34" charset="0"/>
              <a:buChar char="•"/>
            </a:pPr>
            <a:r>
              <a:rPr lang="en-US" dirty="0"/>
              <a:t>Social Contract</a:t>
            </a:r>
          </a:p>
          <a:p>
            <a:pPr marL="457200" indent="-457200">
              <a:buFont typeface="Arial" panose="020B0604020202020204" pitchFamily="34" charset="0"/>
              <a:buChar char="•"/>
            </a:pPr>
            <a:r>
              <a:rPr lang="en-US" dirty="0"/>
              <a:t>Separation of powers </a:t>
            </a:r>
          </a:p>
          <a:p>
            <a:endParaRPr lang="en-US" dirty="0"/>
          </a:p>
          <a:p>
            <a:r>
              <a:rPr lang="en-US" sz="2900" dirty="0"/>
              <a:t>*For an extra point, name the philosopher (Locke or Montesquieu) too!</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828800"/>
            <a:ext cx="3649735" cy="218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68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754" y="457200"/>
            <a:ext cx="8001000" cy="2554545"/>
          </a:xfrm>
          <a:prstGeom prst="rect">
            <a:avLst/>
          </a:prstGeom>
          <a:noFill/>
        </p:spPr>
        <p:txBody>
          <a:bodyPr wrap="square" rtlCol="0">
            <a:spAutoFit/>
          </a:bodyPr>
          <a:lstStyle/>
          <a:p>
            <a:r>
              <a:rPr lang="en-US" sz="4000" b="1" dirty="0">
                <a:latin typeface="Cambria" panose="02040503050406030204" pitchFamily="18" charset="0"/>
              </a:rPr>
              <a:t>We the People of the United States…do ordain and establish this Constitution for the United States of America. </a:t>
            </a:r>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2934"/>
          <a:stretch/>
        </p:blipFill>
        <p:spPr>
          <a:xfrm>
            <a:off x="457199" y="3043564"/>
            <a:ext cx="3523509" cy="2671435"/>
          </a:xfrm>
          <a:prstGeom prst="rect">
            <a:avLst/>
          </a:prstGeom>
        </p:spPr>
      </p:pic>
      <p:grpSp>
        <p:nvGrpSpPr>
          <p:cNvPr id="11" name="Group 10"/>
          <p:cNvGrpSpPr/>
          <p:nvPr/>
        </p:nvGrpSpPr>
        <p:grpSpPr>
          <a:xfrm>
            <a:off x="4345438" y="3657600"/>
            <a:ext cx="4038599" cy="2436914"/>
            <a:chOff x="4383540" y="3618320"/>
            <a:chExt cx="4038599" cy="2436914"/>
          </a:xfrm>
        </p:grpSpPr>
        <p:pic>
          <p:nvPicPr>
            <p:cNvPr id="7" name="Picture 6" descr="http://wallarthd.com/wp-content/uploads/2014/09/Chain-And-Padlock-Macro-Wallpaper-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7808" y="3618320"/>
              <a:ext cx="3653861" cy="2436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50539" y="4620265"/>
              <a:ext cx="1371600" cy="369332"/>
            </a:xfrm>
            <a:prstGeom prst="rect">
              <a:avLst/>
            </a:prstGeom>
            <a:noFill/>
          </p:spPr>
          <p:txBody>
            <a:bodyPr wrap="square" rtlCol="0">
              <a:spAutoFit/>
            </a:bodyPr>
            <a:lstStyle/>
            <a:p>
              <a:r>
                <a:rPr lang="en-US" b="1" dirty="0"/>
                <a:t>The people</a:t>
              </a:r>
            </a:p>
          </p:txBody>
        </p:sp>
        <p:sp>
          <p:nvSpPr>
            <p:cNvPr id="9" name="TextBox 8"/>
            <p:cNvSpPr txBox="1"/>
            <p:nvPr/>
          </p:nvSpPr>
          <p:spPr>
            <a:xfrm>
              <a:off x="4383540" y="4481766"/>
              <a:ext cx="1524000" cy="646331"/>
            </a:xfrm>
            <a:prstGeom prst="rect">
              <a:avLst/>
            </a:prstGeom>
            <a:noFill/>
          </p:spPr>
          <p:txBody>
            <a:bodyPr wrap="square" rtlCol="0">
              <a:spAutoFit/>
            </a:bodyPr>
            <a:lstStyle/>
            <a:p>
              <a:r>
                <a:rPr lang="en-US" b="1" dirty="0"/>
                <a:t>The Government </a:t>
              </a:r>
            </a:p>
          </p:txBody>
        </p:sp>
        <p:sp>
          <p:nvSpPr>
            <p:cNvPr id="10" name="TextBox 9"/>
            <p:cNvSpPr txBox="1"/>
            <p:nvPr/>
          </p:nvSpPr>
          <p:spPr>
            <a:xfrm>
              <a:off x="5701685" y="5113270"/>
              <a:ext cx="1371600" cy="707886"/>
            </a:xfrm>
            <a:prstGeom prst="rect">
              <a:avLst/>
            </a:prstGeom>
            <a:noFill/>
          </p:spPr>
          <p:txBody>
            <a:bodyPr wrap="square" rtlCol="0">
              <a:spAutoFit/>
            </a:bodyPr>
            <a:lstStyle/>
            <a:p>
              <a:pPr algn="ctr"/>
              <a:r>
                <a:rPr lang="en-US" sz="2000" b="1" dirty="0"/>
                <a:t>Social </a:t>
              </a:r>
            </a:p>
            <a:p>
              <a:pPr algn="ctr"/>
              <a:r>
                <a:rPr lang="en-US" sz="2000" b="1" dirty="0"/>
                <a:t>Contract </a:t>
              </a:r>
            </a:p>
          </p:txBody>
        </p:sp>
      </p:grpSp>
      <p:sp>
        <p:nvSpPr>
          <p:cNvPr id="6" name="TextBox 5"/>
          <p:cNvSpPr txBox="1"/>
          <p:nvPr/>
        </p:nvSpPr>
        <p:spPr>
          <a:xfrm>
            <a:off x="4087446" y="3031121"/>
            <a:ext cx="4446954" cy="1200329"/>
          </a:xfrm>
          <a:prstGeom prst="rect">
            <a:avLst/>
          </a:prstGeom>
          <a:noFill/>
        </p:spPr>
        <p:txBody>
          <a:bodyPr wrap="square" rtlCol="0">
            <a:spAutoFit/>
          </a:bodyPr>
          <a:lstStyle/>
          <a:p>
            <a:pPr algn="ctr"/>
            <a:r>
              <a:rPr lang="en-US" sz="3600" b="1" dirty="0">
                <a:solidFill>
                  <a:srgbClr val="0A89E0"/>
                </a:solidFill>
              </a:rPr>
              <a:t>Locke’s Social Contract </a:t>
            </a:r>
          </a:p>
        </p:txBody>
      </p:sp>
    </p:spTree>
    <p:extLst>
      <p:ext uri="{BB962C8B-B14F-4D97-AF65-F5344CB8AC3E}">
        <p14:creationId xmlns:p14="http://schemas.microsoft.com/office/powerpoint/2010/main" val="338254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771" y="304800"/>
            <a:ext cx="8001000" cy="1938992"/>
          </a:xfrm>
          <a:prstGeom prst="rect">
            <a:avLst/>
          </a:prstGeom>
          <a:noFill/>
        </p:spPr>
        <p:txBody>
          <a:bodyPr wrap="square" rtlCol="0">
            <a:spAutoFit/>
          </a:bodyPr>
          <a:lstStyle/>
          <a:p>
            <a:r>
              <a:rPr lang="en-US" sz="4000" b="1" dirty="0">
                <a:latin typeface="Cambria" panose="02040503050406030204" pitchFamily="18" charset="0"/>
              </a:rPr>
              <a:t>That the legislative, executive, and judicial department shall be separate and distinct… </a:t>
            </a:r>
            <a:endParaRPr lang="en-US" sz="4000" dirty="0">
              <a:latin typeface="Cambria" panose="020405030504060302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58" y="2365981"/>
            <a:ext cx="2647725" cy="3766482"/>
          </a:xfrm>
          <a:prstGeom prst="rect">
            <a:avLst/>
          </a:prstGeom>
        </p:spPr>
      </p:pic>
      <p:sp>
        <p:nvSpPr>
          <p:cNvPr id="4" name="TextBox 3"/>
          <p:cNvSpPr txBox="1"/>
          <p:nvPr/>
        </p:nvSpPr>
        <p:spPr>
          <a:xfrm>
            <a:off x="3191110" y="2148060"/>
            <a:ext cx="5578246" cy="1200329"/>
          </a:xfrm>
          <a:prstGeom prst="rect">
            <a:avLst/>
          </a:prstGeom>
          <a:noFill/>
        </p:spPr>
        <p:txBody>
          <a:bodyPr wrap="square" rtlCol="0">
            <a:spAutoFit/>
          </a:bodyPr>
          <a:lstStyle/>
          <a:p>
            <a:pPr algn="ctr"/>
            <a:r>
              <a:rPr lang="en-US" sz="3600" b="1" dirty="0">
                <a:solidFill>
                  <a:srgbClr val="0A89E0"/>
                </a:solidFill>
              </a:rPr>
              <a:t>Montesquieu’s separation of powers</a:t>
            </a:r>
          </a:p>
        </p:txBody>
      </p:sp>
      <p:grpSp>
        <p:nvGrpSpPr>
          <p:cNvPr id="9" name="Group 8"/>
          <p:cNvGrpSpPr/>
          <p:nvPr/>
        </p:nvGrpSpPr>
        <p:grpSpPr>
          <a:xfrm>
            <a:off x="4343400" y="2362200"/>
            <a:ext cx="3112589" cy="4610038"/>
            <a:chOff x="4343400" y="2362200"/>
            <a:chExt cx="3112589" cy="4610038"/>
          </a:xfrm>
        </p:grpSpPr>
        <p:sp>
          <p:nvSpPr>
            <p:cNvPr id="5" name="TextBox 4"/>
            <p:cNvSpPr txBox="1"/>
            <p:nvPr/>
          </p:nvSpPr>
          <p:spPr>
            <a:xfrm>
              <a:off x="4343400" y="2362200"/>
              <a:ext cx="2514600" cy="3770263"/>
            </a:xfrm>
            <a:prstGeom prst="rect">
              <a:avLst/>
            </a:prstGeom>
            <a:noFill/>
          </p:spPr>
          <p:txBody>
            <a:bodyPr wrap="square" rtlCol="0">
              <a:spAutoFit/>
            </a:bodyPr>
            <a:lstStyle/>
            <a:p>
              <a:r>
                <a:rPr lang="en-US" sz="23900" dirty="0"/>
                <a:t>M</a:t>
              </a:r>
            </a:p>
          </p:txBody>
        </p:sp>
        <p:sp>
          <p:nvSpPr>
            <p:cNvPr id="6" name="TextBox 5"/>
            <p:cNvSpPr txBox="1"/>
            <p:nvPr/>
          </p:nvSpPr>
          <p:spPr>
            <a:xfrm rot="2886177">
              <a:off x="4377263" y="5763620"/>
              <a:ext cx="1955571" cy="461665"/>
            </a:xfrm>
            <a:prstGeom prst="rect">
              <a:avLst/>
            </a:prstGeom>
            <a:noFill/>
          </p:spPr>
          <p:txBody>
            <a:bodyPr wrap="square" rtlCol="0">
              <a:spAutoFit/>
            </a:bodyPr>
            <a:lstStyle/>
            <a:p>
              <a:r>
                <a:rPr lang="en-US" sz="2400" b="1" dirty="0"/>
                <a:t>Legislative </a:t>
              </a:r>
            </a:p>
          </p:txBody>
        </p:sp>
        <p:sp>
          <p:nvSpPr>
            <p:cNvPr id="7" name="TextBox 6"/>
            <p:cNvSpPr txBox="1"/>
            <p:nvPr/>
          </p:nvSpPr>
          <p:spPr>
            <a:xfrm rot="2886177">
              <a:off x="5420224" y="5631382"/>
              <a:ext cx="1726091" cy="461665"/>
            </a:xfrm>
            <a:prstGeom prst="rect">
              <a:avLst/>
            </a:prstGeom>
            <a:noFill/>
          </p:spPr>
          <p:txBody>
            <a:bodyPr wrap="square" rtlCol="0">
              <a:spAutoFit/>
            </a:bodyPr>
            <a:lstStyle/>
            <a:p>
              <a:r>
                <a:rPr lang="en-US" sz="2400" b="1" dirty="0"/>
                <a:t>Executive </a:t>
              </a:r>
            </a:p>
          </p:txBody>
        </p:sp>
        <p:sp>
          <p:nvSpPr>
            <p:cNvPr id="8" name="TextBox 7"/>
            <p:cNvSpPr txBox="1"/>
            <p:nvPr/>
          </p:nvSpPr>
          <p:spPr>
            <a:xfrm rot="2886177">
              <a:off x="6362111" y="5631382"/>
              <a:ext cx="1726091" cy="461665"/>
            </a:xfrm>
            <a:prstGeom prst="rect">
              <a:avLst/>
            </a:prstGeom>
            <a:noFill/>
          </p:spPr>
          <p:txBody>
            <a:bodyPr wrap="square" rtlCol="0">
              <a:spAutoFit/>
            </a:bodyPr>
            <a:lstStyle/>
            <a:p>
              <a:r>
                <a:rPr lang="en-US" sz="2400" b="1" dirty="0"/>
                <a:t>Judicial  </a:t>
              </a:r>
            </a:p>
          </p:txBody>
        </p:sp>
      </p:grpSp>
    </p:spTree>
    <p:extLst>
      <p:ext uri="{BB962C8B-B14F-4D97-AF65-F5344CB8AC3E}">
        <p14:creationId xmlns:p14="http://schemas.microsoft.com/office/powerpoint/2010/main" val="15929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657" y="381000"/>
            <a:ext cx="8001000" cy="2308324"/>
          </a:xfrm>
          <a:prstGeom prst="rect">
            <a:avLst/>
          </a:prstGeom>
          <a:noFill/>
        </p:spPr>
        <p:txBody>
          <a:bodyPr wrap="square" rtlCol="0">
            <a:spAutoFit/>
          </a:bodyPr>
          <a:lstStyle/>
          <a:p>
            <a:r>
              <a:rPr lang="en-US" sz="3600" b="1" dirty="0">
                <a:latin typeface="Cambria" panose="02040503050406030204" pitchFamily="18" charset="0"/>
              </a:rPr>
              <a:t>We hold these truths to be self-evident, that all men are created equal, that they are endowed…with certain unalienable rights…</a:t>
            </a:r>
            <a:endParaRPr lang="en-US" sz="3600" dirty="0">
              <a:latin typeface="Cambria" panose="020405030504060302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57" y="3149071"/>
            <a:ext cx="2895600" cy="3047619"/>
          </a:xfrm>
          <a:prstGeom prst="rect">
            <a:avLst/>
          </a:prstGeom>
        </p:spPr>
      </p:pic>
      <p:sp>
        <p:nvSpPr>
          <p:cNvPr id="5" name="TextBox 4"/>
          <p:cNvSpPr txBox="1"/>
          <p:nvPr/>
        </p:nvSpPr>
        <p:spPr>
          <a:xfrm>
            <a:off x="3657600" y="3048000"/>
            <a:ext cx="4800600" cy="923330"/>
          </a:xfrm>
          <a:prstGeom prst="rect">
            <a:avLst/>
          </a:prstGeom>
          <a:noFill/>
        </p:spPr>
        <p:txBody>
          <a:bodyPr wrap="square" rtlCol="0">
            <a:spAutoFit/>
          </a:bodyPr>
          <a:lstStyle/>
          <a:p>
            <a:pPr algn="ctr"/>
            <a:r>
              <a:rPr lang="en-US" sz="5400" b="1" dirty="0">
                <a:solidFill>
                  <a:srgbClr val="0A89E0"/>
                </a:solidFill>
              </a:rPr>
              <a:t>Natural Law </a:t>
            </a:r>
          </a:p>
        </p:txBody>
      </p:sp>
      <p:sp>
        <p:nvSpPr>
          <p:cNvPr id="6" name="TextBox 5"/>
          <p:cNvSpPr txBox="1"/>
          <p:nvPr/>
        </p:nvSpPr>
        <p:spPr>
          <a:xfrm>
            <a:off x="6324600" y="2667000"/>
            <a:ext cx="915122" cy="4572000"/>
          </a:xfrm>
          <a:prstGeom prst="rect">
            <a:avLst/>
          </a:prstGeom>
          <a:noFill/>
        </p:spPr>
        <p:txBody>
          <a:bodyPr vert="wordArtVert" wrap="square" rtlCol="0">
            <a:spAutoFit/>
          </a:bodyPr>
          <a:lstStyle/>
          <a:p>
            <a:pPr algn="ctr"/>
            <a:r>
              <a:rPr lang="en-US" sz="4000" b="1" dirty="0" err="1"/>
              <a:t>ocke</a:t>
            </a:r>
            <a:endParaRPr lang="en-US" sz="4000" b="1" dirty="0"/>
          </a:p>
        </p:txBody>
      </p:sp>
    </p:spTree>
    <p:extLst>
      <p:ext uri="{BB962C8B-B14F-4D97-AF65-F5344CB8AC3E}">
        <p14:creationId xmlns:p14="http://schemas.microsoft.com/office/powerpoint/2010/main" val="38788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44216"/>
            <a:ext cx="8382000" cy="2062103"/>
          </a:xfrm>
          <a:prstGeom prst="rect">
            <a:avLst/>
          </a:prstGeom>
        </p:spPr>
        <p:txBody>
          <a:bodyPr wrap="square">
            <a:spAutoFit/>
          </a:bodyPr>
          <a:lstStyle/>
          <a:p>
            <a:r>
              <a:rPr lang="en-US" sz="3200" b="1" dirty="0">
                <a:latin typeface="Cambria" panose="02040503050406030204" pitchFamily="18" charset="0"/>
              </a:rPr>
              <a:t>The accumulation of all powers, legislative, executive, and judiciary, in the same hands…may justly be pronounced as the very definition of tyranny.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970022"/>
            <a:ext cx="2158612" cy="339566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395498"/>
            <a:ext cx="1770916" cy="1826659"/>
          </a:xfrm>
          <a:prstGeom prst="rect">
            <a:avLst/>
          </a:prstGeom>
        </p:spPr>
      </p:pic>
      <p:sp>
        <p:nvSpPr>
          <p:cNvPr id="5" name="TextBox 4"/>
          <p:cNvSpPr txBox="1"/>
          <p:nvPr/>
        </p:nvSpPr>
        <p:spPr>
          <a:xfrm>
            <a:off x="2375700" y="3046274"/>
            <a:ext cx="4191000" cy="1754326"/>
          </a:xfrm>
          <a:prstGeom prst="rect">
            <a:avLst/>
          </a:prstGeom>
          <a:noFill/>
        </p:spPr>
        <p:txBody>
          <a:bodyPr wrap="square" rtlCol="0">
            <a:spAutoFit/>
          </a:bodyPr>
          <a:lstStyle/>
          <a:p>
            <a:pPr algn="ctr"/>
            <a:r>
              <a:rPr lang="en-US" sz="3600" b="1" dirty="0">
                <a:solidFill>
                  <a:srgbClr val="0A89E0"/>
                </a:solidFill>
              </a:rPr>
              <a:t>Montesquieu’s separation of powers</a:t>
            </a:r>
          </a:p>
        </p:txBody>
      </p:sp>
      <p:grpSp>
        <p:nvGrpSpPr>
          <p:cNvPr id="6" name="Group 5"/>
          <p:cNvGrpSpPr/>
          <p:nvPr/>
        </p:nvGrpSpPr>
        <p:grpSpPr>
          <a:xfrm>
            <a:off x="5650411" y="1905000"/>
            <a:ext cx="3112589" cy="4610038"/>
            <a:chOff x="4343400" y="2362200"/>
            <a:chExt cx="3112589" cy="4610038"/>
          </a:xfrm>
        </p:grpSpPr>
        <p:sp>
          <p:nvSpPr>
            <p:cNvPr id="7" name="TextBox 6"/>
            <p:cNvSpPr txBox="1"/>
            <p:nvPr/>
          </p:nvSpPr>
          <p:spPr>
            <a:xfrm>
              <a:off x="4343400" y="2362200"/>
              <a:ext cx="2514600" cy="3770263"/>
            </a:xfrm>
            <a:prstGeom prst="rect">
              <a:avLst/>
            </a:prstGeom>
            <a:noFill/>
          </p:spPr>
          <p:txBody>
            <a:bodyPr wrap="square" rtlCol="0">
              <a:spAutoFit/>
            </a:bodyPr>
            <a:lstStyle/>
            <a:p>
              <a:r>
                <a:rPr lang="en-US" sz="23900" dirty="0"/>
                <a:t>M</a:t>
              </a:r>
            </a:p>
          </p:txBody>
        </p:sp>
        <p:sp>
          <p:nvSpPr>
            <p:cNvPr id="8" name="TextBox 7"/>
            <p:cNvSpPr txBox="1"/>
            <p:nvPr/>
          </p:nvSpPr>
          <p:spPr>
            <a:xfrm rot="2886177">
              <a:off x="4377263" y="5763620"/>
              <a:ext cx="1955571" cy="461665"/>
            </a:xfrm>
            <a:prstGeom prst="rect">
              <a:avLst/>
            </a:prstGeom>
            <a:noFill/>
          </p:spPr>
          <p:txBody>
            <a:bodyPr wrap="square" rtlCol="0">
              <a:spAutoFit/>
            </a:bodyPr>
            <a:lstStyle/>
            <a:p>
              <a:r>
                <a:rPr lang="en-US" sz="2400" b="1" dirty="0"/>
                <a:t>Legislative </a:t>
              </a:r>
            </a:p>
          </p:txBody>
        </p:sp>
        <p:sp>
          <p:nvSpPr>
            <p:cNvPr id="9" name="TextBox 8"/>
            <p:cNvSpPr txBox="1"/>
            <p:nvPr/>
          </p:nvSpPr>
          <p:spPr>
            <a:xfrm rot="2886177">
              <a:off x="5420224" y="5631382"/>
              <a:ext cx="1726091" cy="461665"/>
            </a:xfrm>
            <a:prstGeom prst="rect">
              <a:avLst/>
            </a:prstGeom>
            <a:noFill/>
          </p:spPr>
          <p:txBody>
            <a:bodyPr wrap="square" rtlCol="0">
              <a:spAutoFit/>
            </a:bodyPr>
            <a:lstStyle/>
            <a:p>
              <a:r>
                <a:rPr lang="en-US" sz="2400" b="1" dirty="0"/>
                <a:t>Executive </a:t>
              </a:r>
            </a:p>
          </p:txBody>
        </p:sp>
        <p:sp>
          <p:nvSpPr>
            <p:cNvPr id="10" name="TextBox 9"/>
            <p:cNvSpPr txBox="1"/>
            <p:nvPr/>
          </p:nvSpPr>
          <p:spPr>
            <a:xfrm rot="2886177">
              <a:off x="6362111" y="5631382"/>
              <a:ext cx="1726091" cy="461665"/>
            </a:xfrm>
            <a:prstGeom prst="rect">
              <a:avLst/>
            </a:prstGeom>
            <a:noFill/>
          </p:spPr>
          <p:txBody>
            <a:bodyPr wrap="square" rtlCol="0">
              <a:spAutoFit/>
            </a:bodyPr>
            <a:lstStyle/>
            <a:p>
              <a:r>
                <a:rPr lang="en-US" sz="2400" b="1" dirty="0"/>
                <a:t>Judicial  </a:t>
              </a:r>
            </a:p>
          </p:txBody>
        </p:sp>
      </p:grpSp>
    </p:spTree>
    <p:extLst>
      <p:ext uri="{BB962C8B-B14F-4D97-AF65-F5344CB8AC3E}">
        <p14:creationId xmlns:p14="http://schemas.microsoft.com/office/powerpoint/2010/main" val="260131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229600" cy="2308324"/>
          </a:xfrm>
          <a:prstGeom prst="rect">
            <a:avLst/>
          </a:prstGeom>
        </p:spPr>
        <p:txBody>
          <a:bodyPr wrap="square">
            <a:spAutoFit/>
          </a:bodyPr>
          <a:lstStyle/>
          <a:p>
            <a:r>
              <a:rPr lang="en-US" sz="3600" b="1" dirty="0">
                <a:latin typeface="Cambria" panose="02040503050406030204" pitchFamily="18" charset="0"/>
              </a:rPr>
              <a:t>That to secure these Rights, Governments are instituted among men, deriving their powers from the Consent of the Governed…</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90" y="4503312"/>
            <a:ext cx="3988021" cy="1669526"/>
          </a:xfrm>
          <a:prstGeom prst="rect">
            <a:avLst/>
          </a:prstGeom>
        </p:spPr>
      </p:pic>
      <p:grpSp>
        <p:nvGrpSpPr>
          <p:cNvPr id="4" name="Group 3"/>
          <p:cNvGrpSpPr/>
          <p:nvPr/>
        </p:nvGrpSpPr>
        <p:grpSpPr>
          <a:xfrm>
            <a:off x="4648201" y="3623971"/>
            <a:ext cx="4038599" cy="2436914"/>
            <a:chOff x="4383540" y="3739549"/>
            <a:chExt cx="4038599" cy="2436914"/>
          </a:xfrm>
        </p:grpSpPr>
        <p:pic>
          <p:nvPicPr>
            <p:cNvPr id="5" name="Picture 4" descr="http://wallarthd.com/wp-content/uploads/2014/09/Chain-And-Padlock-Macro-Wallpaper-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7808" y="3739549"/>
              <a:ext cx="3653861" cy="2436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50539" y="4620265"/>
              <a:ext cx="1371600" cy="369332"/>
            </a:xfrm>
            <a:prstGeom prst="rect">
              <a:avLst/>
            </a:prstGeom>
            <a:noFill/>
          </p:spPr>
          <p:txBody>
            <a:bodyPr wrap="square" rtlCol="0">
              <a:spAutoFit/>
            </a:bodyPr>
            <a:lstStyle/>
            <a:p>
              <a:r>
                <a:rPr lang="en-US" b="1" dirty="0"/>
                <a:t>The people</a:t>
              </a:r>
            </a:p>
          </p:txBody>
        </p:sp>
        <p:sp>
          <p:nvSpPr>
            <p:cNvPr id="7" name="TextBox 6"/>
            <p:cNvSpPr txBox="1"/>
            <p:nvPr/>
          </p:nvSpPr>
          <p:spPr>
            <a:xfrm>
              <a:off x="4383540" y="4481766"/>
              <a:ext cx="1524000" cy="646331"/>
            </a:xfrm>
            <a:prstGeom prst="rect">
              <a:avLst/>
            </a:prstGeom>
            <a:noFill/>
          </p:spPr>
          <p:txBody>
            <a:bodyPr wrap="square" rtlCol="0">
              <a:spAutoFit/>
            </a:bodyPr>
            <a:lstStyle/>
            <a:p>
              <a:r>
                <a:rPr lang="en-US" b="1" dirty="0"/>
                <a:t>The Government </a:t>
              </a:r>
            </a:p>
          </p:txBody>
        </p:sp>
        <p:sp>
          <p:nvSpPr>
            <p:cNvPr id="8" name="TextBox 7"/>
            <p:cNvSpPr txBox="1"/>
            <p:nvPr/>
          </p:nvSpPr>
          <p:spPr>
            <a:xfrm>
              <a:off x="5701685" y="5113270"/>
              <a:ext cx="1371600" cy="707886"/>
            </a:xfrm>
            <a:prstGeom prst="rect">
              <a:avLst/>
            </a:prstGeom>
            <a:noFill/>
          </p:spPr>
          <p:txBody>
            <a:bodyPr wrap="square" rtlCol="0">
              <a:spAutoFit/>
            </a:bodyPr>
            <a:lstStyle/>
            <a:p>
              <a:pPr algn="ctr"/>
              <a:r>
                <a:rPr lang="en-US" sz="2000" b="1" dirty="0"/>
                <a:t>Social </a:t>
              </a:r>
            </a:p>
            <a:p>
              <a:pPr algn="ctr"/>
              <a:r>
                <a:rPr lang="en-US" sz="2000" b="1" dirty="0"/>
                <a:t>Contract </a:t>
              </a:r>
            </a:p>
          </p:txBody>
        </p:sp>
      </p:grpSp>
      <p:sp>
        <p:nvSpPr>
          <p:cNvPr id="9" name="TextBox 8"/>
          <p:cNvSpPr txBox="1"/>
          <p:nvPr/>
        </p:nvSpPr>
        <p:spPr>
          <a:xfrm>
            <a:off x="4312417" y="2765524"/>
            <a:ext cx="4446954" cy="1200329"/>
          </a:xfrm>
          <a:prstGeom prst="rect">
            <a:avLst/>
          </a:prstGeom>
          <a:noFill/>
        </p:spPr>
        <p:txBody>
          <a:bodyPr wrap="square" rtlCol="0">
            <a:spAutoFit/>
          </a:bodyPr>
          <a:lstStyle/>
          <a:p>
            <a:pPr algn="ctr"/>
            <a:r>
              <a:rPr lang="en-US" sz="3600" b="1" dirty="0">
                <a:solidFill>
                  <a:srgbClr val="0A89E0"/>
                </a:solidFill>
              </a:rPr>
              <a:t>Locke’s Social Contract </a:t>
            </a:r>
          </a:p>
        </p:txBody>
      </p:sp>
    </p:spTree>
    <p:extLst>
      <p:ext uri="{BB962C8B-B14F-4D97-AF65-F5344CB8AC3E}">
        <p14:creationId xmlns:p14="http://schemas.microsoft.com/office/powerpoint/2010/main" val="30274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304800"/>
            <a:ext cx="8392886" cy="2400657"/>
          </a:xfrm>
          <a:prstGeom prst="rect">
            <a:avLst/>
          </a:prstGeom>
        </p:spPr>
        <p:txBody>
          <a:bodyPr wrap="square">
            <a:spAutoFit/>
          </a:bodyPr>
          <a:lstStyle/>
          <a:p>
            <a:r>
              <a:rPr lang="en-US" sz="3000" b="1" dirty="0">
                <a:latin typeface="Cambria" panose="02040503050406030204" pitchFamily="18" charset="0"/>
              </a:rPr>
              <a:t>The said States hereby severally enter into a firm league of friendship with each other, for their common defense, the security of their liberties, and their mutual and general welfare…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14" y="2734588"/>
            <a:ext cx="2873829" cy="3619500"/>
          </a:xfrm>
          <a:prstGeom prst="rect">
            <a:avLst/>
          </a:prstGeom>
        </p:spPr>
      </p:pic>
      <p:grpSp>
        <p:nvGrpSpPr>
          <p:cNvPr id="4" name="Group 3"/>
          <p:cNvGrpSpPr/>
          <p:nvPr/>
        </p:nvGrpSpPr>
        <p:grpSpPr>
          <a:xfrm>
            <a:off x="4291623" y="3294290"/>
            <a:ext cx="4038599" cy="2436914"/>
            <a:chOff x="4383540" y="3739549"/>
            <a:chExt cx="4038599" cy="2436914"/>
          </a:xfrm>
        </p:grpSpPr>
        <p:pic>
          <p:nvPicPr>
            <p:cNvPr id="5" name="Picture 4" descr="http://wallarthd.com/wp-content/uploads/2014/09/Chain-And-Padlock-Macro-Wallpaper-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7808" y="3739549"/>
              <a:ext cx="3653861" cy="2436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50539" y="4620265"/>
              <a:ext cx="1371600" cy="369332"/>
            </a:xfrm>
            <a:prstGeom prst="rect">
              <a:avLst/>
            </a:prstGeom>
            <a:noFill/>
          </p:spPr>
          <p:txBody>
            <a:bodyPr wrap="square" rtlCol="0">
              <a:spAutoFit/>
            </a:bodyPr>
            <a:lstStyle/>
            <a:p>
              <a:r>
                <a:rPr lang="en-US" b="1" dirty="0"/>
                <a:t>The people</a:t>
              </a:r>
            </a:p>
          </p:txBody>
        </p:sp>
        <p:sp>
          <p:nvSpPr>
            <p:cNvPr id="7" name="TextBox 6"/>
            <p:cNvSpPr txBox="1"/>
            <p:nvPr/>
          </p:nvSpPr>
          <p:spPr>
            <a:xfrm>
              <a:off x="4383540" y="4481766"/>
              <a:ext cx="1524000" cy="646331"/>
            </a:xfrm>
            <a:prstGeom prst="rect">
              <a:avLst/>
            </a:prstGeom>
            <a:noFill/>
          </p:spPr>
          <p:txBody>
            <a:bodyPr wrap="square" rtlCol="0">
              <a:spAutoFit/>
            </a:bodyPr>
            <a:lstStyle/>
            <a:p>
              <a:r>
                <a:rPr lang="en-US" b="1" dirty="0"/>
                <a:t>The Government </a:t>
              </a:r>
            </a:p>
          </p:txBody>
        </p:sp>
        <p:sp>
          <p:nvSpPr>
            <p:cNvPr id="8" name="TextBox 7"/>
            <p:cNvSpPr txBox="1"/>
            <p:nvPr/>
          </p:nvSpPr>
          <p:spPr>
            <a:xfrm>
              <a:off x="5701685" y="5113270"/>
              <a:ext cx="1371600" cy="707886"/>
            </a:xfrm>
            <a:prstGeom prst="rect">
              <a:avLst/>
            </a:prstGeom>
            <a:noFill/>
          </p:spPr>
          <p:txBody>
            <a:bodyPr wrap="square" rtlCol="0">
              <a:spAutoFit/>
            </a:bodyPr>
            <a:lstStyle/>
            <a:p>
              <a:pPr algn="ctr"/>
              <a:r>
                <a:rPr lang="en-US" sz="2000" b="1" dirty="0"/>
                <a:t>Social </a:t>
              </a:r>
            </a:p>
            <a:p>
              <a:pPr algn="ctr"/>
              <a:r>
                <a:rPr lang="en-US" sz="2000" b="1" dirty="0"/>
                <a:t>Contract </a:t>
              </a:r>
            </a:p>
          </p:txBody>
        </p:sp>
      </p:grpSp>
      <p:sp>
        <p:nvSpPr>
          <p:cNvPr id="9" name="TextBox 8"/>
          <p:cNvSpPr txBox="1"/>
          <p:nvPr/>
        </p:nvSpPr>
        <p:spPr>
          <a:xfrm>
            <a:off x="4087446" y="2514600"/>
            <a:ext cx="4446954" cy="1200329"/>
          </a:xfrm>
          <a:prstGeom prst="rect">
            <a:avLst/>
          </a:prstGeom>
          <a:noFill/>
        </p:spPr>
        <p:txBody>
          <a:bodyPr wrap="square" rtlCol="0">
            <a:spAutoFit/>
          </a:bodyPr>
          <a:lstStyle/>
          <a:p>
            <a:pPr algn="ctr"/>
            <a:r>
              <a:rPr lang="en-US" sz="3600" b="1" dirty="0">
                <a:solidFill>
                  <a:srgbClr val="0A89E0"/>
                </a:solidFill>
              </a:rPr>
              <a:t>Locke’s Social Contract </a:t>
            </a:r>
          </a:p>
        </p:txBody>
      </p:sp>
    </p:spTree>
    <p:extLst>
      <p:ext uri="{BB962C8B-B14F-4D97-AF65-F5344CB8AC3E}">
        <p14:creationId xmlns:p14="http://schemas.microsoft.com/office/powerpoint/2010/main" val="23886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36410" y="838200"/>
            <a:ext cx="2679979" cy="1066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1800" b="1" dirty="0"/>
          </a:p>
        </p:txBody>
      </p:sp>
      <p:sp>
        <p:nvSpPr>
          <p:cNvPr id="4" name="Content Placeholder 2"/>
          <p:cNvSpPr txBox="1">
            <a:spLocks/>
          </p:cNvSpPr>
          <p:nvPr/>
        </p:nvSpPr>
        <p:spPr>
          <a:xfrm>
            <a:off x="3352800" y="838200"/>
            <a:ext cx="22098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1800" b="1" dirty="0">
              <a:solidFill>
                <a:schemeClr val="tx1">
                  <a:lumMod val="75000"/>
                  <a:lumOff val="25000"/>
                </a:schemeClr>
              </a:solidFill>
            </a:endParaRPr>
          </a:p>
        </p:txBody>
      </p:sp>
      <p:sp>
        <p:nvSpPr>
          <p:cNvPr id="5" name="Content Placeholder 2"/>
          <p:cNvSpPr txBox="1">
            <a:spLocks/>
          </p:cNvSpPr>
          <p:nvPr/>
        </p:nvSpPr>
        <p:spPr>
          <a:xfrm>
            <a:off x="5486400" y="844062"/>
            <a:ext cx="36576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1800" b="1" dirty="0">
              <a:solidFill>
                <a:schemeClr val="tx1">
                  <a:lumMod val="75000"/>
                  <a:lumOff val="2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44768229"/>
              </p:ext>
            </p:extLst>
          </p:nvPr>
        </p:nvGraphicFramePr>
        <p:xfrm>
          <a:off x="457200" y="466244"/>
          <a:ext cx="8001000" cy="14630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lumMod val="85000"/>
                              <a:lumOff val="15000"/>
                            </a:schemeClr>
                          </a:solidFill>
                          <a:effectLst/>
                          <a:uLnTx/>
                          <a:uFillTx/>
                          <a:latin typeface="Bernard MT Condensed" panose="02050806060905020404" pitchFamily="18" charset="0"/>
                          <a:ea typeface="+mn-ea"/>
                          <a:cs typeface="+mn-cs"/>
                        </a:rPr>
                        <a:t>Natural Law</a:t>
                      </a:r>
                    </a:p>
                    <a:p>
                      <a:endParaRPr lang="en-US" dirty="0">
                        <a:solidFill>
                          <a:schemeClr val="tx1">
                            <a:lumMod val="85000"/>
                            <a:lumOff val="15000"/>
                          </a:schemeClr>
                        </a:solidFill>
                        <a:latin typeface="Bernard MT Condensed" panose="020508060609050204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lumMod val="85000"/>
                              <a:lumOff val="15000"/>
                            </a:schemeClr>
                          </a:solidFill>
                          <a:effectLst/>
                          <a:uLnTx/>
                          <a:uFillTx/>
                          <a:latin typeface="Bernard MT Condensed" panose="02050806060905020404" pitchFamily="18" charset="0"/>
                          <a:ea typeface="+mn-ea"/>
                          <a:cs typeface="+mn-cs"/>
                        </a:rPr>
                        <a:t>Social Contract </a:t>
                      </a:r>
                    </a:p>
                    <a:p>
                      <a:endParaRPr lang="en-US" dirty="0">
                        <a:solidFill>
                          <a:schemeClr val="tx1">
                            <a:lumMod val="85000"/>
                            <a:lumOff val="15000"/>
                          </a:schemeClr>
                        </a:solidFill>
                        <a:latin typeface="Bernard MT Condensed" panose="020508060609050204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lumMod val="85000"/>
                              <a:lumOff val="15000"/>
                            </a:schemeClr>
                          </a:solidFill>
                          <a:effectLst/>
                          <a:uLnTx/>
                          <a:uFillTx/>
                          <a:latin typeface="Bernard MT Condensed" panose="02050806060905020404" pitchFamily="18" charset="0"/>
                          <a:ea typeface="+mn-ea"/>
                          <a:cs typeface="+mn-cs"/>
                        </a:rPr>
                        <a:t>Separation of power </a:t>
                      </a:r>
                    </a:p>
                    <a:p>
                      <a:endParaRPr lang="en-US" dirty="0">
                        <a:solidFill>
                          <a:schemeClr val="tx1">
                            <a:lumMod val="85000"/>
                            <a:lumOff val="15000"/>
                          </a:schemeClr>
                        </a:solidFill>
                        <a:latin typeface="Bernard MT Condensed" panose="02050806060905020404" pitchFamily="18" charset="0"/>
                      </a:endParaRPr>
                    </a:p>
                  </a:txBody>
                  <a:tcPr anchor="ctr"/>
                </a:tc>
                <a:extLst>
                  <a:ext uri="{0D108BD9-81ED-4DB2-BD59-A6C34878D82A}">
                    <a16:rowId xmlns:a16="http://schemas.microsoft.com/office/drawing/2014/main" val="10000"/>
                  </a:ext>
                </a:extLst>
              </a:tr>
            </a:tbl>
          </a:graphicData>
        </a:graphic>
      </p:graphicFrame>
      <p:sp>
        <p:nvSpPr>
          <p:cNvPr id="7" name="TextBox 6"/>
          <p:cNvSpPr txBox="1"/>
          <p:nvPr/>
        </p:nvSpPr>
        <p:spPr>
          <a:xfrm>
            <a:off x="419519" y="2057400"/>
            <a:ext cx="8001000" cy="1200329"/>
          </a:xfrm>
          <a:prstGeom prst="rect">
            <a:avLst/>
          </a:prstGeom>
          <a:noFill/>
        </p:spPr>
        <p:txBody>
          <a:bodyPr wrap="square" rtlCol="0">
            <a:spAutoFit/>
          </a:bodyPr>
          <a:lstStyle/>
          <a:p>
            <a:pPr algn="ctr"/>
            <a:r>
              <a:rPr lang="en-US" sz="2400" dirty="0">
                <a:latin typeface="Cambria" panose="02040503050406030204" pitchFamily="18" charset="0"/>
              </a:rPr>
              <a:t>These Enlightenment ideas had a critical impact on the Founders’ ideas about government and beliefs about individual liberties and government. </a:t>
            </a:r>
          </a:p>
        </p:txBody>
      </p:sp>
      <p:pic>
        <p:nvPicPr>
          <p:cNvPr id="8" name="Picture 7" descr="Screen Clipping"/>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934"/>
          <a:stretch/>
        </p:blipFill>
        <p:spPr>
          <a:xfrm>
            <a:off x="6400800" y="3462159"/>
            <a:ext cx="2270090" cy="2462419"/>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09" y="3462158"/>
            <a:ext cx="2339591" cy="2462420"/>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866" y="3773529"/>
            <a:ext cx="1981200" cy="2495261"/>
          </a:xfrm>
          <a:prstGeom prst="rect">
            <a:avLst/>
          </a:prstGeom>
        </p:spPr>
      </p:pic>
      <p:sp>
        <p:nvSpPr>
          <p:cNvPr id="11" name="TextBox 10"/>
          <p:cNvSpPr txBox="1"/>
          <p:nvPr/>
        </p:nvSpPr>
        <p:spPr>
          <a:xfrm>
            <a:off x="441708" y="4191000"/>
            <a:ext cx="2263391" cy="830997"/>
          </a:xfrm>
          <a:prstGeom prst="rect">
            <a:avLst/>
          </a:prstGeom>
          <a:noFill/>
        </p:spPr>
        <p:txBody>
          <a:bodyPr wrap="square" rtlCol="0">
            <a:spAutoFit/>
          </a:bodyPr>
          <a:lstStyle/>
          <a:p>
            <a:pPr algn="ctr"/>
            <a:r>
              <a:rPr lang="en-US" sz="2400" b="1" dirty="0"/>
              <a:t>Declaration of Independence </a:t>
            </a:r>
          </a:p>
        </p:txBody>
      </p:sp>
      <p:sp>
        <p:nvSpPr>
          <p:cNvPr id="12" name="TextBox 11"/>
          <p:cNvSpPr txBox="1"/>
          <p:nvPr/>
        </p:nvSpPr>
        <p:spPr>
          <a:xfrm>
            <a:off x="2428770" y="4714770"/>
            <a:ext cx="2263391" cy="830997"/>
          </a:xfrm>
          <a:prstGeom prst="rect">
            <a:avLst/>
          </a:prstGeom>
          <a:noFill/>
        </p:spPr>
        <p:txBody>
          <a:bodyPr wrap="square" rtlCol="0">
            <a:spAutoFit/>
          </a:bodyPr>
          <a:lstStyle/>
          <a:p>
            <a:pPr algn="ctr"/>
            <a:r>
              <a:rPr lang="en-US" sz="2400" b="1" dirty="0"/>
              <a:t>Articles of Confederation</a:t>
            </a:r>
          </a:p>
        </p:txBody>
      </p:sp>
      <p:sp>
        <p:nvSpPr>
          <p:cNvPr id="13" name="TextBox 12"/>
          <p:cNvSpPr txBox="1"/>
          <p:nvPr/>
        </p:nvSpPr>
        <p:spPr>
          <a:xfrm>
            <a:off x="6407499" y="4197782"/>
            <a:ext cx="2263391" cy="830997"/>
          </a:xfrm>
          <a:prstGeom prst="rect">
            <a:avLst/>
          </a:prstGeom>
          <a:noFill/>
        </p:spPr>
        <p:txBody>
          <a:bodyPr wrap="square" rtlCol="0">
            <a:spAutoFit/>
          </a:bodyPr>
          <a:lstStyle/>
          <a:p>
            <a:pPr algn="ctr"/>
            <a:r>
              <a:rPr lang="en-US" sz="2400" b="1" dirty="0"/>
              <a:t>U.S. </a:t>
            </a:r>
          </a:p>
          <a:p>
            <a:pPr algn="ctr"/>
            <a:r>
              <a:rPr lang="en-US" sz="2400" b="1" dirty="0"/>
              <a:t>Constitution </a:t>
            </a:r>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9633" y="3257729"/>
            <a:ext cx="1773534" cy="2288038"/>
          </a:xfrm>
          <a:prstGeom prst="rect">
            <a:avLst/>
          </a:prstGeom>
        </p:spPr>
      </p:pic>
      <p:sp>
        <p:nvSpPr>
          <p:cNvPr id="15" name="TextBox 14"/>
          <p:cNvSpPr txBox="1"/>
          <p:nvPr/>
        </p:nvSpPr>
        <p:spPr>
          <a:xfrm>
            <a:off x="4430904" y="3934683"/>
            <a:ext cx="2263391" cy="830997"/>
          </a:xfrm>
          <a:prstGeom prst="rect">
            <a:avLst/>
          </a:prstGeom>
          <a:noFill/>
        </p:spPr>
        <p:txBody>
          <a:bodyPr wrap="square" rtlCol="0">
            <a:spAutoFit/>
          </a:bodyPr>
          <a:lstStyle/>
          <a:p>
            <a:pPr algn="ctr"/>
            <a:r>
              <a:rPr lang="en-US" sz="2400" b="1" dirty="0"/>
              <a:t>Federalist Papers </a:t>
            </a:r>
          </a:p>
        </p:txBody>
      </p:sp>
    </p:spTree>
    <p:extLst>
      <p:ext uri="{BB962C8B-B14F-4D97-AF65-F5344CB8AC3E}">
        <p14:creationId xmlns:p14="http://schemas.microsoft.com/office/powerpoint/2010/main" val="8830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allarthd.com/wp-content/uploads/2014/09/Chain-And-Padlock-Macro-Wallpaper-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14" y="4015403"/>
            <a:ext cx="3653861" cy="24369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Influential Individuals </a:t>
            </a:r>
          </a:p>
        </p:txBody>
      </p:sp>
      <p:sp>
        <p:nvSpPr>
          <p:cNvPr id="5" name="Text Placeholder 4"/>
          <p:cNvSpPr>
            <a:spLocks noGrp="1"/>
          </p:cNvSpPr>
          <p:nvPr>
            <p:ph type="body" idx="1"/>
          </p:nvPr>
        </p:nvSpPr>
        <p:spPr/>
        <p:txBody>
          <a:bodyPr>
            <a:normAutofit/>
          </a:bodyPr>
          <a:lstStyle/>
          <a:p>
            <a:pPr algn="ctr"/>
            <a:r>
              <a:rPr lang="en-US" sz="3200" dirty="0"/>
              <a:t>Locke </a:t>
            </a:r>
          </a:p>
        </p:txBody>
      </p:sp>
      <p:sp>
        <p:nvSpPr>
          <p:cNvPr id="6" name="Content Placeholder 5"/>
          <p:cNvSpPr>
            <a:spLocks noGrp="1"/>
          </p:cNvSpPr>
          <p:nvPr>
            <p:ph sz="half" idx="2"/>
          </p:nvPr>
        </p:nvSpPr>
        <p:spPr/>
        <p:txBody>
          <a:bodyPr/>
          <a:lstStyle/>
          <a:p>
            <a:r>
              <a:rPr lang="en-US" dirty="0"/>
              <a:t>Natural </a:t>
            </a:r>
            <a:r>
              <a:rPr lang="en-US" b="1" dirty="0">
                <a:solidFill>
                  <a:srgbClr val="0A89E0"/>
                </a:solidFill>
              </a:rPr>
              <a:t>L</a:t>
            </a:r>
            <a:r>
              <a:rPr lang="en-US" dirty="0"/>
              <a:t>aw</a:t>
            </a:r>
          </a:p>
          <a:p>
            <a:endParaRPr lang="en-US" dirty="0"/>
          </a:p>
          <a:p>
            <a:endParaRPr lang="en-US" dirty="0"/>
          </a:p>
          <a:p>
            <a:endParaRPr lang="en-US" dirty="0"/>
          </a:p>
          <a:p>
            <a:r>
              <a:rPr lang="en-US" dirty="0"/>
              <a:t>Locke’s social contract </a:t>
            </a:r>
          </a:p>
        </p:txBody>
      </p:sp>
      <p:sp>
        <p:nvSpPr>
          <p:cNvPr id="7" name="Text Placeholder 6"/>
          <p:cNvSpPr>
            <a:spLocks noGrp="1"/>
          </p:cNvSpPr>
          <p:nvPr>
            <p:ph type="body" sz="quarter" idx="3"/>
          </p:nvPr>
        </p:nvSpPr>
        <p:spPr/>
        <p:txBody>
          <a:bodyPr/>
          <a:lstStyle/>
          <a:p>
            <a:pPr algn="ctr"/>
            <a:r>
              <a:rPr lang="en-US" sz="3200" dirty="0"/>
              <a:t>Montesquieu </a:t>
            </a:r>
          </a:p>
        </p:txBody>
      </p:sp>
      <p:sp>
        <p:nvSpPr>
          <p:cNvPr id="8" name="Content Placeholder 7"/>
          <p:cNvSpPr>
            <a:spLocks noGrp="1"/>
          </p:cNvSpPr>
          <p:nvPr>
            <p:ph sz="quarter" idx="4"/>
          </p:nvPr>
        </p:nvSpPr>
        <p:spPr>
          <a:xfrm>
            <a:off x="4645025" y="2174875"/>
            <a:ext cx="4041775" cy="720725"/>
          </a:xfrm>
        </p:spPr>
        <p:txBody>
          <a:bodyPr/>
          <a:lstStyle/>
          <a:p>
            <a:r>
              <a:rPr lang="en-US" dirty="0"/>
              <a:t>Separation of Power </a:t>
            </a:r>
          </a:p>
        </p:txBody>
      </p:sp>
      <p:sp>
        <p:nvSpPr>
          <p:cNvPr id="9" name="TextBox 8"/>
          <p:cNvSpPr txBox="1"/>
          <p:nvPr/>
        </p:nvSpPr>
        <p:spPr>
          <a:xfrm>
            <a:off x="2994545" y="4896119"/>
            <a:ext cx="1371600" cy="369332"/>
          </a:xfrm>
          <a:prstGeom prst="rect">
            <a:avLst/>
          </a:prstGeom>
          <a:noFill/>
        </p:spPr>
        <p:txBody>
          <a:bodyPr wrap="square" rtlCol="0">
            <a:spAutoFit/>
          </a:bodyPr>
          <a:lstStyle/>
          <a:p>
            <a:r>
              <a:rPr lang="en-US" b="1" dirty="0"/>
              <a:t>The people</a:t>
            </a:r>
          </a:p>
        </p:txBody>
      </p:sp>
      <p:sp>
        <p:nvSpPr>
          <p:cNvPr id="11" name="TextBox 10"/>
          <p:cNvSpPr txBox="1"/>
          <p:nvPr/>
        </p:nvSpPr>
        <p:spPr>
          <a:xfrm>
            <a:off x="327546" y="4757620"/>
            <a:ext cx="1524000" cy="646331"/>
          </a:xfrm>
          <a:prstGeom prst="rect">
            <a:avLst/>
          </a:prstGeom>
          <a:noFill/>
        </p:spPr>
        <p:txBody>
          <a:bodyPr wrap="square" rtlCol="0">
            <a:spAutoFit/>
          </a:bodyPr>
          <a:lstStyle/>
          <a:p>
            <a:r>
              <a:rPr lang="en-US" b="1" dirty="0"/>
              <a:t>The Government </a:t>
            </a:r>
          </a:p>
        </p:txBody>
      </p:sp>
      <p:sp>
        <p:nvSpPr>
          <p:cNvPr id="12" name="TextBox 11"/>
          <p:cNvSpPr txBox="1"/>
          <p:nvPr/>
        </p:nvSpPr>
        <p:spPr>
          <a:xfrm>
            <a:off x="1645691" y="5389124"/>
            <a:ext cx="1371600" cy="707886"/>
          </a:xfrm>
          <a:prstGeom prst="rect">
            <a:avLst/>
          </a:prstGeom>
          <a:noFill/>
        </p:spPr>
        <p:txBody>
          <a:bodyPr wrap="square" rtlCol="0">
            <a:spAutoFit/>
          </a:bodyPr>
          <a:lstStyle/>
          <a:p>
            <a:pPr algn="ctr"/>
            <a:r>
              <a:rPr lang="en-US" sz="2000" b="1" dirty="0"/>
              <a:t>Social </a:t>
            </a:r>
          </a:p>
          <a:p>
            <a:pPr algn="ctr"/>
            <a:r>
              <a:rPr lang="en-US" sz="2000" b="1" dirty="0"/>
              <a:t>Contract </a:t>
            </a:r>
          </a:p>
        </p:txBody>
      </p:sp>
      <p:sp>
        <p:nvSpPr>
          <p:cNvPr id="10" name="TextBox 9"/>
          <p:cNvSpPr txBox="1"/>
          <p:nvPr/>
        </p:nvSpPr>
        <p:spPr>
          <a:xfrm>
            <a:off x="4876800" y="1440024"/>
            <a:ext cx="2514600" cy="4508927"/>
          </a:xfrm>
          <a:prstGeom prst="rect">
            <a:avLst/>
          </a:prstGeom>
          <a:noFill/>
        </p:spPr>
        <p:txBody>
          <a:bodyPr wrap="square" rtlCol="0">
            <a:spAutoFit/>
          </a:bodyPr>
          <a:lstStyle/>
          <a:p>
            <a:r>
              <a:rPr lang="en-US" sz="28700" dirty="0"/>
              <a:t>M</a:t>
            </a:r>
          </a:p>
        </p:txBody>
      </p:sp>
      <p:sp>
        <p:nvSpPr>
          <p:cNvPr id="13" name="TextBox 12"/>
          <p:cNvSpPr txBox="1"/>
          <p:nvPr/>
        </p:nvSpPr>
        <p:spPr>
          <a:xfrm rot="2886177">
            <a:off x="5022269" y="5477268"/>
            <a:ext cx="2106897" cy="523220"/>
          </a:xfrm>
          <a:prstGeom prst="rect">
            <a:avLst/>
          </a:prstGeom>
          <a:noFill/>
        </p:spPr>
        <p:txBody>
          <a:bodyPr wrap="square" rtlCol="0">
            <a:spAutoFit/>
          </a:bodyPr>
          <a:lstStyle/>
          <a:p>
            <a:r>
              <a:rPr lang="en-US" sz="2800" b="1" dirty="0"/>
              <a:t>Legislative </a:t>
            </a:r>
          </a:p>
        </p:txBody>
      </p:sp>
      <p:sp>
        <p:nvSpPr>
          <p:cNvPr id="16" name="TextBox 15"/>
          <p:cNvSpPr txBox="1"/>
          <p:nvPr/>
        </p:nvSpPr>
        <p:spPr>
          <a:xfrm rot="2886177">
            <a:off x="6228761" y="5259344"/>
            <a:ext cx="1726091" cy="523220"/>
          </a:xfrm>
          <a:prstGeom prst="rect">
            <a:avLst/>
          </a:prstGeom>
          <a:noFill/>
        </p:spPr>
        <p:txBody>
          <a:bodyPr wrap="square" rtlCol="0">
            <a:spAutoFit/>
          </a:bodyPr>
          <a:lstStyle/>
          <a:p>
            <a:r>
              <a:rPr lang="en-US" sz="2800" b="1" dirty="0"/>
              <a:t>Executive </a:t>
            </a:r>
          </a:p>
        </p:txBody>
      </p:sp>
      <p:sp>
        <p:nvSpPr>
          <p:cNvPr id="17" name="TextBox 16"/>
          <p:cNvSpPr txBox="1"/>
          <p:nvPr/>
        </p:nvSpPr>
        <p:spPr>
          <a:xfrm rot="2886177">
            <a:off x="7352711" y="5259344"/>
            <a:ext cx="1726091" cy="523220"/>
          </a:xfrm>
          <a:prstGeom prst="rect">
            <a:avLst/>
          </a:prstGeom>
          <a:noFill/>
        </p:spPr>
        <p:txBody>
          <a:bodyPr wrap="square" rtlCol="0">
            <a:spAutoFit/>
          </a:bodyPr>
          <a:lstStyle/>
          <a:p>
            <a:r>
              <a:rPr lang="en-US" sz="2800" b="1" dirty="0"/>
              <a:t>Judicial  </a:t>
            </a:r>
          </a:p>
        </p:txBody>
      </p:sp>
      <p:sp>
        <p:nvSpPr>
          <p:cNvPr id="14" name="TextBox 13"/>
          <p:cNvSpPr txBox="1"/>
          <p:nvPr/>
        </p:nvSpPr>
        <p:spPr>
          <a:xfrm>
            <a:off x="1752600" y="2415202"/>
            <a:ext cx="535468" cy="1600201"/>
          </a:xfrm>
          <a:prstGeom prst="rect">
            <a:avLst/>
          </a:prstGeom>
          <a:noFill/>
        </p:spPr>
        <p:txBody>
          <a:bodyPr vert="wordArtVert" wrap="square" rtlCol="0">
            <a:spAutoFit/>
          </a:bodyPr>
          <a:lstStyle/>
          <a:p>
            <a:r>
              <a:rPr lang="en-US" sz="2000" b="1" dirty="0" err="1">
                <a:solidFill>
                  <a:srgbClr val="0A89E0"/>
                </a:solidFill>
                <a:latin typeface="Cambria" panose="02040503050406030204" pitchFamily="18" charset="0"/>
              </a:rPr>
              <a:t>ocke</a:t>
            </a:r>
            <a:endParaRPr lang="en-US" sz="2000" b="1" dirty="0">
              <a:solidFill>
                <a:srgbClr val="0A89E0"/>
              </a:solidFill>
              <a:latin typeface="Cambria" panose="02040503050406030204" pitchFamily="18" charset="0"/>
            </a:endParaRPr>
          </a:p>
        </p:txBody>
      </p:sp>
    </p:spTree>
    <p:extLst>
      <p:ext uri="{BB962C8B-B14F-4D97-AF65-F5344CB8AC3E}">
        <p14:creationId xmlns:p14="http://schemas.microsoft.com/office/powerpoint/2010/main" val="33348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up)">
                                      <p:cBhvr>
                                        <p:cTn id="54" dur="500"/>
                                        <p:tgtEl>
                                          <p:spTgt spid="1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1" grpId="0"/>
      <p:bldP spid="12" grpId="0"/>
      <p:bldP spid="10" grpId="0"/>
      <p:bldP spid="13" grpId="0"/>
      <p:bldP spid="16" grpId="0"/>
      <p:bldP spid="17"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“The Enlightenment”? </a:t>
            </a:r>
          </a:p>
        </p:txBody>
      </p:sp>
      <p:sp>
        <p:nvSpPr>
          <p:cNvPr id="3" name="Content Placeholder 2"/>
          <p:cNvSpPr>
            <a:spLocks noGrp="1"/>
          </p:cNvSpPr>
          <p:nvPr>
            <p:ph idx="1"/>
          </p:nvPr>
        </p:nvSpPr>
        <p:spPr>
          <a:xfrm>
            <a:off x="381000" y="1752600"/>
            <a:ext cx="8229600" cy="2590800"/>
          </a:xfrm>
        </p:spPr>
        <p:txBody>
          <a:bodyPr>
            <a:normAutofit/>
          </a:bodyPr>
          <a:lstStyle/>
          <a:p>
            <a:r>
              <a:rPr lang="en-US" sz="2800" dirty="0"/>
              <a:t>Also known as the “Age of Reason”</a:t>
            </a:r>
          </a:p>
          <a:p>
            <a:r>
              <a:rPr lang="en-US" sz="2800" dirty="0"/>
              <a:t>Period in history  from 1685-1815 characterized by dramatic revolutions in science, philosophy, </a:t>
            </a:r>
            <a:r>
              <a:rPr lang="en-US" sz="2800" b="1" u="sng" dirty="0"/>
              <a:t>society</a:t>
            </a:r>
            <a:r>
              <a:rPr lang="en-US" sz="2800" dirty="0"/>
              <a:t> and </a:t>
            </a:r>
            <a:r>
              <a:rPr lang="en-US" sz="2800" b="1" u="sng" dirty="0"/>
              <a:t>politics</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86200"/>
            <a:ext cx="5889338" cy="2525026"/>
          </a:xfrm>
          <a:prstGeom prst="rect">
            <a:avLst/>
          </a:prstGeom>
        </p:spPr>
      </p:pic>
      <p:sp>
        <p:nvSpPr>
          <p:cNvPr id="5" name="Rectangle 4"/>
          <p:cNvSpPr/>
          <p:nvPr/>
        </p:nvSpPr>
        <p:spPr>
          <a:xfrm>
            <a:off x="228600" y="6367790"/>
            <a:ext cx="6934200" cy="261610"/>
          </a:xfrm>
          <a:prstGeom prst="rect">
            <a:avLst/>
          </a:prstGeom>
        </p:spPr>
        <p:txBody>
          <a:bodyPr wrap="square">
            <a:spAutoFit/>
          </a:bodyPr>
          <a:lstStyle/>
          <a:p>
            <a:r>
              <a:rPr lang="en-US" sz="1100" dirty="0"/>
              <a:t>http://cdn.history.com/sites/2/2014/01/englightenment-hero-H.jpeg</a:t>
            </a:r>
          </a:p>
        </p:txBody>
      </p:sp>
    </p:spTree>
    <p:extLst>
      <p:ext uri="{BB962C8B-B14F-4D97-AF65-F5344CB8AC3E}">
        <p14:creationId xmlns:p14="http://schemas.microsoft.com/office/powerpoint/2010/main" val="1357441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l="13062" t="31594" r="13922" b="50820"/>
          <a:stretch/>
        </p:blipFill>
        <p:spPr>
          <a:xfrm>
            <a:off x="875866" y="2298511"/>
            <a:ext cx="7575869" cy="901889"/>
          </a:xfrm>
          <a:prstGeom prst="rect">
            <a:avLst/>
          </a:prstGeom>
        </p:spPr>
      </p:pic>
      <p:sp>
        <p:nvSpPr>
          <p:cNvPr id="2" name="Title 1"/>
          <p:cNvSpPr>
            <a:spLocks noGrp="1"/>
          </p:cNvSpPr>
          <p:nvPr>
            <p:ph type="title"/>
          </p:nvPr>
        </p:nvSpPr>
        <p:spPr/>
        <p:txBody>
          <a:bodyPr/>
          <a:lstStyle/>
          <a:p>
            <a:r>
              <a:rPr lang="en-US" dirty="0"/>
              <a:t>Checking for Understanding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20" y="1910686"/>
            <a:ext cx="7850380" cy="3880513"/>
          </a:xfrm>
          <a:prstGeom prst="rect">
            <a:avLst/>
          </a:prstGeom>
        </p:spPr>
      </p:pic>
    </p:spTree>
    <p:extLst>
      <p:ext uri="{BB962C8B-B14F-4D97-AF65-F5344CB8AC3E}">
        <p14:creationId xmlns:p14="http://schemas.microsoft.com/office/powerpoint/2010/main" val="37720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define it? </a:t>
            </a:r>
          </a:p>
        </p:txBody>
      </p:sp>
      <p:sp>
        <p:nvSpPr>
          <p:cNvPr id="3" name="Content Placeholder 2"/>
          <p:cNvSpPr>
            <a:spLocks noGrp="1"/>
          </p:cNvSpPr>
          <p:nvPr>
            <p:ph idx="1"/>
          </p:nvPr>
        </p:nvSpPr>
        <p:spPr>
          <a:xfrm>
            <a:off x="228600" y="1828800"/>
            <a:ext cx="4648200" cy="1066800"/>
          </a:xfrm>
        </p:spPr>
        <p:txBody>
          <a:bodyPr>
            <a:noAutofit/>
          </a:bodyPr>
          <a:lstStyle/>
          <a:p>
            <a:pPr marL="0" indent="0" algn="ctr">
              <a:buNone/>
            </a:pPr>
            <a:r>
              <a:rPr lang="en-US" sz="5400" b="1" dirty="0"/>
              <a:t>Natural Law</a:t>
            </a:r>
          </a:p>
          <a:p>
            <a:pPr marL="0" indent="0" algn="ctr">
              <a:buNone/>
            </a:pPr>
            <a:endParaRPr lang="en-US" b="1" dirty="0"/>
          </a:p>
        </p:txBody>
      </p:sp>
      <p:sp>
        <p:nvSpPr>
          <p:cNvPr id="5" name="Rectangle 4"/>
          <p:cNvSpPr/>
          <p:nvPr/>
        </p:nvSpPr>
        <p:spPr>
          <a:xfrm>
            <a:off x="1807684" y="5257800"/>
            <a:ext cx="5528628" cy="461665"/>
          </a:xfrm>
          <a:prstGeom prst="rect">
            <a:avLst/>
          </a:prstGeom>
        </p:spPr>
        <p:txBody>
          <a:bodyPr wrap="none">
            <a:spAutoFit/>
          </a:bodyPr>
          <a:lstStyle/>
          <a:p>
            <a:pPr algn="ctr"/>
            <a:r>
              <a:rPr lang="en-US" sz="2400" b="1" dirty="0"/>
              <a:t>Write your definition on a sheet of paper. </a:t>
            </a:r>
          </a:p>
        </p:txBody>
      </p:sp>
      <p:sp>
        <p:nvSpPr>
          <p:cNvPr id="6" name="Content Placeholder 2"/>
          <p:cNvSpPr txBox="1">
            <a:spLocks/>
          </p:cNvSpPr>
          <p:nvPr/>
        </p:nvSpPr>
        <p:spPr>
          <a:xfrm>
            <a:off x="1219200" y="2895600"/>
            <a:ext cx="57912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a:t>Social Contract </a:t>
            </a:r>
          </a:p>
          <a:p>
            <a:pPr marL="0" indent="0" algn="ctr">
              <a:buFont typeface="Arial" panose="020B0604020202020204" pitchFamily="34" charset="0"/>
              <a:buNone/>
            </a:pPr>
            <a:endParaRPr lang="en-US" b="1" dirty="0"/>
          </a:p>
        </p:txBody>
      </p:sp>
      <p:sp>
        <p:nvSpPr>
          <p:cNvPr id="7" name="Content Placeholder 2"/>
          <p:cNvSpPr txBox="1">
            <a:spLocks/>
          </p:cNvSpPr>
          <p:nvPr/>
        </p:nvSpPr>
        <p:spPr>
          <a:xfrm>
            <a:off x="2133600" y="3962400"/>
            <a:ext cx="65532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a:t>Separation of power </a:t>
            </a:r>
          </a:p>
          <a:p>
            <a:pPr marL="0" indent="0" algn="ctr">
              <a:buFont typeface="Arial" panose="020B0604020202020204" pitchFamily="34" charset="0"/>
              <a:buNone/>
            </a:pPr>
            <a:endParaRPr lang="en-US" b="1" dirty="0"/>
          </a:p>
        </p:txBody>
      </p:sp>
    </p:spTree>
    <p:extLst>
      <p:ext uri="{BB962C8B-B14F-4D97-AF65-F5344CB8AC3E}">
        <p14:creationId xmlns:p14="http://schemas.microsoft.com/office/powerpoint/2010/main" val="21293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Natural Law </a:t>
            </a:r>
          </a:p>
        </p:txBody>
      </p:sp>
      <p:sp>
        <p:nvSpPr>
          <p:cNvPr id="3" name="Text Placeholder 2"/>
          <p:cNvSpPr>
            <a:spLocks noGrp="1"/>
          </p:cNvSpPr>
          <p:nvPr>
            <p:ph type="body" idx="1"/>
          </p:nvPr>
        </p:nvSpPr>
        <p:spPr>
          <a:xfrm>
            <a:off x="4267200" y="1066800"/>
            <a:ext cx="4724398" cy="2133600"/>
          </a:xfrm>
        </p:spPr>
        <p:txBody>
          <a:bodyPr>
            <a:normAutofit/>
          </a:bodyPr>
          <a:lstStyle/>
          <a:p>
            <a:r>
              <a:rPr lang="en-US" dirty="0"/>
              <a:t>A set of rules that people naturally follow without being told to by a government.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74800"/>
            <a:ext cx="3505200" cy="235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76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Rights   </a:t>
            </a:r>
          </a:p>
        </p:txBody>
      </p:sp>
      <p:sp>
        <p:nvSpPr>
          <p:cNvPr id="3" name="Content Placeholder 2"/>
          <p:cNvSpPr>
            <a:spLocks noGrp="1"/>
          </p:cNvSpPr>
          <p:nvPr>
            <p:ph idx="1"/>
          </p:nvPr>
        </p:nvSpPr>
        <p:spPr>
          <a:xfrm>
            <a:off x="3505200" y="1808328"/>
            <a:ext cx="5105400" cy="4343400"/>
          </a:xfrm>
        </p:spPr>
        <p:txBody>
          <a:bodyPr>
            <a:normAutofit/>
          </a:bodyPr>
          <a:lstStyle/>
          <a:p>
            <a:r>
              <a:rPr lang="en-US" dirty="0"/>
              <a:t>The concept that all human beings have basic rights, like life, liberty, and property. </a:t>
            </a:r>
          </a:p>
          <a:p>
            <a:r>
              <a:rPr lang="en-US" dirty="0"/>
              <a:t>People create governments to protect those rights. </a:t>
            </a:r>
          </a:p>
          <a:p>
            <a:r>
              <a:rPr lang="en-US" b="1" i="1" dirty="0"/>
              <a:t>“Locke” down your rights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0" y="1808328"/>
            <a:ext cx="2744000" cy="31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600" y="4953000"/>
            <a:ext cx="2744000" cy="707886"/>
          </a:xfrm>
          <a:prstGeom prst="rect">
            <a:avLst/>
          </a:prstGeom>
          <a:noFill/>
        </p:spPr>
        <p:txBody>
          <a:bodyPr wrap="square" rtlCol="0">
            <a:spAutoFit/>
          </a:bodyPr>
          <a:lstStyle/>
          <a:p>
            <a:r>
              <a:rPr lang="en-US" sz="2000" b="1" dirty="0">
                <a:latin typeface="Cambria" panose="02040503050406030204" pitchFamily="18" charset="0"/>
              </a:rPr>
              <a:t>John Locke</a:t>
            </a:r>
          </a:p>
          <a:p>
            <a:r>
              <a:rPr lang="en-US" sz="2000" b="1" dirty="0">
                <a:latin typeface="Cambria" panose="02040503050406030204" pitchFamily="18" charset="0"/>
              </a:rPr>
              <a:t>English Philosopher </a:t>
            </a:r>
          </a:p>
        </p:txBody>
      </p:sp>
    </p:spTree>
    <p:extLst>
      <p:ext uri="{BB962C8B-B14F-4D97-AF65-F5344CB8AC3E}">
        <p14:creationId xmlns:p14="http://schemas.microsoft.com/office/powerpoint/2010/main" val="2882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Social Contract </a:t>
            </a:r>
          </a:p>
        </p:txBody>
      </p:sp>
      <p:sp>
        <p:nvSpPr>
          <p:cNvPr id="3" name="Text Placeholder 2"/>
          <p:cNvSpPr>
            <a:spLocks noGrp="1"/>
          </p:cNvSpPr>
          <p:nvPr>
            <p:ph type="body" idx="1"/>
          </p:nvPr>
        </p:nvSpPr>
        <p:spPr>
          <a:xfrm>
            <a:off x="4267200" y="914400"/>
            <a:ext cx="4724398" cy="3219450"/>
          </a:xfrm>
        </p:spPr>
        <p:txBody>
          <a:bodyPr>
            <a:normAutofit fontScale="92500" lnSpcReduction="20000"/>
          </a:bodyPr>
          <a:lstStyle/>
          <a:p>
            <a:r>
              <a:rPr lang="en-US" dirty="0"/>
              <a:t>-An agreement among the people to set up a government and obey its laws. </a:t>
            </a:r>
          </a:p>
          <a:p>
            <a:r>
              <a:rPr lang="en-US" dirty="0"/>
              <a:t>-Gov. protects people’s natural rights. </a:t>
            </a:r>
          </a:p>
          <a:p>
            <a:r>
              <a:rPr lang="en-US" dirty="0"/>
              <a:t>-Consent of governed: people give the gov. </a:t>
            </a:r>
            <a:r>
              <a:rPr lang="en-US"/>
              <a:t>power. </a:t>
            </a:r>
            <a:endParaRPr lang="en-US" dirty="0"/>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2934"/>
          <a:stretch/>
        </p:blipFill>
        <p:spPr>
          <a:xfrm>
            <a:off x="304800" y="1600200"/>
            <a:ext cx="3341776" cy="2533650"/>
          </a:xfrm>
          <a:prstGeom prst="rect">
            <a:avLst/>
          </a:prstGeom>
        </p:spPr>
      </p:pic>
    </p:spTree>
    <p:extLst>
      <p:ext uri="{BB962C8B-B14F-4D97-AF65-F5344CB8AC3E}">
        <p14:creationId xmlns:p14="http://schemas.microsoft.com/office/powerpoint/2010/main" val="54713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Contract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27936"/>
            <a:ext cx="1788486" cy="204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allarthd.com/wp-content/uploads/2014/09/Chain-And-Padlock-Macro-Wallpaper-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5194" y="2054632"/>
            <a:ext cx="4361212" cy="2908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38416" y="2286000"/>
            <a:ext cx="2581784" cy="646331"/>
          </a:xfrm>
          <a:prstGeom prst="rect">
            <a:avLst/>
          </a:prstGeom>
          <a:noFill/>
        </p:spPr>
        <p:txBody>
          <a:bodyPr wrap="square" rtlCol="0">
            <a:spAutoFit/>
          </a:bodyPr>
          <a:lstStyle/>
          <a:p>
            <a:r>
              <a:rPr lang="en-US" sz="3600" b="1" dirty="0"/>
              <a:t>The people</a:t>
            </a:r>
          </a:p>
        </p:txBody>
      </p:sp>
      <p:sp>
        <p:nvSpPr>
          <p:cNvPr id="7" name="TextBox 6"/>
          <p:cNvSpPr txBox="1"/>
          <p:nvPr/>
        </p:nvSpPr>
        <p:spPr>
          <a:xfrm>
            <a:off x="304800" y="2362200"/>
            <a:ext cx="2662477" cy="523220"/>
          </a:xfrm>
          <a:prstGeom prst="rect">
            <a:avLst/>
          </a:prstGeom>
          <a:noFill/>
        </p:spPr>
        <p:txBody>
          <a:bodyPr wrap="square" rtlCol="0">
            <a:spAutoFit/>
          </a:bodyPr>
          <a:lstStyle/>
          <a:p>
            <a:r>
              <a:rPr lang="en-US" sz="2800" b="1" dirty="0"/>
              <a:t>Government </a:t>
            </a:r>
          </a:p>
        </p:txBody>
      </p:sp>
      <p:sp>
        <p:nvSpPr>
          <p:cNvPr id="8" name="TextBox 7"/>
          <p:cNvSpPr txBox="1"/>
          <p:nvPr/>
        </p:nvSpPr>
        <p:spPr>
          <a:xfrm>
            <a:off x="3686794" y="3657600"/>
            <a:ext cx="1553194" cy="954107"/>
          </a:xfrm>
          <a:prstGeom prst="rect">
            <a:avLst/>
          </a:prstGeom>
          <a:noFill/>
        </p:spPr>
        <p:txBody>
          <a:bodyPr wrap="square" rtlCol="0">
            <a:spAutoFit/>
          </a:bodyPr>
          <a:lstStyle/>
          <a:p>
            <a:pPr algn="ctr"/>
            <a:r>
              <a:rPr lang="en-US" sz="2800" b="1" dirty="0"/>
              <a:t>Social </a:t>
            </a:r>
          </a:p>
          <a:p>
            <a:pPr algn="ctr"/>
            <a:r>
              <a:rPr lang="en-US" sz="2800" b="1" dirty="0"/>
              <a:t>Contract </a:t>
            </a:r>
          </a:p>
        </p:txBody>
      </p:sp>
      <p:sp>
        <p:nvSpPr>
          <p:cNvPr id="9" name="TextBox 8"/>
          <p:cNvSpPr txBox="1"/>
          <p:nvPr/>
        </p:nvSpPr>
        <p:spPr>
          <a:xfrm>
            <a:off x="2093286" y="5452754"/>
            <a:ext cx="2744000" cy="1015663"/>
          </a:xfrm>
          <a:prstGeom prst="rect">
            <a:avLst/>
          </a:prstGeom>
          <a:noFill/>
        </p:spPr>
        <p:txBody>
          <a:bodyPr wrap="square" rtlCol="0">
            <a:spAutoFit/>
          </a:bodyPr>
          <a:lstStyle/>
          <a:p>
            <a:r>
              <a:rPr lang="en-US" sz="2000" b="1" dirty="0">
                <a:latin typeface="Cambria" panose="02040503050406030204" pitchFamily="18" charset="0"/>
              </a:rPr>
              <a:t>John Locke</a:t>
            </a:r>
          </a:p>
          <a:p>
            <a:r>
              <a:rPr lang="en-US" sz="2000" b="1" dirty="0">
                <a:latin typeface="Cambria" panose="02040503050406030204" pitchFamily="18" charset="0"/>
              </a:rPr>
              <a:t>English</a:t>
            </a:r>
          </a:p>
          <a:p>
            <a:r>
              <a:rPr lang="en-US" sz="2000" b="1" dirty="0">
                <a:latin typeface="Cambria" panose="02040503050406030204" pitchFamily="18" charset="0"/>
              </a:rPr>
              <a:t>Philosopher </a:t>
            </a:r>
          </a:p>
        </p:txBody>
      </p:sp>
    </p:spTree>
    <p:extLst>
      <p:ext uri="{BB962C8B-B14F-4D97-AF65-F5344CB8AC3E}">
        <p14:creationId xmlns:p14="http://schemas.microsoft.com/office/powerpoint/2010/main" val="1242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Separation of Power </a:t>
            </a:r>
          </a:p>
        </p:txBody>
      </p:sp>
      <p:sp>
        <p:nvSpPr>
          <p:cNvPr id="3" name="Text Placeholder 2"/>
          <p:cNvSpPr>
            <a:spLocks noGrp="1"/>
          </p:cNvSpPr>
          <p:nvPr>
            <p:ph type="body" idx="1"/>
          </p:nvPr>
        </p:nvSpPr>
        <p:spPr/>
        <p:txBody>
          <a:bodyPr>
            <a:normAutofit lnSpcReduction="10000"/>
          </a:bodyPr>
          <a:lstStyle/>
          <a:p>
            <a:r>
              <a:rPr lang="en-US" dirty="0"/>
              <a:t>The division of powers among the different branches of government. </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06" y="700314"/>
            <a:ext cx="3319463" cy="3067050"/>
          </a:xfrm>
          <a:prstGeom prst="rect">
            <a:avLst/>
          </a:prstGeom>
        </p:spPr>
      </p:pic>
    </p:spTree>
    <p:extLst>
      <p:ext uri="{BB962C8B-B14F-4D97-AF65-F5344CB8AC3E}">
        <p14:creationId xmlns:p14="http://schemas.microsoft.com/office/powerpoint/2010/main" val="18977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noAutofit/>
          </a:bodyPr>
          <a:lstStyle/>
          <a:p>
            <a:r>
              <a:rPr lang="en-US" sz="4800" dirty="0"/>
              <a:t>Separation of Power </a:t>
            </a:r>
          </a:p>
        </p:txBody>
      </p:sp>
      <p:sp>
        <p:nvSpPr>
          <p:cNvPr id="3" name="Content Placeholder 2"/>
          <p:cNvSpPr>
            <a:spLocks noGrp="1"/>
          </p:cNvSpPr>
          <p:nvPr>
            <p:ph sz="quarter" idx="1"/>
          </p:nvPr>
        </p:nvSpPr>
        <p:spPr>
          <a:xfrm>
            <a:off x="1919747" y="1752600"/>
            <a:ext cx="6885924" cy="1827657"/>
          </a:xfrm>
        </p:spPr>
        <p:txBody>
          <a:bodyPr>
            <a:normAutofit fontScale="77500" lnSpcReduction="20000"/>
          </a:bodyPr>
          <a:lstStyle/>
          <a:p>
            <a:r>
              <a:rPr lang="en-US" dirty="0"/>
              <a:t>Montesquieu argued that in order to keep a government from becoming too powerful:</a:t>
            </a:r>
          </a:p>
          <a:p>
            <a:pPr lvl="1"/>
            <a:r>
              <a:rPr lang="en-US" dirty="0"/>
              <a:t>Power must be separated</a:t>
            </a:r>
          </a:p>
          <a:p>
            <a:pPr lvl="1"/>
            <a:r>
              <a:rPr lang="en-US" dirty="0"/>
              <a:t>Power must be checked</a:t>
            </a:r>
          </a:p>
          <a:p>
            <a:pPr lvl="1"/>
            <a:r>
              <a:rPr lang="en-US" dirty="0"/>
              <a:t>Power must be balanced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53" y="1682070"/>
            <a:ext cx="1614947" cy="212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51712" y="3429000"/>
            <a:ext cx="3070071"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POWER</a:t>
            </a:r>
          </a:p>
        </p:txBody>
      </p:sp>
      <p:sp>
        <p:nvSpPr>
          <p:cNvPr id="7" name="Rectangle 6"/>
          <p:cNvSpPr/>
          <p:nvPr/>
        </p:nvSpPr>
        <p:spPr>
          <a:xfrm>
            <a:off x="6222580" y="4657130"/>
            <a:ext cx="2108269" cy="646331"/>
          </a:xfrm>
          <a:prstGeom prst="rect">
            <a:avLst/>
          </a:prstGeom>
          <a:noFill/>
        </p:spPr>
        <p:txBody>
          <a:bodyPr wrap="none" lIns="91440" tIns="45720" rIns="91440" bIns="45720">
            <a:spAutoFit/>
          </a:bodyPr>
          <a:lstStyle/>
          <a:p>
            <a:pPr algn="ct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POWER</a:t>
            </a:r>
          </a:p>
        </p:txBody>
      </p:sp>
      <p:sp>
        <p:nvSpPr>
          <p:cNvPr id="9" name="Rectangle 8"/>
          <p:cNvSpPr/>
          <p:nvPr/>
        </p:nvSpPr>
        <p:spPr>
          <a:xfrm>
            <a:off x="3517865" y="4969891"/>
            <a:ext cx="2108269" cy="646331"/>
          </a:xfrm>
          <a:prstGeom prst="rect">
            <a:avLst/>
          </a:prstGeom>
          <a:noFill/>
        </p:spPr>
        <p:txBody>
          <a:bodyPr wrap="none" lIns="91440" tIns="45720" rIns="91440" bIns="45720">
            <a:spAutoFit/>
          </a:bodyPr>
          <a:lstStyle/>
          <a:p>
            <a:pPr algn="ct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POWER</a:t>
            </a:r>
          </a:p>
        </p:txBody>
      </p:sp>
      <p:sp>
        <p:nvSpPr>
          <p:cNvPr id="10" name="Rectangle 9"/>
          <p:cNvSpPr/>
          <p:nvPr/>
        </p:nvSpPr>
        <p:spPr>
          <a:xfrm>
            <a:off x="421607" y="4657130"/>
            <a:ext cx="2108269" cy="646331"/>
          </a:xfrm>
          <a:prstGeom prst="rect">
            <a:avLst/>
          </a:prstGeom>
          <a:noFill/>
        </p:spPr>
        <p:txBody>
          <a:bodyPr wrap="none" lIns="91440" tIns="45720" rIns="91440" bIns="45720">
            <a:spAutoFit/>
          </a:bodyPr>
          <a:lstStyle/>
          <a:p>
            <a:pPr algn="ct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POWER</a:t>
            </a:r>
          </a:p>
        </p:txBody>
      </p:sp>
      <p:cxnSp>
        <p:nvCxnSpPr>
          <p:cNvPr id="12" name="Straight Arrow Connector 11"/>
          <p:cNvCxnSpPr/>
          <p:nvPr/>
        </p:nvCxnSpPr>
        <p:spPr>
          <a:xfrm flipH="1">
            <a:off x="1919747" y="4114800"/>
            <a:ext cx="914400" cy="5423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586747" y="4191000"/>
            <a:ext cx="1" cy="77889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7" idx="0"/>
          </p:cNvCxnSpPr>
          <p:nvPr/>
        </p:nvCxnSpPr>
        <p:spPr>
          <a:xfrm>
            <a:off x="6222580" y="4148435"/>
            <a:ext cx="1054135" cy="5086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flrea\Local Settings\Temporary Internet Files\Content.IE5\MIT1Q49H\MM900185588[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9410" y="4793678"/>
            <a:ext cx="5810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Documents and Settings\flrea\Local Settings\Temporary Internet Files\Content.IE5\MIT1Q49H\MM900185588[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0687" y="4788231"/>
            <a:ext cx="5810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Documents and Settings\flrea\Local Settings\Temporary Internet Files\Content.IE5\MIT1Q49H\MM900185588[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7242" y="5140656"/>
            <a:ext cx="502508" cy="3048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989761" y="4598774"/>
            <a:ext cx="1257300" cy="2106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14800" y="4657130"/>
            <a:ext cx="1257300" cy="2048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952110" y="4657130"/>
            <a:ext cx="1257300" cy="2048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8478" y="3839675"/>
            <a:ext cx="2319866" cy="707886"/>
          </a:xfrm>
          <a:prstGeom prst="rect">
            <a:avLst/>
          </a:prstGeom>
          <a:noFill/>
        </p:spPr>
        <p:txBody>
          <a:bodyPr wrap="none" lIns="91440" tIns="45720" rIns="91440" bIns="45720">
            <a:spAutoFit/>
          </a:bodyPr>
          <a:lstStyle/>
          <a:p>
            <a:pPr algn="ct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POWER</a:t>
            </a:r>
          </a:p>
        </p:txBody>
      </p:sp>
      <p:sp>
        <p:nvSpPr>
          <p:cNvPr id="26" name="Rectangle 25"/>
          <p:cNvSpPr/>
          <p:nvPr/>
        </p:nvSpPr>
        <p:spPr>
          <a:xfrm>
            <a:off x="3583517" y="3839675"/>
            <a:ext cx="2319866" cy="707886"/>
          </a:xfrm>
          <a:prstGeom prst="rect">
            <a:avLst/>
          </a:prstGeom>
          <a:noFill/>
        </p:spPr>
        <p:txBody>
          <a:bodyPr wrap="none" lIns="91440" tIns="45720" rIns="91440" bIns="45720">
            <a:spAutoFit/>
          </a:bodyPr>
          <a:lstStyle/>
          <a:p>
            <a:pPr algn="ct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POWER</a:t>
            </a:r>
          </a:p>
        </p:txBody>
      </p:sp>
      <p:sp>
        <p:nvSpPr>
          <p:cNvPr id="27" name="Rectangle 26"/>
          <p:cNvSpPr/>
          <p:nvPr/>
        </p:nvSpPr>
        <p:spPr>
          <a:xfrm>
            <a:off x="6470569" y="3876628"/>
            <a:ext cx="2319866" cy="707886"/>
          </a:xfrm>
          <a:prstGeom prst="rect">
            <a:avLst/>
          </a:prstGeom>
          <a:noFill/>
        </p:spPr>
        <p:txBody>
          <a:bodyPr wrap="none" lIns="91440" tIns="45720" rIns="91440" bIns="45720">
            <a:spAutoFit/>
          </a:bodyPr>
          <a:lstStyle/>
          <a:p>
            <a:pPr algn="ct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POWER</a:t>
            </a:r>
          </a:p>
        </p:txBody>
      </p:sp>
      <p:pic>
        <p:nvPicPr>
          <p:cNvPr id="28" name="Picture 2" descr="C:\Documents and Settings\flrea\Local Settings\Temporary Internet Files\Content.IE5\MIT1Q49H\MM900185588[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0498" y="4009718"/>
            <a:ext cx="5810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Documents and Settings\flrea\Local Settings\Temporary Internet Files\Content.IE5\MIT1Q49H\MM900185588[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3575" y="3966953"/>
            <a:ext cx="5810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Documents and Settings\flrea\Local Settings\Temporary Internet Files\Content.IE5\MIT1Q49H\MM900185588[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0859" y="4028690"/>
            <a:ext cx="581025" cy="35242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a:t>FLREA Copyright 2012</a:t>
            </a:r>
          </a:p>
        </p:txBody>
      </p:sp>
    </p:spTree>
    <p:extLst>
      <p:ext uri="{BB962C8B-B14F-4D97-AF65-F5344CB8AC3E}">
        <p14:creationId xmlns:p14="http://schemas.microsoft.com/office/powerpoint/2010/main" val="60433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par>
                                <p:cTn id="25" presetID="22" presetClass="entr" presetSubtype="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par>
                                <p:cTn id="39" presetID="10" presetClass="exit" presetSubtype="0" fill="hold" grpId="1"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500"/>
                                        <p:tgtEl>
                                          <p:spTgt spid="3">
                                            <p:txEl>
                                              <p:pRg st="3" end="3"/>
                                            </p:tx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xit" presetSubtype="0" fill="hold" grpId="1" nodeType="with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9"/>
                                        </p:tgtEl>
                                      </p:cBhvr>
                                    </p:animEffect>
                                    <p:set>
                                      <p:cBhvr>
                                        <p:cTn id="97" dur="1" fill="hold">
                                          <p:stCondLst>
                                            <p:cond delay="499"/>
                                          </p:stCondLst>
                                        </p:cTn>
                                        <p:tgtEl>
                                          <p:spTgt spid="9"/>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7"/>
                                        </p:tgtEl>
                                      </p:cBhvr>
                                    </p:animEffect>
                                    <p:set>
                                      <p:cBhvr>
                                        <p:cTn id="100" dur="1" fill="hold">
                                          <p:stCondLst>
                                            <p:cond delay="499"/>
                                          </p:stCondLst>
                                        </p:cTn>
                                        <p:tgtEl>
                                          <p:spTgt spid="7"/>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1"/>
                                        </p:tgtEl>
                                      </p:cBhvr>
                                    </p:animEffect>
                                    <p:set>
                                      <p:cBhvr>
                                        <p:cTn id="106" dur="1" fill="hold">
                                          <p:stCondLst>
                                            <p:cond delay="499"/>
                                          </p:stCondLst>
                                        </p:cTn>
                                        <p:tgtEl>
                                          <p:spTgt spid="21"/>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026"/>
                                        </p:tgtEl>
                                      </p:cBhvr>
                                    </p:animEffect>
                                    <p:set>
                                      <p:cBhvr>
                                        <p:cTn id="109"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P spid="10" grpId="0"/>
      <p:bldP spid="10" grpId="1"/>
      <p:bldP spid="19" grpId="0" animBg="1"/>
      <p:bldP spid="23" grpId="0" animBg="1"/>
      <p:bldP spid="24" grpId="0" animBg="1"/>
      <p:bldP spid="22" grpId="0"/>
      <p:bldP spid="26" grpId="0"/>
      <p:bldP spid="27" grpId="0"/>
    </p:bldLst>
  </p:timing>
</p:sld>
</file>

<file path=ppt/theme/theme1.xml><?xml version="1.0" encoding="utf-8"?>
<a:theme xmlns:a="http://schemas.openxmlformats.org/drawingml/2006/main" name="Curriculum Wh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 Wheel</Template>
  <TotalTime>8642</TotalTime>
  <Words>1025</Words>
  <Application>Microsoft Office PowerPoint</Application>
  <PresentationFormat>On-screen Show (4:3)</PresentationFormat>
  <Paragraphs>157</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Bernard MT Condensed</vt:lpstr>
      <vt:lpstr>Calibri</vt:lpstr>
      <vt:lpstr>Cambria</vt:lpstr>
      <vt:lpstr>Comic Sans MS</vt:lpstr>
      <vt:lpstr>Curriculum Wheel</vt:lpstr>
      <vt:lpstr>Enlighten Me </vt:lpstr>
      <vt:lpstr>What was “The Enlightenment”? </vt:lpstr>
      <vt:lpstr>How would you define it? </vt:lpstr>
      <vt:lpstr>Natural Law </vt:lpstr>
      <vt:lpstr>Natural Rights   </vt:lpstr>
      <vt:lpstr>Social Contract </vt:lpstr>
      <vt:lpstr>Social Contract </vt:lpstr>
      <vt:lpstr>Separation of Power </vt:lpstr>
      <vt:lpstr>Separation of Power </vt:lpstr>
      <vt:lpstr>Power </vt:lpstr>
      <vt:lpstr>Concepts and Quotes Making the  connection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Influential Individuals </vt:lpstr>
      <vt:lpstr>Checking for Understanding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Concepts</dc:title>
  <dc:creator>Erin Crowe Watson</dc:creator>
  <cp:lastModifiedBy>ASHWORTH, STEPHANIE L.</cp:lastModifiedBy>
  <cp:revision>35</cp:revision>
  <dcterms:created xsi:type="dcterms:W3CDTF">2015-08-04T17:57:02Z</dcterms:created>
  <dcterms:modified xsi:type="dcterms:W3CDTF">2018-09-27T14:13:55Z</dcterms:modified>
</cp:coreProperties>
</file>